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14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378" r:id="rId22"/>
    <p:sldId id="275" r:id="rId23"/>
    <p:sldId id="276" r:id="rId24"/>
    <p:sldId id="277" r:id="rId25"/>
    <p:sldId id="278" r:id="rId26"/>
    <p:sldId id="279" r:id="rId27"/>
    <p:sldId id="280" r:id="rId28"/>
    <p:sldId id="281" r:id="rId29"/>
    <p:sldId id="282" r:id="rId30"/>
    <p:sldId id="283" r:id="rId31"/>
    <p:sldId id="377"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79" r:id="rId51"/>
    <p:sldId id="380" r:id="rId52"/>
    <p:sldId id="381" r:id="rId53"/>
    <p:sldId id="38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3" r:id="rId73"/>
    <p:sldId id="324" r:id="rId74"/>
    <p:sldId id="325" r:id="rId75"/>
    <p:sldId id="327" r:id="rId76"/>
    <p:sldId id="328" r:id="rId77"/>
    <p:sldId id="329" r:id="rId78"/>
    <p:sldId id="396" r:id="rId79"/>
    <p:sldId id="397" r:id="rId80"/>
    <p:sldId id="398" r:id="rId81"/>
    <p:sldId id="399" r:id="rId82"/>
    <p:sldId id="400" r:id="rId83"/>
    <p:sldId id="401" r:id="rId84"/>
    <p:sldId id="402" r:id="rId85"/>
    <p:sldId id="403" r:id="rId86"/>
    <p:sldId id="404" r:id="rId87"/>
    <p:sldId id="405" r:id="rId88"/>
    <p:sldId id="407" r:id="rId89"/>
    <p:sldId id="406" r:id="rId90"/>
    <p:sldId id="395" r:id="rId91"/>
    <p:sldId id="383" r:id="rId92"/>
    <p:sldId id="331" r:id="rId93"/>
    <p:sldId id="385" r:id="rId94"/>
    <p:sldId id="384" r:id="rId95"/>
    <p:sldId id="386" r:id="rId96"/>
    <p:sldId id="387" r:id="rId97"/>
    <p:sldId id="332" r:id="rId98"/>
    <p:sldId id="333" r:id="rId99"/>
    <p:sldId id="334" r:id="rId100"/>
    <p:sldId id="335" r:id="rId101"/>
    <p:sldId id="336" r:id="rId102"/>
    <p:sldId id="388" r:id="rId103"/>
    <p:sldId id="337" r:id="rId104"/>
    <p:sldId id="389" r:id="rId105"/>
    <p:sldId id="391" r:id="rId106"/>
    <p:sldId id="338" r:id="rId107"/>
    <p:sldId id="339" r:id="rId108"/>
    <p:sldId id="340" r:id="rId109"/>
    <p:sldId id="341" r:id="rId110"/>
    <p:sldId id="390" r:id="rId111"/>
    <p:sldId id="342" r:id="rId112"/>
    <p:sldId id="343" r:id="rId113"/>
    <p:sldId id="344" r:id="rId114"/>
    <p:sldId id="345" r:id="rId115"/>
    <p:sldId id="346" r:id="rId116"/>
    <p:sldId id="347" r:id="rId117"/>
    <p:sldId id="348" r:id="rId118"/>
    <p:sldId id="392" r:id="rId119"/>
    <p:sldId id="349" r:id="rId120"/>
    <p:sldId id="350" r:id="rId121"/>
    <p:sldId id="393" r:id="rId122"/>
    <p:sldId id="351" r:id="rId123"/>
    <p:sldId id="352" r:id="rId124"/>
    <p:sldId id="353" r:id="rId125"/>
    <p:sldId id="354" r:id="rId126"/>
    <p:sldId id="394" r:id="rId127"/>
    <p:sldId id="358" r:id="rId128"/>
    <p:sldId id="359" r:id="rId129"/>
    <p:sldId id="361" r:id="rId130"/>
    <p:sldId id="362" r:id="rId131"/>
    <p:sldId id="363" r:id="rId132"/>
    <p:sldId id="355" r:id="rId133"/>
    <p:sldId id="356" r:id="rId134"/>
    <p:sldId id="364" r:id="rId135"/>
    <p:sldId id="365" r:id="rId136"/>
    <p:sldId id="366" r:id="rId137"/>
    <p:sldId id="367" r:id="rId138"/>
    <p:sldId id="368" r:id="rId139"/>
    <p:sldId id="369" r:id="rId140"/>
    <p:sldId id="370" r:id="rId141"/>
    <p:sldId id="371" r:id="rId142"/>
    <p:sldId id="372" r:id="rId143"/>
    <p:sldId id="373" r:id="rId144"/>
    <p:sldId id="374" r:id="rId145"/>
    <p:sldId id="375" r:id="rId146"/>
    <p:sldId id="376" r:id="rId147"/>
  </p:sldIdLst>
  <p:sldSz cx="12192000" cy="6858000"/>
  <p:notesSz cx="6858000" cy="9144000"/>
  <p:embeddedFontLst>
    <p:embeddedFont>
      <p:font typeface="Cambria Math" panose="02040503050406030204" pitchFamily="18" charset="0"/>
      <p:regular r:id="rId149"/>
    </p:embeddedFont>
    <p:embeddedFont>
      <p:font typeface="Georgia" panose="02040502050405020303" pitchFamily="18" charset="0"/>
      <p:regular r:id="rId150"/>
      <p:bold r:id="rId151"/>
      <p:italic r:id="rId152"/>
      <p:boldItalic r:id="rId153"/>
    </p:embeddedFont>
    <p:embeddedFont>
      <p:font typeface="Nunito" pitchFamily="2" charset="77"/>
      <p:regular r:id="rId154"/>
      <p:bold r:id="rId155"/>
      <p:italic r:id="rId156"/>
      <p:boldItalic r:id="rId157"/>
    </p:embeddedFont>
    <p:embeddedFont>
      <p:font typeface="Nunito SemiBold" pitchFamily="2" charset="77"/>
      <p:regular r:id="rId158"/>
      <p:bold r:id="rId159"/>
      <p:italic r:id="rId160"/>
      <p:boldItalic r:id="rId161"/>
    </p:embeddedFont>
    <p:embeddedFont>
      <p:font typeface="Roboto" panose="02000000000000000000" pitchFamily="2" charset="0"/>
      <p:regular r:id="rId162"/>
      <p:bold r:id="rId163"/>
      <p:italic r:id="rId164"/>
      <p:boldItalic r:id="rId1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B4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49FC36-F60B-4BAB-8DE1-DF8036715659}">
  <a:tblStyle styleId="{4949FC36-F60B-4BAB-8DE1-DF80367156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94714"/>
  </p:normalViewPr>
  <p:slideViewPr>
    <p:cSldViewPr snapToGrid="0">
      <p:cViewPr>
        <p:scale>
          <a:sx n="100" d="100"/>
          <a:sy n="100" d="100"/>
        </p:scale>
        <p:origin x="144"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1.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1.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2.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2.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13.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font" Target="fonts/font3.fntdata"/><Relationship Id="rId156" Type="http://schemas.openxmlformats.org/officeDocument/2006/relationships/font" Target="fonts/font8.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1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notesMaster" Target="notesMasters/notesMaster1.xml"/><Relationship Id="rId164" Type="http://schemas.openxmlformats.org/officeDocument/2006/relationships/font" Target="fonts/font16.fntdata"/><Relationship Id="rId16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6.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7.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7.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a:extLst>
            <a:ext uri="{FF2B5EF4-FFF2-40B4-BE49-F238E27FC236}">
              <a16:creationId xmlns:a16="http://schemas.microsoft.com/office/drawing/2014/main" id="{E2AF2C43-12C3-20B8-C530-2551BD7976D4}"/>
            </a:ext>
          </a:extLst>
        </p:cNvPr>
        <p:cNvGrpSpPr/>
        <p:nvPr/>
      </p:nvGrpSpPr>
      <p:grpSpPr>
        <a:xfrm>
          <a:off x="0" y="0"/>
          <a:ext cx="0" cy="0"/>
          <a:chOff x="0" y="0"/>
          <a:chExt cx="0" cy="0"/>
        </a:xfrm>
      </p:grpSpPr>
      <p:sp>
        <p:nvSpPr>
          <p:cNvPr id="879" name="Google Shape;879;g375666fa2e9_0_654:notes">
            <a:extLst>
              <a:ext uri="{FF2B5EF4-FFF2-40B4-BE49-F238E27FC236}">
                <a16:creationId xmlns:a16="http://schemas.microsoft.com/office/drawing/2014/main" id="{A0C4AE3E-2851-A9D1-0F87-8489F4D609F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g375666fa2e9_0_654:notes">
            <a:extLst>
              <a:ext uri="{FF2B5EF4-FFF2-40B4-BE49-F238E27FC236}">
                <a16:creationId xmlns:a16="http://schemas.microsoft.com/office/drawing/2014/main" id="{4A910313-5804-9023-B18E-149E5F719F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469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375666fa2e9_0_7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9" name="Google Shape;939;g375666fa2e9_0_7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375666fa2e9_0_7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g375666fa2e9_0_7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108</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a:extLst>
            <a:ext uri="{FF2B5EF4-FFF2-40B4-BE49-F238E27FC236}">
              <a16:creationId xmlns:a16="http://schemas.microsoft.com/office/drawing/2014/main" id="{20173087-F7C1-1854-A648-75B15027C0B4}"/>
            </a:ext>
          </a:extLst>
        </p:cNvPr>
        <p:cNvGrpSpPr/>
        <p:nvPr/>
      </p:nvGrpSpPr>
      <p:grpSpPr>
        <a:xfrm>
          <a:off x="0" y="0"/>
          <a:ext cx="0" cy="0"/>
          <a:chOff x="0" y="0"/>
          <a:chExt cx="0" cy="0"/>
        </a:xfrm>
      </p:grpSpPr>
      <p:sp>
        <p:nvSpPr>
          <p:cNvPr id="963" name="Google Shape;963;p69:notes">
            <a:extLst>
              <a:ext uri="{FF2B5EF4-FFF2-40B4-BE49-F238E27FC236}">
                <a16:creationId xmlns:a16="http://schemas.microsoft.com/office/drawing/2014/main" id="{A2CF8463-EFB0-A17D-E577-1255B1628A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p69:notes">
            <a:extLst>
              <a:ext uri="{FF2B5EF4-FFF2-40B4-BE49-F238E27FC236}">
                <a16:creationId xmlns:a16="http://schemas.microsoft.com/office/drawing/2014/main" id="{0825DB17-1B17-B45F-B811-228DB2E57F8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p69:notes">
            <a:extLst>
              <a:ext uri="{FF2B5EF4-FFF2-40B4-BE49-F238E27FC236}">
                <a16:creationId xmlns:a16="http://schemas.microsoft.com/office/drawing/2014/main" id="{9DB0FBB1-CD88-BFAB-AE14-932EA49B303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109</a:t>
            </a:fld>
            <a:endParaRPr/>
          </a:p>
        </p:txBody>
      </p:sp>
    </p:spTree>
    <p:extLst>
      <p:ext uri="{BB962C8B-B14F-4D97-AF65-F5344CB8AC3E}">
        <p14:creationId xmlns:p14="http://schemas.microsoft.com/office/powerpoint/2010/main" val="13367569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9" name="Google Shape;97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 name="Google Shape;984;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1" name="Google Shape;99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AU"/>
              <a:t>https://github.com/travistangvh/emotion-detection-in-real-time</a:t>
            </a:r>
            <a:endParaRPr/>
          </a:p>
        </p:txBody>
      </p:sp>
      <p:sp>
        <p:nvSpPr>
          <p:cNvPr id="245" name="Google Shape;24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375666fa2e9_0_13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g375666fa2e9_0_1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75666fa2e9_0_1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75666fa2e9_0_13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g375666fa2e9_0_13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115</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375666fa2e9_0_1651: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75666fa2e9_0_16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13" name="Google Shape;1013;g375666fa2e9_0_16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116</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a:extLst>
            <a:ext uri="{FF2B5EF4-FFF2-40B4-BE49-F238E27FC236}">
              <a16:creationId xmlns:a16="http://schemas.microsoft.com/office/drawing/2014/main" id="{7EA2778D-F0F9-1869-0007-2C6250285B8B}"/>
            </a:ext>
          </a:extLst>
        </p:cNvPr>
        <p:cNvGrpSpPr/>
        <p:nvPr/>
      </p:nvGrpSpPr>
      <p:grpSpPr>
        <a:xfrm>
          <a:off x="0" y="0"/>
          <a:ext cx="0" cy="0"/>
          <a:chOff x="0" y="0"/>
          <a:chExt cx="0" cy="0"/>
        </a:xfrm>
      </p:grpSpPr>
      <p:sp>
        <p:nvSpPr>
          <p:cNvPr id="1011" name="Google Shape;1011;g375666fa2e9_0_1651:notes">
            <a:extLst>
              <a:ext uri="{FF2B5EF4-FFF2-40B4-BE49-F238E27FC236}">
                <a16:creationId xmlns:a16="http://schemas.microsoft.com/office/drawing/2014/main" id="{AFFE09FF-B343-38B6-DF50-709F8E114274}"/>
              </a:ext>
            </a:extLst>
          </p:cNvPr>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75666fa2e9_0_1651:notes">
            <a:extLst>
              <a:ext uri="{FF2B5EF4-FFF2-40B4-BE49-F238E27FC236}">
                <a16:creationId xmlns:a16="http://schemas.microsoft.com/office/drawing/2014/main" id="{3A0096E2-7BD0-8F45-BD83-2A5D00FCA7F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13" name="Google Shape;1013;g375666fa2e9_0_1651:notes">
            <a:extLst>
              <a:ext uri="{FF2B5EF4-FFF2-40B4-BE49-F238E27FC236}">
                <a16:creationId xmlns:a16="http://schemas.microsoft.com/office/drawing/2014/main" id="{B839649F-3DFA-E189-2CDE-73C03D39AFA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117</a:t>
            </a:fld>
            <a:endParaRPr/>
          </a:p>
        </p:txBody>
      </p:sp>
    </p:spTree>
    <p:extLst>
      <p:ext uri="{BB962C8B-B14F-4D97-AF65-F5344CB8AC3E}">
        <p14:creationId xmlns:p14="http://schemas.microsoft.com/office/powerpoint/2010/main" val="27852155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375666fa2e9_0_178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375666fa2e9_0_17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37" name="Google Shape;1037;g375666fa2e9_0_17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118</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75666fa2e9_0_18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75666fa2e9_0_18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375666fa2e9_0_18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119</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a:extLst>
            <a:ext uri="{FF2B5EF4-FFF2-40B4-BE49-F238E27FC236}">
              <a16:creationId xmlns:a16="http://schemas.microsoft.com/office/drawing/2014/main" id="{61F58D91-A6EE-CEAB-94EF-E1BE0892A5FC}"/>
            </a:ext>
          </a:extLst>
        </p:cNvPr>
        <p:cNvGrpSpPr/>
        <p:nvPr/>
      </p:nvGrpSpPr>
      <p:grpSpPr>
        <a:xfrm>
          <a:off x="0" y="0"/>
          <a:ext cx="0" cy="0"/>
          <a:chOff x="0" y="0"/>
          <a:chExt cx="0" cy="0"/>
        </a:xfrm>
      </p:grpSpPr>
      <p:sp>
        <p:nvSpPr>
          <p:cNvPr id="1043" name="Google Shape;1043;g375666fa2e9_0_1827:notes">
            <a:extLst>
              <a:ext uri="{FF2B5EF4-FFF2-40B4-BE49-F238E27FC236}">
                <a16:creationId xmlns:a16="http://schemas.microsoft.com/office/drawing/2014/main" id="{6098E511-5010-95FF-8043-4ED17612482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75666fa2e9_0_1827:notes">
            <a:extLst>
              <a:ext uri="{FF2B5EF4-FFF2-40B4-BE49-F238E27FC236}">
                <a16:creationId xmlns:a16="http://schemas.microsoft.com/office/drawing/2014/main" id="{60319623-FDD4-14CD-B427-4268A1B67C5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5" name="Google Shape;1045;g375666fa2e9_0_1827:notes">
            <a:extLst>
              <a:ext uri="{FF2B5EF4-FFF2-40B4-BE49-F238E27FC236}">
                <a16:creationId xmlns:a16="http://schemas.microsoft.com/office/drawing/2014/main" id="{583C536B-545C-02E2-C924-DA3120C7090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120</a:t>
            </a:fld>
            <a:endParaRPr/>
          </a:p>
        </p:txBody>
      </p:sp>
    </p:spTree>
    <p:extLst>
      <p:ext uri="{BB962C8B-B14F-4D97-AF65-F5344CB8AC3E}">
        <p14:creationId xmlns:p14="http://schemas.microsoft.com/office/powerpoint/2010/main" val="36974887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375666fa2e9_0_1813: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375666fa2e9_0_18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53" name="Google Shape;1053;g375666fa2e9_0_18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121</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375666fa2e9_0_18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375666fa2e9_0_18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g375666fa2e9_0_18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122</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375666fa2e9_0_1820: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375666fa2e9_0_18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69" name="Google Shape;1069;g375666fa2e9_0_18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123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75666fa2e9_0_18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75666fa2e9_0_18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7" name="Google Shape;1077;g375666fa2e9_0_18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124</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a:extLst>
            <a:ext uri="{FF2B5EF4-FFF2-40B4-BE49-F238E27FC236}">
              <a16:creationId xmlns:a16="http://schemas.microsoft.com/office/drawing/2014/main" id="{96E721BD-7DAA-483C-8E30-8D89FFE9411B}"/>
            </a:ext>
          </a:extLst>
        </p:cNvPr>
        <p:cNvGrpSpPr/>
        <p:nvPr/>
      </p:nvGrpSpPr>
      <p:grpSpPr>
        <a:xfrm>
          <a:off x="0" y="0"/>
          <a:ext cx="0" cy="0"/>
          <a:chOff x="0" y="0"/>
          <a:chExt cx="0" cy="0"/>
        </a:xfrm>
      </p:grpSpPr>
      <p:sp>
        <p:nvSpPr>
          <p:cNvPr id="1099" name="Google Shape;1099;g375666fa2e9_0_1869:notes">
            <a:extLst>
              <a:ext uri="{FF2B5EF4-FFF2-40B4-BE49-F238E27FC236}">
                <a16:creationId xmlns:a16="http://schemas.microsoft.com/office/drawing/2014/main" id="{0097DCE8-E1C1-2B13-6CAA-5F375B3540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375666fa2e9_0_1869:notes">
            <a:extLst>
              <a:ext uri="{FF2B5EF4-FFF2-40B4-BE49-F238E27FC236}">
                <a16:creationId xmlns:a16="http://schemas.microsoft.com/office/drawing/2014/main" id="{F3692E7C-B6C9-E0B5-D27C-014340919A68}"/>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1" name="Google Shape;1101;g375666fa2e9_0_1869:notes">
            <a:extLst>
              <a:ext uri="{FF2B5EF4-FFF2-40B4-BE49-F238E27FC236}">
                <a16:creationId xmlns:a16="http://schemas.microsoft.com/office/drawing/2014/main" id="{18319495-2A8B-298F-DC2B-89D8E63D7A5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125</a:t>
            </a:fld>
            <a:endParaRPr/>
          </a:p>
        </p:txBody>
      </p:sp>
    </p:spTree>
    <p:extLst>
      <p:ext uri="{BB962C8B-B14F-4D97-AF65-F5344CB8AC3E}">
        <p14:creationId xmlns:p14="http://schemas.microsoft.com/office/powerpoint/2010/main" val="27468527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375666fa2e9_0_1876: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375666fa2e9_0_18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109" name="Google Shape;1109;g375666fa2e9_0_18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126</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375666fa2e9_0_18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375666fa2e9_0_18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7" name="Google Shape;1117;g375666fa2e9_0_18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127</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375666fa2e9_0_18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2" name="Google Shape;1132;g375666fa2e9_0_18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375666fa2e9_0_19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7" name="Google Shape;1137;g375666fa2e9_0_19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375666fa2e9_0_19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4" name="Google Shape;1144;g375666fa2e9_0_19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375666fa2e9_0_1855: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375666fa2e9_0_18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85" name="Google Shape;1085;g375666fa2e9_0_18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131</a:t>
            </a:fld>
            <a:endParaRPr/>
          </a:p>
        </p:txBody>
      </p:sp>
    </p:spTree>
    <p:extLst>
      <p:ext uri="{BB962C8B-B14F-4D97-AF65-F5344CB8AC3E}">
        <p14:creationId xmlns:p14="http://schemas.microsoft.com/office/powerpoint/2010/main" val="27241153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375666fa2e9_0_1862:notes"/>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375666fa2e9_0_18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93" name="Google Shape;1093;g375666fa2e9_0_18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132</a:t>
            </a:fld>
            <a:endParaRPr/>
          </a:p>
        </p:txBody>
      </p:sp>
    </p:spTree>
    <p:extLst>
      <p:ext uri="{BB962C8B-B14F-4D97-AF65-F5344CB8AC3E}">
        <p14:creationId xmlns:p14="http://schemas.microsoft.com/office/powerpoint/2010/main" val="37552970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7" name="Google Shape;115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4" name="Google Shape;1164;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2" name="Google Shape;1172;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AU"/>
              <a:t>https://training-course-material.com/training/Statistics_for_Decision_Makers_-_06.02_-_Research_Design_-_Measurement</a:t>
            </a:r>
            <a:endParaRPr/>
          </a:p>
        </p:txBody>
      </p:sp>
      <p:sp>
        <p:nvSpPr>
          <p:cNvPr id="1173" name="Google Shape;1173;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136</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1" name="Google Shape;118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8" name="Google Shape;1188;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5" name="Google Shape;1205;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AU"/>
              <a:t>Image from https://quantdare.com/what-is-the-difference-between-deep-learning-and-machine-learning/</a:t>
            </a:r>
            <a:endParaRPr/>
          </a:p>
        </p:txBody>
      </p:sp>
      <p:sp>
        <p:nvSpPr>
          <p:cNvPr id="1206" name="Google Shape;1206;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140</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4" name="Google Shape;1214;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1" name="Google Shape;122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75666fa2e9_0_5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g375666fa2e9_0_5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AU"/>
              <a:t>Its not clear cut as we’ll see today</a:t>
            </a:r>
            <a:endParaRPr/>
          </a:p>
          <a:p>
            <a:pPr marL="0" lvl="0" indent="0" algn="l" rtl="0">
              <a:spcBef>
                <a:spcPts val="0"/>
              </a:spcBef>
              <a:spcAft>
                <a:spcPts val="0"/>
              </a:spcAft>
              <a:buNone/>
            </a:pPr>
            <a:endParaRPr/>
          </a:p>
        </p:txBody>
      </p:sp>
      <p:sp>
        <p:nvSpPr>
          <p:cNvPr id="274" name="Google Shape;27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5" name="Google Shape;1235;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144</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75666fa2e9_0_2085: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75666fa2e9_0_20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375666fa2e9_0_20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75666fa2e9_0_2099: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75666fa2e9_0_20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g375666fa2e9_0_20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75666fa2e9_0_2121: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75666fa2e9_0_2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375666fa2e9_0_2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75666fa2e9_0_2262:notes"/>
          <p:cNvSpPr>
            <a:spLocks noGrp="1" noRot="1" noChangeAspect="1"/>
          </p:cNvSpPr>
          <p:nvPr>
            <p:ph type="sldImg" idx="2"/>
          </p:nvPr>
        </p:nvSpPr>
        <p:spPr>
          <a:xfrm>
            <a:off x="380206"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75666fa2e9_0_2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375666fa2e9_0_22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a:extLst>
            <a:ext uri="{FF2B5EF4-FFF2-40B4-BE49-F238E27FC236}">
              <a16:creationId xmlns:a16="http://schemas.microsoft.com/office/drawing/2014/main" id="{1F3F40F7-3F61-FF73-5E8B-AA57D81BDE20}"/>
            </a:ext>
          </a:extLst>
        </p:cNvPr>
        <p:cNvGrpSpPr/>
        <p:nvPr/>
      </p:nvGrpSpPr>
      <p:grpSpPr>
        <a:xfrm>
          <a:off x="0" y="0"/>
          <a:ext cx="0" cy="0"/>
          <a:chOff x="0" y="0"/>
          <a:chExt cx="0" cy="0"/>
        </a:xfrm>
      </p:grpSpPr>
      <p:sp>
        <p:nvSpPr>
          <p:cNvPr id="1011" name="Google Shape;1011;g375666fa2e9_0_1651:notes">
            <a:extLst>
              <a:ext uri="{FF2B5EF4-FFF2-40B4-BE49-F238E27FC236}">
                <a16:creationId xmlns:a16="http://schemas.microsoft.com/office/drawing/2014/main" id="{94019E7F-F6F7-46E3-80F3-15A80AA1D7F7}"/>
              </a:ext>
            </a:extLst>
          </p:cNvPr>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75666fa2e9_0_1651:notes">
            <a:extLst>
              <a:ext uri="{FF2B5EF4-FFF2-40B4-BE49-F238E27FC236}">
                <a16:creationId xmlns:a16="http://schemas.microsoft.com/office/drawing/2014/main" id="{D8C454A8-A6A4-BD5F-848D-1E9D57E961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13" name="Google Shape;1013;g375666fa2e9_0_1651:notes">
            <a:extLst>
              <a:ext uri="{FF2B5EF4-FFF2-40B4-BE49-F238E27FC236}">
                <a16:creationId xmlns:a16="http://schemas.microsoft.com/office/drawing/2014/main" id="{234D5D6B-25ED-F531-B09A-7C0361DF16AE}"/>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20</a:t>
            </a:fld>
            <a:endParaRPr/>
          </a:p>
        </p:txBody>
      </p:sp>
    </p:spTree>
    <p:extLst>
      <p:ext uri="{BB962C8B-B14F-4D97-AF65-F5344CB8AC3E}">
        <p14:creationId xmlns:p14="http://schemas.microsoft.com/office/powerpoint/2010/main" val="2786839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AU"/>
              <a:t>Imagine we want to construct a model to predict disease progression</a:t>
            </a:r>
            <a:endParaRPr/>
          </a:p>
          <a:p>
            <a:pPr marL="457200" lvl="1" indent="0" algn="l" rtl="0">
              <a:spcBef>
                <a:spcPts val="0"/>
              </a:spcBef>
              <a:spcAft>
                <a:spcPts val="0"/>
              </a:spcAft>
              <a:buNone/>
            </a:pPr>
            <a:r>
              <a:rPr lang="en-AU"/>
              <a:t>For example, could be from pre-diabetic to diabetic in 12 months </a:t>
            </a:r>
            <a:endParaRPr/>
          </a:p>
          <a:p>
            <a:pPr marL="457200" lvl="1" indent="0" algn="l" rtl="0">
              <a:spcBef>
                <a:spcPts val="0"/>
              </a:spcBef>
              <a:spcAft>
                <a:spcPts val="0"/>
              </a:spcAft>
              <a:buNone/>
            </a:pPr>
            <a:endParaRPr/>
          </a:p>
          <a:p>
            <a:pPr marL="0" lvl="0" indent="0" algn="l" rtl="0">
              <a:spcBef>
                <a:spcPts val="0"/>
              </a:spcBef>
              <a:spcAft>
                <a:spcPts val="0"/>
              </a:spcAft>
              <a:buNone/>
            </a:pPr>
            <a:r>
              <a:rPr lang="en-AU"/>
              <a:t>We have access to some data from past patients</a:t>
            </a:r>
            <a:endParaRPr/>
          </a:p>
          <a:p>
            <a:pPr marL="457200" lvl="1" indent="0" algn="l" rtl="0">
              <a:spcBef>
                <a:spcPts val="0"/>
              </a:spcBef>
              <a:spcAft>
                <a:spcPts val="0"/>
              </a:spcAft>
              <a:buNone/>
            </a:pPr>
            <a:r>
              <a:rPr lang="en-AU"/>
              <a:t>Use this data to construct model</a:t>
            </a:r>
            <a:endParaRPr/>
          </a:p>
          <a:p>
            <a:pPr marL="457200" lvl="1" indent="0" algn="l" rtl="0">
              <a:spcBef>
                <a:spcPts val="0"/>
              </a:spcBef>
              <a:spcAft>
                <a:spcPts val="0"/>
              </a:spcAft>
              <a:buNone/>
            </a:pPr>
            <a:endParaRPr/>
          </a:p>
          <a:p>
            <a:pPr marL="0" lvl="0" indent="0" algn="l" rtl="0">
              <a:spcBef>
                <a:spcPts val="0"/>
              </a:spcBef>
              <a:spcAft>
                <a:spcPts val="0"/>
              </a:spcAft>
              <a:buNone/>
            </a:pPr>
            <a:r>
              <a:rPr lang="en-AU"/>
              <a:t>Our goal is to build a model that works for future patients</a:t>
            </a:r>
            <a:endParaRPr/>
          </a:p>
          <a:p>
            <a:pPr marL="457200" lvl="1" indent="0" algn="l" rtl="0">
              <a:spcBef>
                <a:spcPts val="0"/>
              </a:spcBef>
              <a:spcAft>
                <a:spcPts val="0"/>
              </a:spcAft>
              <a:buNone/>
            </a:pPr>
            <a:r>
              <a:rPr lang="en-AU"/>
              <a:t>Model should provide accurate estimate of who will progress and who will not</a:t>
            </a:r>
            <a:endParaRPr/>
          </a:p>
          <a:p>
            <a:pPr marL="0" lvl="0" indent="0" algn="l" rtl="0">
              <a:spcBef>
                <a:spcPts val="0"/>
              </a:spcBef>
              <a:spcAft>
                <a:spcPts val="0"/>
              </a:spcAft>
              <a:buNone/>
            </a:pPr>
            <a:endParaRPr/>
          </a:p>
        </p:txBody>
      </p:sp>
      <p:sp>
        <p:nvSpPr>
          <p:cNvPr id="398" name="Google Shape;39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914400" lvl="2" indent="0" algn="l" rtl="0">
              <a:spcBef>
                <a:spcPts val="0"/>
              </a:spcBef>
              <a:spcAft>
                <a:spcPts val="0"/>
              </a:spcAft>
              <a:buNone/>
            </a:pPr>
            <a:r>
              <a:rPr lang="en-AU"/>
              <a:t>Blood measures:</a:t>
            </a:r>
            <a:endParaRPr/>
          </a:p>
          <a:p>
            <a:pPr marL="1371600" lvl="3" indent="0" algn="l" rtl="0">
              <a:spcBef>
                <a:spcPts val="0"/>
              </a:spcBef>
              <a:spcAft>
                <a:spcPts val="0"/>
              </a:spcAft>
              <a:buNone/>
            </a:pPr>
            <a:r>
              <a:rPr lang="en-AU"/>
              <a:t>Total cholesterol</a:t>
            </a:r>
            <a:endParaRPr/>
          </a:p>
          <a:p>
            <a:pPr marL="1371600" lvl="3" indent="0" algn="l" rtl="0">
              <a:spcBef>
                <a:spcPts val="0"/>
              </a:spcBef>
              <a:spcAft>
                <a:spcPts val="0"/>
              </a:spcAft>
              <a:buNone/>
            </a:pPr>
            <a:r>
              <a:rPr lang="en-AU"/>
              <a:t>Low/high-density lipoproteins (HDL/LDL). </a:t>
            </a:r>
            <a:endParaRPr/>
          </a:p>
          <a:p>
            <a:pPr marL="1371600" lvl="3" indent="0" algn="l" rtl="0">
              <a:spcBef>
                <a:spcPts val="0"/>
              </a:spcBef>
              <a:spcAft>
                <a:spcPts val="0"/>
              </a:spcAft>
              <a:buNone/>
            </a:pPr>
            <a:r>
              <a:rPr lang="en-AU"/>
              <a:t>Blood sugar levels</a:t>
            </a:r>
            <a:endParaRPr/>
          </a:p>
          <a:p>
            <a:pPr marL="1371600" lvl="3" indent="0" algn="l" rtl="0">
              <a:spcBef>
                <a:spcPts val="0"/>
              </a:spcBef>
              <a:spcAft>
                <a:spcPts val="0"/>
              </a:spcAft>
              <a:buNone/>
            </a:pPr>
            <a:r>
              <a:rPr lang="en-AU"/>
              <a:t>Serum triglycerides level</a:t>
            </a:r>
            <a:endParaRPr/>
          </a:p>
          <a:p>
            <a:pPr marL="914400" lvl="2" indent="0" algn="l" rtl="0">
              <a:spcBef>
                <a:spcPts val="0"/>
              </a:spcBef>
              <a:spcAft>
                <a:spcPts val="0"/>
              </a:spcAft>
              <a:buNone/>
            </a:pPr>
            <a:r>
              <a:rPr lang="en-AU"/>
              <a:t>Simulated:</a:t>
            </a:r>
            <a:endParaRPr/>
          </a:p>
          <a:p>
            <a:pPr marL="1371600" lvl="3" indent="0" algn="l" rtl="0">
              <a:spcBef>
                <a:spcPts val="0"/>
              </a:spcBef>
              <a:spcAft>
                <a:spcPts val="0"/>
              </a:spcAft>
              <a:buNone/>
            </a:pPr>
            <a:r>
              <a:rPr lang="en-AU"/>
              <a:t>Just noise!</a:t>
            </a:r>
            <a:endParaRPr/>
          </a:p>
          <a:p>
            <a:pPr marL="0" lvl="0" indent="0" algn="l" rtl="0">
              <a:spcBef>
                <a:spcPts val="0"/>
              </a:spcBef>
              <a:spcAft>
                <a:spcPts val="0"/>
              </a:spcAft>
              <a:buNone/>
            </a:pPr>
            <a:endParaRPr/>
          </a:p>
        </p:txBody>
      </p:sp>
      <p:sp>
        <p:nvSpPr>
          <p:cNvPr id="443" name="Google Shape;44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75666fa2e9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75666fa2e9_0_4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AU"/>
              <a:t>IN the previous section, we saw that a model fit on the data didn’t generalize as number of noisy features grew. </a:t>
            </a:r>
            <a:endParaRPr/>
          </a:p>
          <a:p>
            <a:pPr marL="0" lvl="0" indent="0" algn="l" rtl="0">
              <a:spcBef>
                <a:spcPts val="0"/>
              </a:spcBef>
              <a:spcAft>
                <a:spcPts val="0"/>
              </a:spcAft>
              <a:buNone/>
            </a:pPr>
            <a:endParaRPr/>
          </a:p>
          <a:p>
            <a:pPr marL="0" lvl="0" indent="0" algn="l" rtl="0">
              <a:spcBef>
                <a:spcPts val="0"/>
              </a:spcBef>
              <a:spcAft>
                <a:spcPts val="0"/>
              </a:spcAft>
              <a:buNone/>
            </a:pPr>
            <a:r>
              <a:rPr lang="en-AU"/>
              <a:t>Despite being a simple linear model, we overfit to the data that we had at hand. </a:t>
            </a:r>
            <a:endParaRPr/>
          </a:p>
          <a:p>
            <a:pPr marL="0" lvl="0" indent="0" algn="l" rtl="0">
              <a:spcBef>
                <a:spcPts val="0"/>
              </a:spcBef>
              <a:spcAft>
                <a:spcPts val="0"/>
              </a:spcAft>
              <a:buNone/>
            </a:pPr>
            <a:endParaRPr/>
          </a:p>
          <a:p>
            <a:pPr marL="0" lvl="0" indent="0" algn="l" rtl="0">
              <a:spcBef>
                <a:spcPts val="0"/>
              </a:spcBef>
              <a:spcAft>
                <a:spcPts val="0"/>
              </a:spcAft>
              <a:buNone/>
            </a:pPr>
            <a:r>
              <a:rPr lang="en-AU"/>
              <a:t>There are a variety of ways to control model complexity, depending on the models and strategies employed. </a:t>
            </a:r>
            <a:endParaRPr/>
          </a:p>
        </p:txBody>
      </p:sp>
      <p:sp>
        <p:nvSpPr>
          <p:cNvPr id="470" name="Google Shape;47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AU"/>
              <a:t>https://towardsdatascience.com/understanding-the-roc-curve-in-three-visual-steps-795b1399481c#</a:t>
            </a:r>
            <a:endParaRPr/>
          </a:p>
          <a:p>
            <a:pPr marL="0" lvl="0" indent="0" algn="l" rtl="0">
              <a:spcBef>
                <a:spcPts val="0"/>
              </a:spcBef>
              <a:spcAft>
                <a:spcPts val="0"/>
              </a:spcAft>
              <a:buNone/>
            </a:pPr>
            <a:endParaRPr/>
          </a:p>
        </p:txBody>
      </p:sp>
      <p:sp>
        <p:nvSpPr>
          <p:cNvPr id="516" name="Google Shape;51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AU"/>
              <a:t>https://towardsdatascience.com/understanding-the-roc-curve-in-three-visual-steps-795b1399481c#</a:t>
            </a:r>
            <a:endParaRPr/>
          </a:p>
          <a:p>
            <a:pPr marL="0" lvl="0" indent="0" algn="l" rtl="0">
              <a:spcBef>
                <a:spcPts val="0"/>
              </a:spcBef>
              <a:spcAft>
                <a:spcPts val="0"/>
              </a:spcAft>
              <a:buNone/>
            </a:pPr>
            <a:endParaRPr/>
          </a:p>
        </p:txBody>
      </p:sp>
      <p:sp>
        <p:nvSpPr>
          <p:cNvPr id="525" name="Google Shape;52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AU"/>
              <a:t>https://towardsdatascience.com/understanding-the-roc-curve-in-three-visual-steps-795b1399481c#</a:t>
            </a:r>
            <a:endParaRPr/>
          </a:p>
          <a:p>
            <a:pPr marL="0" lvl="0" indent="0" algn="l" rtl="0">
              <a:spcBef>
                <a:spcPts val="0"/>
              </a:spcBef>
              <a:spcAft>
                <a:spcPts val="0"/>
              </a:spcAft>
              <a:buNone/>
            </a:pPr>
            <a:endParaRPr/>
          </a:p>
        </p:txBody>
      </p:sp>
      <p:sp>
        <p:nvSpPr>
          <p:cNvPr id="534" name="Google Shape;53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2" name="Google Shape;54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AU"/>
              <a:t>Linear models assume linear relationship with outcome</a:t>
            </a:r>
            <a:endParaRPr/>
          </a:p>
          <a:p>
            <a:pPr marL="0" lvl="0" indent="0" algn="l" rtl="0">
              <a:spcBef>
                <a:spcPts val="0"/>
              </a:spcBef>
              <a:spcAft>
                <a:spcPts val="0"/>
              </a:spcAft>
              <a:buNone/>
            </a:pPr>
            <a:r>
              <a:rPr lang="en-AU"/>
              <a:t>What if we don’t know the relationship</a:t>
            </a:r>
            <a:endParaRPr/>
          </a:p>
          <a:p>
            <a:pPr marL="0" lvl="0" indent="0" algn="l" rtl="0">
              <a:spcBef>
                <a:spcPts val="0"/>
              </a:spcBef>
              <a:spcAft>
                <a:spcPts val="0"/>
              </a:spcAft>
              <a:buNone/>
            </a:pPr>
            <a:r>
              <a:rPr lang="en-AU"/>
              <a:t>What if we want to allow for interactions</a:t>
            </a:r>
            <a:endParaRPr/>
          </a:p>
        </p:txBody>
      </p:sp>
      <p:sp>
        <p:nvSpPr>
          <p:cNvPr id="593" name="Google Shape;593;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AU"/>
              <a:t>Linear models assume linear relationship with outcome</a:t>
            </a:r>
            <a:endParaRPr/>
          </a:p>
          <a:p>
            <a:pPr marL="0" lvl="0" indent="0" algn="l" rtl="0">
              <a:spcBef>
                <a:spcPts val="0"/>
              </a:spcBef>
              <a:spcAft>
                <a:spcPts val="0"/>
              </a:spcAft>
              <a:buNone/>
            </a:pPr>
            <a:r>
              <a:rPr lang="en-AU"/>
              <a:t>What if we don’t know the relationship</a:t>
            </a:r>
            <a:endParaRPr/>
          </a:p>
          <a:p>
            <a:pPr marL="0" lvl="0" indent="0" algn="l" rtl="0">
              <a:spcBef>
                <a:spcPts val="0"/>
              </a:spcBef>
              <a:spcAft>
                <a:spcPts val="0"/>
              </a:spcAft>
              <a:buNone/>
            </a:pPr>
            <a:r>
              <a:rPr lang="en-AU"/>
              <a:t>What if we want to allow for interactions</a:t>
            </a:r>
            <a:endParaRPr/>
          </a:p>
        </p:txBody>
      </p:sp>
      <p:sp>
        <p:nvSpPr>
          <p:cNvPr id="603" name="Google Shape;60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40ddd8126c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340ddd8126c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g340ddd8126c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4117fd77d9_0_61:notes"/>
          <p:cNvSpPr>
            <a:spLocks noGrp="1" noRot="1" noChangeAspect="1"/>
          </p:cNvSpPr>
          <p:nvPr>
            <p:ph type="sldImg" idx="2"/>
          </p:nvPr>
        </p:nvSpPr>
        <p:spPr>
          <a:xfrm>
            <a:off x="686514" y="1143000"/>
            <a:ext cx="54849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34117fd77d9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34117fd77d9_0_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4117fd77d9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g34117fd77d9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34117fd77d9_0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40ddd8126c_0_80:notes"/>
          <p:cNvSpPr>
            <a:spLocks noGrp="1" noRot="1" noChangeAspect="1"/>
          </p:cNvSpPr>
          <p:nvPr>
            <p:ph type="sldImg" idx="2"/>
          </p:nvPr>
        </p:nvSpPr>
        <p:spPr>
          <a:xfrm>
            <a:off x="686514" y="1143000"/>
            <a:ext cx="54849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340ddd8126c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340ddd8126c_0_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75666fa2e9_0_5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375666fa2e9_0_5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375666fa2e9_0_6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g375666fa2e9_0_6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5" name="Google Shape;845;g375666fa2e9_0_6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74</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375666fa2e9_0_6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g375666fa2e9_0_6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375666fa2e9_0_6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75</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75666fa2e9_0_6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375666fa2e9_0_6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g375666fa2e9_0_6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76</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EB0DA00-13A8-0BA0-8115-2EF329D4B385}"/>
            </a:ext>
          </a:extLst>
        </p:cNvPr>
        <p:cNvGrpSpPr/>
        <p:nvPr/>
      </p:nvGrpSpPr>
      <p:grpSpPr>
        <a:xfrm>
          <a:off x="0" y="0"/>
          <a:ext cx="0" cy="0"/>
          <a:chOff x="0" y="0"/>
          <a:chExt cx="0" cy="0"/>
        </a:xfrm>
      </p:grpSpPr>
      <p:sp>
        <p:nvSpPr>
          <p:cNvPr id="155" name="Google Shape;155;p1:notes">
            <a:extLst>
              <a:ext uri="{FF2B5EF4-FFF2-40B4-BE49-F238E27FC236}">
                <a16:creationId xmlns:a16="http://schemas.microsoft.com/office/drawing/2014/main" id="{650D9565-A196-8BF7-5F00-031FB67433A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notes">
            <a:extLst>
              <a:ext uri="{FF2B5EF4-FFF2-40B4-BE49-F238E27FC236}">
                <a16:creationId xmlns:a16="http://schemas.microsoft.com/office/drawing/2014/main" id="{F8D19D58-B215-0005-B73A-52FEADDAEE2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1829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5B18C288-DC2C-3B19-7FF1-224373825B57}"/>
            </a:ext>
          </a:extLst>
        </p:cNvPr>
        <p:cNvGrpSpPr/>
        <p:nvPr/>
      </p:nvGrpSpPr>
      <p:grpSpPr>
        <a:xfrm>
          <a:off x="0" y="0"/>
          <a:ext cx="0" cy="0"/>
          <a:chOff x="0" y="0"/>
          <a:chExt cx="0" cy="0"/>
        </a:xfrm>
      </p:grpSpPr>
      <p:sp>
        <p:nvSpPr>
          <p:cNvPr id="170" name="Google Shape;170;g375666fa2e9_0_429:notes">
            <a:extLst>
              <a:ext uri="{FF2B5EF4-FFF2-40B4-BE49-F238E27FC236}">
                <a16:creationId xmlns:a16="http://schemas.microsoft.com/office/drawing/2014/main" id="{A13B1CAD-0D48-04C9-8818-DF0EAF6EF74F}"/>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75666fa2e9_0_429:notes">
            <a:extLst>
              <a:ext uri="{FF2B5EF4-FFF2-40B4-BE49-F238E27FC236}">
                <a16:creationId xmlns:a16="http://schemas.microsoft.com/office/drawing/2014/main" id="{47ECD7E2-2898-BB3B-66A0-1B6EE260535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434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42BC08AE-70A2-7C7D-ABD7-DCA73124F996}"/>
            </a:ext>
          </a:extLst>
        </p:cNvPr>
        <p:cNvGrpSpPr/>
        <p:nvPr/>
      </p:nvGrpSpPr>
      <p:grpSpPr>
        <a:xfrm>
          <a:off x="0" y="0"/>
          <a:ext cx="0" cy="0"/>
          <a:chOff x="0" y="0"/>
          <a:chExt cx="0" cy="0"/>
        </a:xfrm>
      </p:grpSpPr>
      <p:sp>
        <p:nvSpPr>
          <p:cNvPr id="191" name="Google Shape;191;p4:notes">
            <a:extLst>
              <a:ext uri="{FF2B5EF4-FFF2-40B4-BE49-F238E27FC236}">
                <a16:creationId xmlns:a16="http://schemas.microsoft.com/office/drawing/2014/main" id="{D8A31421-30E7-097C-32A4-8E6033C41B7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4:notes">
            <a:extLst>
              <a:ext uri="{FF2B5EF4-FFF2-40B4-BE49-F238E27FC236}">
                <a16:creationId xmlns:a16="http://schemas.microsoft.com/office/drawing/2014/main" id="{D46E0784-C75D-5C70-BB10-A1B2A80541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2179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a:extLst>
            <a:ext uri="{FF2B5EF4-FFF2-40B4-BE49-F238E27FC236}">
              <a16:creationId xmlns:a16="http://schemas.microsoft.com/office/drawing/2014/main" id="{286381AC-E523-04BE-E53C-2C19797011BB}"/>
            </a:ext>
          </a:extLst>
        </p:cNvPr>
        <p:cNvGrpSpPr/>
        <p:nvPr/>
      </p:nvGrpSpPr>
      <p:grpSpPr>
        <a:xfrm>
          <a:off x="0" y="0"/>
          <a:ext cx="0" cy="0"/>
          <a:chOff x="0" y="0"/>
          <a:chExt cx="0" cy="0"/>
        </a:xfrm>
      </p:grpSpPr>
      <p:sp>
        <p:nvSpPr>
          <p:cNvPr id="205" name="Google Shape;205;g375666fa2e9_0_567:notes">
            <a:extLst>
              <a:ext uri="{FF2B5EF4-FFF2-40B4-BE49-F238E27FC236}">
                <a16:creationId xmlns:a16="http://schemas.microsoft.com/office/drawing/2014/main" id="{2A258039-C5C5-2C0A-0CAE-B1B275701CE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375666fa2e9_0_567:notes">
            <a:extLst>
              <a:ext uri="{FF2B5EF4-FFF2-40B4-BE49-F238E27FC236}">
                <a16:creationId xmlns:a16="http://schemas.microsoft.com/office/drawing/2014/main" id="{30C83F62-3CE0-F5E4-7092-E6A7BFB8DE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4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0D3F31BD-52A2-898E-DB17-570B2B789C14}"/>
            </a:ext>
          </a:extLst>
        </p:cNvPr>
        <p:cNvGrpSpPr/>
        <p:nvPr/>
      </p:nvGrpSpPr>
      <p:grpSpPr>
        <a:xfrm>
          <a:off x="0" y="0"/>
          <a:ext cx="0" cy="0"/>
          <a:chOff x="0" y="0"/>
          <a:chExt cx="0" cy="0"/>
        </a:xfrm>
      </p:grpSpPr>
      <p:sp>
        <p:nvSpPr>
          <p:cNvPr id="280" name="Google Shape;280;p14:notes">
            <a:extLst>
              <a:ext uri="{FF2B5EF4-FFF2-40B4-BE49-F238E27FC236}">
                <a16:creationId xmlns:a16="http://schemas.microsoft.com/office/drawing/2014/main" id="{31D0A39B-82C1-B8B0-484B-EF5D38E34CC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4:notes">
            <a:extLst>
              <a:ext uri="{FF2B5EF4-FFF2-40B4-BE49-F238E27FC236}">
                <a16:creationId xmlns:a16="http://schemas.microsoft.com/office/drawing/2014/main" id="{FE46E5BD-7F0C-B254-CDC2-348CFF93F8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9597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a:extLst>
            <a:ext uri="{FF2B5EF4-FFF2-40B4-BE49-F238E27FC236}">
              <a16:creationId xmlns:a16="http://schemas.microsoft.com/office/drawing/2014/main" id="{9CA53F93-10CB-E04E-431B-E0B9E824895C}"/>
            </a:ext>
          </a:extLst>
        </p:cNvPr>
        <p:cNvGrpSpPr/>
        <p:nvPr/>
      </p:nvGrpSpPr>
      <p:grpSpPr>
        <a:xfrm>
          <a:off x="0" y="0"/>
          <a:ext cx="0" cy="0"/>
          <a:chOff x="0" y="0"/>
          <a:chExt cx="0" cy="0"/>
        </a:xfrm>
      </p:grpSpPr>
      <p:sp>
        <p:nvSpPr>
          <p:cNvPr id="1011" name="Google Shape;1011;g375666fa2e9_0_1651:notes">
            <a:extLst>
              <a:ext uri="{FF2B5EF4-FFF2-40B4-BE49-F238E27FC236}">
                <a16:creationId xmlns:a16="http://schemas.microsoft.com/office/drawing/2014/main" id="{691DCF2F-C208-70E5-8EA9-FF08754A98A1}"/>
              </a:ext>
            </a:extLst>
          </p:cNvPr>
          <p:cNvSpPr>
            <a:spLocks noGrp="1" noRot="1" noChangeAspect="1"/>
          </p:cNvSpPr>
          <p:nvPr>
            <p:ph type="sldImg" idx="2"/>
          </p:nvPr>
        </p:nvSpPr>
        <p:spPr>
          <a:xfrm>
            <a:off x="379413" y="685800"/>
            <a:ext cx="6097587"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375666fa2e9_0_1651:notes">
            <a:extLst>
              <a:ext uri="{FF2B5EF4-FFF2-40B4-BE49-F238E27FC236}">
                <a16:creationId xmlns:a16="http://schemas.microsoft.com/office/drawing/2014/main" id="{4A8F595D-5A36-B0D8-CA73-E200FF0C3A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a:t>And really we covered a lot of different ways that machine learning could be used from data enhancement to quantifying the predictive value of different measurements. But I was always interested in this aspect around personalized risk prediction in AD. One issue was the value of knowing your risk was always of limited value given we had no interventions.   </a:t>
            </a:r>
            <a:endParaRPr/>
          </a:p>
        </p:txBody>
      </p:sp>
      <p:sp>
        <p:nvSpPr>
          <p:cNvPr id="1013" name="Google Shape;1013;g375666fa2e9_0_1651:notes">
            <a:extLst>
              <a:ext uri="{FF2B5EF4-FFF2-40B4-BE49-F238E27FC236}">
                <a16:creationId xmlns:a16="http://schemas.microsoft.com/office/drawing/2014/main" id="{F758AF8F-4180-793F-1577-D31F2CC5C87D}"/>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82</a:t>
            </a:fld>
            <a:endParaRPr/>
          </a:p>
        </p:txBody>
      </p:sp>
    </p:spTree>
    <p:extLst>
      <p:ext uri="{BB962C8B-B14F-4D97-AF65-F5344CB8AC3E}">
        <p14:creationId xmlns:p14="http://schemas.microsoft.com/office/powerpoint/2010/main" val="600884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CB509439-F3DF-08F0-59F4-55CF21FBAD84}"/>
            </a:ext>
          </a:extLst>
        </p:cNvPr>
        <p:cNvGrpSpPr/>
        <p:nvPr/>
      </p:nvGrpSpPr>
      <p:grpSpPr>
        <a:xfrm>
          <a:off x="0" y="0"/>
          <a:ext cx="0" cy="0"/>
          <a:chOff x="0" y="0"/>
          <a:chExt cx="0" cy="0"/>
        </a:xfrm>
      </p:grpSpPr>
      <p:sp>
        <p:nvSpPr>
          <p:cNvPr id="386" name="Google Shape;386;p16:notes">
            <a:extLst>
              <a:ext uri="{FF2B5EF4-FFF2-40B4-BE49-F238E27FC236}">
                <a16:creationId xmlns:a16="http://schemas.microsoft.com/office/drawing/2014/main" id="{0CE83C6B-1C74-C7D4-B0E5-17C98404FE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16:notes">
            <a:extLst>
              <a:ext uri="{FF2B5EF4-FFF2-40B4-BE49-F238E27FC236}">
                <a16:creationId xmlns:a16="http://schemas.microsoft.com/office/drawing/2014/main" id="{4D316CE1-6258-FCB3-DF16-E49B57289DC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16:notes">
            <a:extLst>
              <a:ext uri="{FF2B5EF4-FFF2-40B4-BE49-F238E27FC236}">
                <a16:creationId xmlns:a16="http://schemas.microsoft.com/office/drawing/2014/main" id="{4C0975AD-0FCF-779F-85A6-122D49305D1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83</a:t>
            </a:fld>
            <a:endParaRPr/>
          </a:p>
        </p:txBody>
      </p:sp>
    </p:spTree>
    <p:extLst>
      <p:ext uri="{BB962C8B-B14F-4D97-AF65-F5344CB8AC3E}">
        <p14:creationId xmlns:p14="http://schemas.microsoft.com/office/powerpoint/2010/main" val="3627938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9D5D3050-8BAF-A645-14BD-2163487ECB08}"/>
            </a:ext>
          </a:extLst>
        </p:cNvPr>
        <p:cNvGrpSpPr/>
        <p:nvPr/>
      </p:nvGrpSpPr>
      <p:grpSpPr>
        <a:xfrm>
          <a:off x="0" y="0"/>
          <a:ext cx="0" cy="0"/>
          <a:chOff x="0" y="0"/>
          <a:chExt cx="0" cy="0"/>
        </a:xfrm>
      </p:grpSpPr>
      <p:sp>
        <p:nvSpPr>
          <p:cNvPr id="396" name="Google Shape;396;p17:notes">
            <a:extLst>
              <a:ext uri="{FF2B5EF4-FFF2-40B4-BE49-F238E27FC236}">
                <a16:creationId xmlns:a16="http://schemas.microsoft.com/office/drawing/2014/main" id="{2E79EC5C-DB9D-B5E4-248F-7BF38FD573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17:notes">
            <a:extLst>
              <a:ext uri="{FF2B5EF4-FFF2-40B4-BE49-F238E27FC236}">
                <a16:creationId xmlns:a16="http://schemas.microsoft.com/office/drawing/2014/main" id="{B9346CAD-517B-964C-1FA5-8D3D1F71F08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AU"/>
              <a:t>Imagine we want to construct a model to predict disease progression</a:t>
            </a:r>
            <a:endParaRPr/>
          </a:p>
          <a:p>
            <a:pPr marL="457200" lvl="1" indent="0" algn="l" rtl="0">
              <a:spcBef>
                <a:spcPts val="0"/>
              </a:spcBef>
              <a:spcAft>
                <a:spcPts val="0"/>
              </a:spcAft>
              <a:buNone/>
            </a:pPr>
            <a:r>
              <a:rPr lang="en-AU"/>
              <a:t>For example, could be from pre-diabetic to diabetic in 12 months </a:t>
            </a:r>
            <a:endParaRPr/>
          </a:p>
          <a:p>
            <a:pPr marL="457200" lvl="1" indent="0" algn="l" rtl="0">
              <a:spcBef>
                <a:spcPts val="0"/>
              </a:spcBef>
              <a:spcAft>
                <a:spcPts val="0"/>
              </a:spcAft>
              <a:buNone/>
            </a:pPr>
            <a:endParaRPr/>
          </a:p>
          <a:p>
            <a:pPr marL="0" lvl="0" indent="0" algn="l" rtl="0">
              <a:spcBef>
                <a:spcPts val="0"/>
              </a:spcBef>
              <a:spcAft>
                <a:spcPts val="0"/>
              </a:spcAft>
              <a:buNone/>
            </a:pPr>
            <a:r>
              <a:rPr lang="en-AU"/>
              <a:t>We have access to some data from past patients</a:t>
            </a:r>
            <a:endParaRPr/>
          </a:p>
          <a:p>
            <a:pPr marL="457200" lvl="1" indent="0" algn="l" rtl="0">
              <a:spcBef>
                <a:spcPts val="0"/>
              </a:spcBef>
              <a:spcAft>
                <a:spcPts val="0"/>
              </a:spcAft>
              <a:buNone/>
            </a:pPr>
            <a:r>
              <a:rPr lang="en-AU"/>
              <a:t>Use this data to construct model</a:t>
            </a:r>
            <a:endParaRPr/>
          </a:p>
          <a:p>
            <a:pPr marL="457200" lvl="1" indent="0" algn="l" rtl="0">
              <a:spcBef>
                <a:spcPts val="0"/>
              </a:spcBef>
              <a:spcAft>
                <a:spcPts val="0"/>
              </a:spcAft>
              <a:buNone/>
            </a:pPr>
            <a:endParaRPr/>
          </a:p>
          <a:p>
            <a:pPr marL="0" lvl="0" indent="0" algn="l" rtl="0">
              <a:spcBef>
                <a:spcPts val="0"/>
              </a:spcBef>
              <a:spcAft>
                <a:spcPts val="0"/>
              </a:spcAft>
              <a:buNone/>
            </a:pPr>
            <a:r>
              <a:rPr lang="en-AU"/>
              <a:t>Our goal is to build a model that works for future patients</a:t>
            </a:r>
            <a:endParaRPr/>
          </a:p>
          <a:p>
            <a:pPr marL="457200" lvl="1" indent="0" algn="l" rtl="0">
              <a:spcBef>
                <a:spcPts val="0"/>
              </a:spcBef>
              <a:spcAft>
                <a:spcPts val="0"/>
              </a:spcAft>
              <a:buNone/>
            </a:pPr>
            <a:r>
              <a:rPr lang="en-AU"/>
              <a:t>Model should provide accurate estimate of who will progress and who will not</a:t>
            </a:r>
            <a:endParaRPr/>
          </a:p>
          <a:p>
            <a:pPr marL="0" lvl="0" indent="0" algn="l" rtl="0">
              <a:spcBef>
                <a:spcPts val="0"/>
              </a:spcBef>
              <a:spcAft>
                <a:spcPts val="0"/>
              </a:spcAft>
              <a:buNone/>
            </a:pPr>
            <a:endParaRPr/>
          </a:p>
        </p:txBody>
      </p:sp>
      <p:sp>
        <p:nvSpPr>
          <p:cNvPr id="398" name="Google Shape;398;p17:notes">
            <a:extLst>
              <a:ext uri="{FF2B5EF4-FFF2-40B4-BE49-F238E27FC236}">
                <a16:creationId xmlns:a16="http://schemas.microsoft.com/office/drawing/2014/main" id="{4280A0A4-2F4F-9178-F176-2ADA8455F17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84</a:t>
            </a:fld>
            <a:endParaRPr/>
          </a:p>
        </p:txBody>
      </p:sp>
    </p:spTree>
    <p:extLst>
      <p:ext uri="{BB962C8B-B14F-4D97-AF65-F5344CB8AC3E}">
        <p14:creationId xmlns:p14="http://schemas.microsoft.com/office/powerpoint/2010/main" val="42180359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a:extLst>
            <a:ext uri="{FF2B5EF4-FFF2-40B4-BE49-F238E27FC236}">
              <a16:creationId xmlns:a16="http://schemas.microsoft.com/office/drawing/2014/main" id="{A8D6B307-28F1-C3F4-A273-B57E5DEF8BBB}"/>
            </a:ext>
          </a:extLst>
        </p:cNvPr>
        <p:cNvGrpSpPr/>
        <p:nvPr/>
      </p:nvGrpSpPr>
      <p:grpSpPr>
        <a:xfrm>
          <a:off x="0" y="0"/>
          <a:ext cx="0" cy="0"/>
          <a:chOff x="0" y="0"/>
          <a:chExt cx="0" cy="0"/>
        </a:xfrm>
      </p:grpSpPr>
      <p:sp>
        <p:nvSpPr>
          <p:cNvPr id="620" name="Google Shape;620;p43:notes">
            <a:extLst>
              <a:ext uri="{FF2B5EF4-FFF2-40B4-BE49-F238E27FC236}">
                <a16:creationId xmlns:a16="http://schemas.microsoft.com/office/drawing/2014/main" id="{45A609F9-E990-0896-A642-77F2B2A21E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43:notes">
            <a:extLst>
              <a:ext uri="{FF2B5EF4-FFF2-40B4-BE49-F238E27FC236}">
                <a16:creationId xmlns:a16="http://schemas.microsoft.com/office/drawing/2014/main" id="{105D338D-983A-F8FF-CD31-A3A93ACD5A7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3:notes">
            <a:extLst>
              <a:ext uri="{FF2B5EF4-FFF2-40B4-BE49-F238E27FC236}">
                <a16:creationId xmlns:a16="http://schemas.microsoft.com/office/drawing/2014/main" id="{1109BD1B-FC68-07DC-A036-12883E20CC4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85</a:t>
            </a:fld>
            <a:endParaRPr/>
          </a:p>
        </p:txBody>
      </p:sp>
    </p:spTree>
    <p:extLst>
      <p:ext uri="{BB962C8B-B14F-4D97-AF65-F5344CB8AC3E}">
        <p14:creationId xmlns:p14="http://schemas.microsoft.com/office/powerpoint/2010/main" val="3133940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a:extLst>
            <a:ext uri="{FF2B5EF4-FFF2-40B4-BE49-F238E27FC236}">
              <a16:creationId xmlns:a16="http://schemas.microsoft.com/office/drawing/2014/main" id="{F0290F84-BF18-3A1A-5353-AAC46941D0B1}"/>
            </a:ext>
          </a:extLst>
        </p:cNvPr>
        <p:cNvGrpSpPr/>
        <p:nvPr/>
      </p:nvGrpSpPr>
      <p:grpSpPr>
        <a:xfrm>
          <a:off x="0" y="0"/>
          <a:ext cx="0" cy="0"/>
          <a:chOff x="0" y="0"/>
          <a:chExt cx="0" cy="0"/>
        </a:xfrm>
      </p:grpSpPr>
      <p:sp>
        <p:nvSpPr>
          <p:cNvPr id="648" name="Google Shape;648;p45:notes">
            <a:extLst>
              <a:ext uri="{FF2B5EF4-FFF2-40B4-BE49-F238E27FC236}">
                <a16:creationId xmlns:a16="http://schemas.microsoft.com/office/drawing/2014/main" id="{62350BEA-6D03-CC0B-94B5-1E17F79BDAD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45:notes">
            <a:extLst>
              <a:ext uri="{FF2B5EF4-FFF2-40B4-BE49-F238E27FC236}">
                <a16:creationId xmlns:a16="http://schemas.microsoft.com/office/drawing/2014/main" id="{0D841DCE-88B4-072F-5E10-12B29A85404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45:notes">
            <a:extLst>
              <a:ext uri="{FF2B5EF4-FFF2-40B4-BE49-F238E27FC236}">
                <a16:creationId xmlns:a16="http://schemas.microsoft.com/office/drawing/2014/main" id="{1BE3BEF6-CF4D-402C-7252-1A687D1EB3D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86</a:t>
            </a:fld>
            <a:endParaRPr/>
          </a:p>
        </p:txBody>
      </p:sp>
    </p:spTree>
    <p:extLst>
      <p:ext uri="{BB962C8B-B14F-4D97-AF65-F5344CB8AC3E}">
        <p14:creationId xmlns:p14="http://schemas.microsoft.com/office/powerpoint/2010/main" val="29590323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a:extLst>
            <a:ext uri="{FF2B5EF4-FFF2-40B4-BE49-F238E27FC236}">
              <a16:creationId xmlns:a16="http://schemas.microsoft.com/office/drawing/2014/main" id="{9BB968D0-0863-F4C1-A249-770F2A8ACF99}"/>
            </a:ext>
          </a:extLst>
        </p:cNvPr>
        <p:cNvGrpSpPr/>
        <p:nvPr/>
      </p:nvGrpSpPr>
      <p:grpSpPr>
        <a:xfrm>
          <a:off x="0" y="0"/>
          <a:ext cx="0" cy="0"/>
          <a:chOff x="0" y="0"/>
          <a:chExt cx="0" cy="0"/>
        </a:xfrm>
      </p:grpSpPr>
      <p:sp>
        <p:nvSpPr>
          <p:cNvPr id="701" name="Google Shape;701;p52:notes">
            <a:extLst>
              <a:ext uri="{FF2B5EF4-FFF2-40B4-BE49-F238E27FC236}">
                <a16:creationId xmlns:a16="http://schemas.microsoft.com/office/drawing/2014/main" id="{30B258F9-3FF1-86B9-70C2-F4019CC4CDE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52:notes">
            <a:extLst>
              <a:ext uri="{FF2B5EF4-FFF2-40B4-BE49-F238E27FC236}">
                <a16:creationId xmlns:a16="http://schemas.microsoft.com/office/drawing/2014/main" id="{CB56174E-3670-0B42-C9C9-75DB8C44E00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52:notes">
            <a:extLst>
              <a:ext uri="{FF2B5EF4-FFF2-40B4-BE49-F238E27FC236}">
                <a16:creationId xmlns:a16="http://schemas.microsoft.com/office/drawing/2014/main" id="{39C0B51F-3BB8-2FBA-CFE6-1901DA837A6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87</a:t>
            </a:fld>
            <a:endParaRPr/>
          </a:p>
        </p:txBody>
      </p:sp>
    </p:spTree>
    <p:extLst>
      <p:ext uri="{BB962C8B-B14F-4D97-AF65-F5344CB8AC3E}">
        <p14:creationId xmlns:p14="http://schemas.microsoft.com/office/powerpoint/2010/main" val="30953333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a:extLst>
            <a:ext uri="{FF2B5EF4-FFF2-40B4-BE49-F238E27FC236}">
              <a16:creationId xmlns:a16="http://schemas.microsoft.com/office/drawing/2014/main" id="{CE3780C3-B54F-3B7A-DCE8-0F3172BFA074}"/>
            </a:ext>
          </a:extLst>
        </p:cNvPr>
        <p:cNvGrpSpPr/>
        <p:nvPr/>
      </p:nvGrpSpPr>
      <p:grpSpPr>
        <a:xfrm>
          <a:off x="0" y="0"/>
          <a:ext cx="0" cy="0"/>
          <a:chOff x="0" y="0"/>
          <a:chExt cx="0" cy="0"/>
        </a:xfrm>
      </p:grpSpPr>
      <p:sp>
        <p:nvSpPr>
          <p:cNvPr id="748" name="Google Shape;748;p57:notes">
            <a:extLst>
              <a:ext uri="{FF2B5EF4-FFF2-40B4-BE49-F238E27FC236}">
                <a16:creationId xmlns:a16="http://schemas.microsoft.com/office/drawing/2014/main" id="{D34F8957-098F-9960-E428-F9F2A4DB88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9" name="Google Shape;749;p57:notes">
            <a:extLst>
              <a:ext uri="{FF2B5EF4-FFF2-40B4-BE49-F238E27FC236}">
                <a16:creationId xmlns:a16="http://schemas.microsoft.com/office/drawing/2014/main" id="{42963DA6-1AA1-DDD9-D5E0-A62FE088F8F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57:notes">
            <a:extLst>
              <a:ext uri="{FF2B5EF4-FFF2-40B4-BE49-F238E27FC236}">
                <a16:creationId xmlns:a16="http://schemas.microsoft.com/office/drawing/2014/main" id="{52AE1B2D-9C89-F31D-FB7C-D1EBC489DAE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88</a:t>
            </a:fld>
            <a:endParaRPr/>
          </a:p>
        </p:txBody>
      </p:sp>
    </p:spTree>
    <p:extLst>
      <p:ext uri="{BB962C8B-B14F-4D97-AF65-F5344CB8AC3E}">
        <p14:creationId xmlns:p14="http://schemas.microsoft.com/office/powerpoint/2010/main" val="34751798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a:extLst>
            <a:ext uri="{FF2B5EF4-FFF2-40B4-BE49-F238E27FC236}">
              <a16:creationId xmlns:a16="http://schemas.microsoft.com/office/drawing/2014/main" id="{2E43F223-68EA-BB77-B5C5-2CC7DAAEF715}"/>
            </a:ext>
          </a:extLst>
        </p:cNvPr>
        <p:cNvGrpSpPr/>
        <p:nvPr/>
      </p:nvGrpSpPr>
      <p:grpSpPr>
        <a:xfrm>
          <a:off x="0" y="0"/>
          <a:ext cx="0" cy="0"/>
          <a:chOff x="0" y="0"/>
          <a:chExt cx="0" cy="0"/>
        </a:xfrm>
      </p:grpSpPr>
      <p:sp>
        <p:nvSpPr>
          <p:cNvPr id="864" name="Google Shape;864;g375666fa2e9_0_597:notes">
            <a:extLst>
              <a:ext uri="{FF2B5EF4-FFF2-40B4-BE49-F238E27FC236}">
                <a16:creationId xmlns:a16="http://schemas.microsoft.com/office/drawing/2014/main" id="{83291FB1-8C73-99F4-F3FE-CD935319F5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375666fa2e9_0_597:notes">
            <a:extLst>
              <a:ext uri="{FF2B5EF4-FFF2-40B4-BE49-F238E27FC236}">
                <a16:creationId xmlns:a16="http://schemas.microsoft.com/office/drawing/2014/main" id="{9304711B-031B-3471-F592-97A39F81B8C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g375666fa2e9_0_597:notes">
            <a:extLst>
              <a:ext uri="{FF2B5EF4-FFF2-40B4-BE49-F238E27FC236}">
                <a16:creationId xmlns:a16="http://schemas.microsoft.com/office/drawing/2014/main" id="{DFC3D7BA-B543-E4C3-B299-C1EC8F06282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AU"/>
              <a:t>89</a:t>
            </a:fld>
            <a:endParaRPr/>
          </a:p>
        </p:txBody>
      </p:sp>
    </p:spTree>
    <p:extLst>
      <p:ext uri="{BB962C8B-B14F-4D97-AF65-F5344CB8AC3E}">
        <p14:creationId xmlns:p14="http://schemas.microsoft.com/office/powerpoint/2010/main" val="42765385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a:extLst>
            <a:ext uri="{FF2B5EF4-FFF2-40B4-BE49-F238E27FC236}">
              <a16:creationId xmlns:a16="http://schemas.microsoft.com/office/drawing/2014/main" id="{F3FF8CA3-0E4C-7C8A-9E62-19FDED80FE60}"/>
            </a:ext>
          </a:extLst>
        </p:cNvPr>
        <p:cNvGrpSpPr/>
        <p:nvPr/>
      </p:nvGrpSpPr>
      <p:grpSpPr>
        <a:xfrm>
          <a:off x="0" y="0"/>
          <a:ext cx="0" cy="0"/>
          <a:chOff x="0" y="0"/>
          <a:chExt cx="0" cy="0"/>
        </a:xfrm>
      </p:grpSpPr>
      <p:sp>
        <p:nvSpPr>
          <p:cNvPr id="871" name="Google Shape;871;g375666fa2e9_0_647:notes">
            <a:extLst>
              <a:ext uri="{FF2B5EF4-FFF2-40B4-BE49-F238E27FC236}">
                <a16:creationId xmlns:a16="http://schemas.microsoft.com/office/drawing/2014/main" id="{6F737028-D4B1-8148-D44F-A8D947A3A96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g375666fa2e9_0_647:notes">
            <a:extLst>
              <a:ext uri="{FF2B5EF4-FFF2-40B4-BE49-F238E27FC236}">
                <a16:creationId xmlns:a16="http://schemas.microsoft.com/office/drawing/2014/main" id="{3F447C94-FF43-98CC-B567-8BEC934247C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8246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375666fa2e9_0_6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g375666fa2e9_0_6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a:extLst>
            <a:ext uri="{FF2B5EF4-FFF2-40B4-BE49-F238E27FC236}">
              <a16:creationId xmlns:a16="http://schemas.microsoft.com/office/drawing/2014/main" id="{22A7BB26-B313-2868-0691-9CB0258AC805}"/>
            </a:ext>
          </a:extLst>
        </p:cNvPr>
        <p:cNvGrpSpPr/>
        <p:nvPr/>
      </p:nvGrpSpPr>
      <p:grpSpPr>
        <a:xfrm>
          <a:off x="0" y="0"/>
          <a:ext cx="0" cy="0"/>
          <a:chOff x="0" y="0"/>
          <a:chExt cx="0" cy="0"/>
        </a:xfrm>
      </p:grpSpPr>
      <p:sp>
        <p:nvSpPr>
          <p:cNvPr id="871" name="Google Shape;871;g375666fa2e9_0_647:notes">
            <a:extLst>
              <a:ext uri="{FF2B5EF4-FFF2-40B4-BE49-F238E27FC236}">
                <a16:creationId xmlns:a16="http://schemas.microsoft.com/office/drawing/2014/main" id="{DAC1A102-6E48-F9C6-0AB1-789DA7D9F0B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g375666fa2e9_0_647:notes">
            <a:extLst>
              <a:ext uri="{FF2B5EF4-FFF2-40B4-BE49-F238E27FC236}">
                <a16:creationId xmlns:a16="http://schemas.microsoft.com/office/drawing/2014/main" id="{4EE3801F-E590-C150-6A23-4174873556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30745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a:extLst>
            <a:ext uri="{FF2B5EF4-FFF2-40B4-BE49-F238E27FC236}">
              <a16:creationId xmlns:a16="http://schemas.microsoft.com/office/drawing/2014/main" id="{DF9790B7-4159-F89A-0426-D130790AF1A8}"/>
            </a:ext>
          </a:extLst>
        </p:cNvPr>
        <p:cNvGrpSpPr/>
        <p:nvPr/>
      </p:nvGrpSpPr>
      <p:grpSpPr>
        <a:xfrm>
          <a:off x="0" y="0"/>
          <a:ext cx="0" cy="0"/>
          <a:chOff x="0" y="0"/>
          <a:chExt cx="0" cy="0"/>
        </a:xfrm>
      </p:grpSpPr>
      <p:sp>
        <p:nvSpPr>
          <p:cNvPr id="871" name="Google Shape;871;g375666fa2e9_0_647:notes">
            <a:extLst>
              <a:ext uri="{FF2B5EF4-FFF2-40B4-BE49-F238E27FC236}">
                <a16:creationId xmlns:a16="http://schemas.microsoft.com/office/drawing/2014/main" id="{D912EB0F-4047-AC2B-4871-EEBB0F63B8D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g375666fa2e9_0_647:notes">
            <a:extLst>
              <a:ext uri="{FF2B5EF4-FFF2-40B4-BE49-F238E27FC236}">
                <a16:creationId xmlns:a16="http://schemas.microsoft.com/office/drawing/2014/main" id="{03E46D07-0D76-03B3-3E0D-B22E41A29ED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583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75666fa2e9_0_6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g375666fa2e9_0_6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375666fa2e9_0_6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g375666fa2e9_0_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375666fa2e9_0_6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5" name="Google Shape;895;g375666fa2e9_0_6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 name="Google Shape;896;g375666fa2e9_0_6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98</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375666fa2e9_0_6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g375666fa2e9_0_6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g375666fa2e9_0_6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99</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375666fa2e9_0_6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g375666fa2e9_0_6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g375666fa2e9_0_6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100</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a:extLst>
            <a:ext uri="{FF2B5EF4-FFF2-40B4-BE49-F238E27FC236}">
              <a16:creationId xmlns:a16="http://schemas.microsoft.com/office/drawing/2014/main" id="{E95FC3DB-56FC-C565-0E45-1DA334FF6A7A}"/>
            </a:ext>
          </a:extLst>
        </p:cNvPr>
        <p:cNvGrpSpPr/>
        <p:nvPr/>
      </p:nvGrpSpPr>
      <p:grpSpPr>
        <a:xfrm>
          <a:off x="0" y="0"/>
          <a:ext cx="0" cy="0"/>
          <a:chOff x="0" y="0"/>
          <a:chExt cx="0" cy="0"/>
        </a:xfrm>
      </p:grpSpPr>
      <p:sp>
        <p:nvSpPr>
          <p:cNvPr id="918" name="Google Shape;918;g375666fa2e9_0_689:notes">
            <a:extLst>
              <a:ext uri="{FF2B5EF4-FFF2-40B4-BE49-F238E27FC236}">
                <a16:creationId xmlns:a16="http://schemas.microsoft.com/office/drawing/2014/main" id="{95855BB5-ACD6-ACC2-310F-C11CDBEAB84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g375666fa2e9_0_689:notes">
            <a:extLst>
              <a:ext uri="{FF2B5EF4-FFF2-40B4-BE49-F238E27FC236}">
                <a16:creationId xmlns:a16="http://schemas.microsoft.com/office/drawing/2014/main" id="{8008643A-A2D2-BCF0-2822-385288E90DA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g375666fa2e9_0_689:notes">
            <a:extLst>
              <a:ext uri="{FF2B5EF4-FFF2-40B4-BE49-F238E27FC236}">
                <a16:creationId xmlns:a16="http://schemas.microsoft.com/office/drawing/2014/main" id="{F1317556-267D-D204-D8B8-A086136A8A7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101</a:t>
            </a:fld>
            <a:endParaRPr/>
          </a:p>
        </p:txBody>
      </p:sp>
    </p:spTree>
    <p:extLst>
      <p:ext uri="{BB962C8B-B14F-4D97-AF65-F5344CB8AC3E}">
        <p14:creationId xmlns:p14="http://schemas.microsoft.com/office/powerpoint/2010/main" val="5743474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375666fa2e9_0_6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0" name="Google Shape;930;g375666fa2e9_0_6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Defaul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415600" y="390167"/>
            <a:ext cx="11360700" cy="7638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000"/>
              <a:buFont typeface="Nunito"/>
              <a:buChar char="●"/>
              <a:defRPr sz="3200" b="1">
                <a:solidFill>
                  <a:schemeClr val="accent1"/>
                </a:solidFill>
                <a:latin typeface="Nunito"/>
                <a:ea typeface="Nunito"/>
                <a:cs typeface="Nunito"/>
                <a:sym typeface="Nunito"/>
              </a:defRPr>
            </a:lvl1pPr>
            <a:lvl2pPr lvl="1"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2pPr>
            <a:lvl3pPr lvl="2"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3pPr>
            <a:lvl4pPr lvl="3"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4pPr>
            <a:lvl5pPr lvl="4"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5pPr>
            <a:lvl6pPr lvl="5"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6pPr>
            <a:lvl7pPr lvl="6"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7pPr>
            <a:lvl8pPr lvl="7"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8pPr>
            <a:lvl9pPr lvl="8" rtl="0">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9pPr>
          </a:lstStyle>
          <a:p>
            <a:endParaRPr dirty="0"/>
          </a:p>
        </p:txBody>
      </p:sp>
    </p:spTree>
  </p:cSld>
  <p:clrMapOvr>
    <a:masterClrMapping/>
  </p:clrMapOvr>
  <p:extLst>
    <p:ext uri="{DCECCB84-F9BA-43D5-87BE-67443E8EF086}">
      <p15:sldGuideLst xmlns:p15="http://schemas.microsoft.com/office/powerpoint/2012/main">
        <p15:guide id="1" orient="horz" pos="72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Default">
    <p:spTree>
      <p:nvGrpSpPr>
        <p:cNvPr id="1" name="Shape 47"/>
        <p:cNvGrpSpPr/>
        <p:nvPr/>
      </p:nvGrpSpPr>
      <p:grpSpPr>
        <a:xfrm>
          <a:off x="0" y="0"/>
          <a:ext cx="0" cy="0"/>
          <a:chOff x="0" y="0"/>
          <a:chExt cx="0" cy="0"/>
        </a:xfrm>
      </p:grpSpPr>
      <p:sp>
        <p:nvSpPr>
          <p:cNvPr id="48" name="Google Shape;48;p11"/>
          <p:cNvSpPr txBox="1">
            <a:spLocks noGrp="1"/>
          </p:cNvSpPr>
          <p:nvPr>
            <p:ph type="title"/>
          </p:nvPr>
        </p:nvSpPr>
        <p:spPr>
          <a:xfrm>
            <a:off x="415600" y="390167"/>
            <a:ext cx="11360700" cy="763800"/>
          </a:xfrm>
          <a:prstGeom prst="rect">
            <a:avLst/>
          </a:prstGeom>
          <a:noFill/>
          <a:ln>
            <a:noFill/>
          </a:ln>
        </p:spPr>
        <p:txBody>
          <a:bodyPr spcFirstLastPara="1" wrap="square" lIns="121900" tIns="121900" rIns="121900" bIns="121900" anchor="ctr" anchorCtr="0">
            <a:noAutofit/>
          </a:bodyPr>
          <a:lstStyle>
            <a:lvl1pPr lvl="0" algn="ctr">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1pPr>
            <a:lvl2pPr lvl="1">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2pPr>
            <a:lvl3pPr lvl="2">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3pPr>
            <a:lvl4pPr lvl="3">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4pPr>
            <a:lvl5pPr lvl="4">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5pPr>
            <a:lvl6pPr lvl="5">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6pPr>
            <a:lvl7pPr lvl="6">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7pPr>
            <a:lvl8pPr lvl="7">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8pPr>
            <a:lvl9pPr lvl="8">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9pPr>
          </a:lstStyle>
          <a:p>
            <a:endParaRPr/>
          </a:p>
        </p:txBody>
      </p:sp>
    </p:spTree>
  </p:cSld>
  <p:clrMapOvr>
    <a:masterClrMapping/>
  </p:clrMapOvr>
  <p:extLst>
    <p:ext uri="{DCECCB84-F9BA-43D5-87BE-67443E8EF086}">
      <p15:sldGuideLst xmlns:p15="http://schemas.microsoft.com/office/powerpoint/2012/main">
        <p15:guide id="1" orient="horz" pos="727">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9"/>
        <p:cNvGrpSpPr/>
        <p:nvPr/>
      </p:nvGrpSpPr>
      <p:grpSpPr>
        <a:xfrm>
          <a:off x="0" y="0"/>
          <a:ext cx="0" cy="0"/>
          <a:chOff x="0" y="0"/>
          <a:chExt cx="0" cy="0"/>
        </a:xfrm>
      </p:grpSpPr>
      <p:sp>
        <p:nvSpPr>
          <p:cNvPr id="50" name="Google Shape;50;p12"/>
          <p:cNvSpPr txBox="1">
            <a:spLocks noGrp="1"/>
          </p:cNvSpPr>
          <p:nvPr>
            <p:ph type="ctrTitle"/>
          </p:nvPr>
        </p:nvSpPr>
        <p:spPr>
          <a:xfrm>
            <a:off x="1491800" y="2060600"/>
            <a:ext cx="9208200" cy="2736900"/>
          </a:xfrm>
          <a:prstGeom prst="rect">
            <a:avLst/>
          </a:prstGeom>
          <a:noFill/>
          <a:ln>
            <a:noFill/>
          </a:ln>
        </p:spPr>
        <p:txBody>
          <a:bodyPr spcFirstLastPara="1" wrap="square" lIns="121900" tIns="121900" rIns="121900" bIns="121900" anchor="b" anchorCtr="0">
            <a:spAutoFit/>
          </a:bodyPr>
          <a:lstStyle>
            <a:lvl1pPr lvl="0" algn="ctr">
              <a:lnSpc>
                <a:spcPct val="100000"/>
              </a:lnSpc>
              <a:spcBef>
                <a:spcPts val="0"/>
              </a:spcBef>
              <a:spcAft>
                <a:spcPts val="0"/>
              </a:spcAft>
              <a:buSzPts val="7200"/>
              <a:buFont typeface="Nunito"/>
              <a:buNone/>
              <a:defRPr sz="7200">
                <a:latin typeface="Nunito"/>
                <a:ea typeface="Nunito"/>
                <a:cs typeface="Nunito"/>
                <a:sym typeface="Nunito"/>
              </a:defRPr>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a:endParaRPr/>
          </a:p>
        </p:txBody>
      </p:sp>
      <p:sp>
        <p:nvSpPr>
          <p:cNvPr id="51" name="Google Shape;51;p12"/>
          <p:cNvSpPr txBox="1">
            <a:spLocks noGrp="1"/>
          </p:cNvSpPr>
          <p:nvPr>
            <p:ph type="subTitle" idx="1"/>
          </p:nvPr>
        </p:nvSpPr>
        <p:spPr>
          <a:xfrm>
            <a:off x="415600" y="3619900"/>
            <a:ext cx="113607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800"/>
              <a:buFont typeface="Nunito"/>
              <a:buNone/>
              <a:defRPr sz="3800">
                <a:latin typeface="Nunito"/>
                <a:ea typeface="Nunito"/>
                <a:cs typeface="Nunito"/>
                <a:sym typeface="Nunito"/>
              </a:defRPr>
            </a:lvl1pPr>
            <a:lvl2pPr lvl="1" algn="ctr">
              <a:lnSpc>
                <a:spcPct val="100000"/>
              </a:lnSpc>
              <a:spcBef>
                <a:spcPts val="0"/>
              </a:spcBef>
              <a:spcAft>
                <a:spcPts val="0"/>
              </a:spcAft>
              <a:buSzPts val="3800"/>
              <a:buFont typeface="Nunito"/>
              <a:buNone/>
              <a:defRPr sz="3800">
                <a:latin typeface="Nunito"/>
                <a:ea typeface="Nunito"/>
                <a:cs typeface="Nunito"/>
                <a:sym typeface="Nunito"/>
              </a:defRPr>
            </a:lvl2pPr>
            <a:lvl3pPr lvl="2" algn="ctr">
              <a:lnSpc>
                <a:spcPct val="100000"/>
              </a:lnSpc>
              <a:spcBef>
                <a:spcPts val="0"/>
              </a:spcBef>
              <a:spcAft>
                <a:spcPts val="0"/>
              </a:spcAft>
              <a:buSzPts val="3800"/>
              <a:buFont typeface="Nunito"/>
              <a:buNone/>
              <a:defRPr sz="3800">
                <a:latin typeface="Nunito"/>
                <a:ea typeface="Nunito"/>
                <a:cs typeface="Nunito"/>
                <a:sym typeface="Nunito"/>
              </a:defRPr>
            </a:lvl3pPr>
            <a:lvl4pPr lvl="3" algn="ctr">
              <a:lnSpc>
                <a:spcPct val="100000"/>
              </a:lnSpc>
              <a:spcBef>
                <a:spcPts val="0"/>
              </a:spcBef>
              <a:spcAft>
                <a:spcPts val="0"/>
              </a:spcAft>
              <a:buSzPts val="3800"/>
              <a:buFont typeface="Nunito"/>
              <a:buNone/>
              <a:defRPr sz="3800">
                <a:latin typeface="Nunito"/>
                <a:ea typeface="Nunito"/>
                <a:cs typeface="Nunito"/>
                <a:sym typeface="Nunito"/>
              </a:defRPr>
            </a:lvl4pPr>
            <a:lvl5pPr lvl="4" algn="ctr">
              <a:lnSpc>
                <a:spcPct val="100000"/>
              </a:lnSpc>
              <a:spcBef>
                <a:spcPts val="0"/>
              </a:spcBef>
              <a:spcAft>
                <a:spcPts val="0"/>
              </a:spcAft>
              <a:buSzPts val="3800"/>
              <a:buFont typeface="Nunito"/>
              <a:buNone/>
              <a:defRPr sz="3800">
                <a:latin typeface="Nunito"/>
                <a:ea typeface="Nunito"/>
                <a:cs typeface="Nunito"/>
                <a:sym typeface="Nunito"/>
              </a:defRPr>
            </a:lvl5pPr>
            <a:lvl6pPr lvl="5" algn="ctr">
              <a:lnSpc>
                <a:spcPct val="100000"/>
              </a:lnSpc>
              <a:spcBef>
                <a:spcPts val="0"/>
              </a:spcBef>
              <a:spcAft>
                <a:spcPts val="0"/>
              </a:spcAft>
              <a:buSzPts val="3800"/>
              <a:buFont typeface="Nunito"/>
              <a:buNone/>
              <a:defRPr sz="3800">
                <a:latin typeface="Nunito"/>
                <a:ea typeface="Nunito"/>
                <a:cs typeface="Nunito"/>
                <a:sym typeface="Nunito"/>
              </a:defRPr>
            </a:lvl6pPr>
            <a:lvl7pPr lvl="6" algn="ctr">
              <a:lnSpc>
                <a:spcPct val="100000"/>
              </a:lnSpc>
              <a:spcBef>
                <a:spcPts val="0"/>
              </a:spcBef>
              <a:spcAft>
                <a:spcPts val="0"/>
              </a:spcAft>
              <a:buSzPts val="3800"/>
              <a:buFont typeface="Nunito"/>
              <a:buNone/>
              <a:defRPr sz="3800">
                <a:latin typeface="Nunito"/>
                <a:ea typeface="Nunito"/>
                <a:cs typeface="Nunito"/>
                <a:sym typeface="Nunito"/>
              </a:defRPr>
            </a:lvl7pPr>
            <a:lvl8pPr lvl="7" algn="ctr">
              <a:lnSpc>
                <a:spcPct val="100000"/>
              </a:lnSpc>
              <a:spcBef>
                <a:spcPts val="0"/>
              </a:spcBef>
              <a:spcAft>
                <a:spcPts val="0"/>
              </a:spcAft>
              <a:buSzPts val="3800"/>
              <a:buFont typeface="Nunito"/>
              <a:buNone/>
              <a:defRPr sz="3800">
                <a:latin typeface="Nunito"/>
                <a:ea typeface="Nunito"/>
                <a:cs typeface="Nunito"/>
                <a:sym typeface="Nunito"/>
              </a:defRPr>
            </a:lvl8pPr>
            <a:lvl9pPr lvl="8" algn="ctr">
              <a:lnSpc>
                <a:spcPct val="100000"/>
              </a:lnSpc>
              <a:spcBef>
                <a:spcPts val="0"/>
              </a:spcBef>
              <a:spcAft>
                <a:spcPts val="0"/>
              </a:spcAft>
              <a:buSzPts val="3800"/>
              <a:buFont typeface="Nunito"/>
              <a:buNone/>
              <a:defRPr sz="3800">
                <a:latin typeface="Nunito"/>
                <a:ea typeface="Nunito"/>
                <a:cs typeface="Nunito"/>
                <a:sym typeface="Nuni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p:cSld name="TITLE_AND_BODY_2">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415600" y="390167"/>
            <a:ext cx="11360700" cy="763800"/>
          </a:xfrm>
          <a:prstGeom prst="rect">
            <a:avLst/>
          </a:prstGeom>
          <a:noFill/>
          <a:ln>
            <a:noFill/>
          </a:ln>
        </p:spPr>
        <p:txBody>
          <a:bodyPr spcFirstLastPara="1" wrap="square" lIns="121900" tIns="121900" rIns="121900" bIns="121900" anchor="ctr" anchorCtr="0">
            <a:noAutofit/>
          </a:bodyPr>
          <a:lstStyle>
            <a:lvl1pPr lvl="0" algn="ctr">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1pPr>
            <a:lvl2pPr lvl="1">
              <a:spcBef>
                <a:spcPts val="0"/>
              </a:spcBef>
              <a:spcAft>
                <a:spcPts val="0"/>
              </a:spcAft>
              <a:buSzPts val="1900"/>
              <a:buFont typeface="Nunito"/>
              <a:buChar char="○"/>
              <a:defRPr sz="1900">
                <a:latin typeface="Nunito"/>
                <a:ea typeface="Nunito"/>
                <a:cs typeface="Nunito"/>
                <a:sym typeface="Nunito"/>
              </a:defRPr>
            </a:lvl2pPr>
            <a:lvl3pPr lvl="2">
              <a:spcBef>
                <a:spcPts val="0"/>
              </a:spcBef>
              <a:spcAft>
                <a:spcPts val="0"/>
              </a:spcAft>
              <a:buSzPts val="1900"/>
              <a:buFont typeface="Nunito"/>
              <a:buChar char="■"/>
              <a:defRPr sz="1900">
                <a:latin typeface="Nunito"/>
                <a:ea typeface="Nunito"/>
                <a:cs typeface="Nunito"/>
                <a:sym typeface="Nunito"/>
              </a:defRPr>
            </a:lvl3pPr>
            <a:lvl4pPr lvl="3">
              <a:spcBef>
                <a:spcPts val="0"/>
              </a:spcBef>
              <a:spcAft>
                <a:spcPts val="0"/>
              </a:spcAft>
              <a:buSzPts val="1900"/>
              <a:buFont typeface="Nunito"/>
              <a:buChar char="●"/>
              <a:defRPr sz="1900">
                <a:latin typeface="Nunito"/>
                <a:ea typeface="Nunito"/>
                <a:cs typeface="Nunito"/>
                <a:sym typeface="Nunito"/>
              </a:defRPr>
            </a:lvl4pPr>
            <a:lvl5pPr lvl="4">
              <a:spcBef>
                <a:spcPts val="0"/>
              </a:spcBef>
              <a:spcAft>
                <a:spcPts val="0"/>
              </a:spcAft>
              <a:buSzPts val="1900"/>
              <a:buFont typeface="Nunito"/>
              <a:buChar char="○"/>
              <a:defRPr sz="1900">
                <a:latin typeface="Nunito"/>
                <a:ea typeface="Nunito"/>
                <a:cs typeface="Nunito"/>
                <a:sym typeface="Nunito"/>
              </a:defRPr>
            </a:lvl5pPr>
            <a:lvl6pPr lvl="5">
              <a:spcBef>
                <a:spcPts val="0"/>
              </a:spcBef>
              <a:spcAft>
                <a:spcPts val="0"/>
              </a:spcAft>
              <a:buSzPts val="1900"/>
              <a:buFont typeface="Nunito"/>
              <a:buChar char="■"/>
              <a:defRPr sz="1900">
                <a:latin typeface="Nunito"/>
                <a:ea typeface="Nunito"/>
                <a:cs typeface="Nunito"/>
                <a:sym typeface="Nunito"/>
              </a:defRPr>
            </a:lvl6pPr>
            <a:lvl7pPr lvl="6">
              <a:spcBef>
                <a:spcPts val="0"/>
              </a:spcBef>
              <a:spcAft>
                <a:spcPts val="0"/>
              </a:spcAft>
              <a:buSzPts val="1900"/>
              <a:buFont typeface="Nunito"/>
              <a:buChar char="●"/>
              <a:defRPr sz="1900">
                <a:latin typeface="Nunito"/>
                <a:ea typeface="Nunito"/>
                <a:cs typeface="Nunito"/>
                <a:sym typeface="Nunito"/>
              </a:defRPr>
            </a:lvl7pPr>
            <a:lvl8pPr lvl="7">
              <a:spcBef>
                <a:spcPts val="0"/>
              </a:spcBef>
              <a:spcAft>
                <a:spcPts val="0"/>
              </a:spcAft>
              <a:buSzPts val="1900"/>
              <a:buFont typeface="Nunito"/>
              <a:buChar char="○"/>
              <a:defRPr sz="1900">
                <a:latin typeface="Nunito"/>
                <a:ea typeface="Nunito"/>
                <a:cs typeface="Nunito"/>
                <a:sym typeface="Nunito"/>
              </a:defRPr>
            </a:lvl8pPr>
            <a:lvl9pPr lvl="8">
              <a:spcBef>
                <a:spcPts val="0"/>
              </a:spcBef>
              <a:spcAft>
                <a:spcPts val="0"/>
              </a:spcAft>
              <a:buSzPts val="1900"/>
              <a:buFont typeface="Nunito"/>
              <a:buChar char="■"/>
              <a:defRPr sz="1900">
                <a:latin typeface="Nunito"/>
                <a:ea typeface="Nunito"/>
                <a:cs typeface="Nunito"/>
                <a:sym typeface="Nunito"/>
              </a:defRPr>
            </a:lvl9pPr>
          </a:lstStyle>
          <a:p>
            <a:endParaRPr/>
          </a:p>
        </p:txBody>
      </p:sp>
      <p:sp>
        <p:nvSpPr>
          <p:cNvPr id="54" name="Google Shape;54;p13"/>
          <p:cNvSpPr txBox="1">
            <a:spLocks noGrp="1"/>
          </p:cNvSpPr>
          <p:nvPr>
            <p:ph type="body" idx="1"/>
          </p:nvPr>
        </p:nvSpPr>
        <p:spPr>
          <a:xfrm>
            <a:off x="1440000" y="1536633"/>
            <a:ext cx="9312000" cy="4555200"/>
          </a:xfrm>
          <a:prstGeom prst="rect">
            <a:avLst/>
          </a:prstGeom>
          <a:noFill/>
          <a:ln>
            <a:noFill/>
          </a:ln>
        </p:spPr>
        <p:txBody>
          <a:bodyPr spcFirstLastPara="1" wrap="square" lIns="121900" tIns="121900" rIns="121900" bIns="121900" anchor="ctr" anchorCtr="0">
            <a:spAutoFit/>
          </a:bodyPr>
          <a:lstStyle>
            <a:lvl1pPr marL="457200" lvl="0" indent="-368300">
              <a:lnSpc>
                <a:spcPct val="115000"/>
              </a:lnSpc>
              <a:spcBef>
                <a:spcPts val="0"/>
              </a:spcBef>
              <a:spcAft>
                <a:spcPts val="0"/>
              </a:spcAft>
              <a:buSzPts val="2200"/>
              <a:buFont typeface="Nunito"/>
              <a:buChar char="●"/>
              <a:defRPr sz="2200">
                <a:latin typeface="Nunito"/>
                <a:ea typeface="Nunito"/>
                <a:cs typeface="Nunito"/>
                <a:sym typeface="Nunito"/>
              </a:defRPr>
            </a:lvl1pPr>
            <a:lvl2pPr marL="914400" lvl="1" indent="-368300">
              <a:lnSpc>
                <a:spcPct val="115000"/>
              </a:lnSpc>
              <a:spcBef>
                <a:spcPts val="1000"/>
              </a:spcBef>
              <a:spcAft>
                <a:spcPts val="0"/>
              </a:spcAft>
              <a:buSzPts val="2200"/>
              <a:buFont typeface="Nunito"/>
              <a:buChar char="○"/>
              <a:defRPr sz="2200">
                <a:latin typeface="Nunito"/>
                <a:ea typeface="Nunito"/>
                <a:cs typeface="Nunito"/>
                <a:sym typeface="Nunito"/>
              </a:defRPr>
            </a:lvl2pPr>
            <a:lvl3pPr marL="1371600" lvl="2" indent="-368300">
              <a:lnSpc>
                <a:spcPct val="115000"/>
              </a:lnSpc>
              <a:spcBef>
                <a:spcPts val="1000"/>
              </a:spcBef>
              <a:spcAft>
                <a:spcPts val="0"/>
              </a:spcAft>
              <a:buSzPts val="2200"/>
              <a:buFont typeface="Nunito"/>
              <a:buChar char="■"/>
              <a:defRPr sz="2200">
                <a:latin typeface="Nunito"/>
                <a:ea typeface="Nunito"/>
                <a:cs typeface="Nunito"/>
                <a:sym typeface="Nunito"/>
              </a:defRPr>
            </a:lvl3pPr>
            <a:lvl4pPr marL="1828800" lvl="3" indent="-368300">
              <a:lnSpc>
                <a:spcPct val="115000"/>
              </a:lnSpc>
              <a:spcBef>
                <a:spcPts val="1000"/>
              </a:spcBef>
              <a:spcAft>
                <a:spcPts val="0"/>
              </a:spcAft>
              <a:buSzPts val="2200"/>
              <a:buFont typeface="Nunito"/>
              <a:buChar char="●"/>
              <a:defRPr sz="2200">
                <a:latin typeface="Nunito"/>
                <a:ea typeface="Nunito"/>
                <a:cs typeface="Nunito"/>
                <a:sym typeface="Nunito"/>
              </a:defRPr>
            </a:lvl4pPr>
            <a:lvl5pPr marL="2286000" lvl="4" indent="-368300">
              <a:lnSpc>
                <a:spcPct val="115000"/>
              </a:lnSpc>
              <a:spcBef>
                <a:spcPts val="1000"/>
              </a:spcBef>
              <a:spcAft>
                <a:spcPts val="0"/>
              </a:spcAft>
              <a:buSzPts val="2200"/>
              <a:buFont typeface="Nunito"/>
              <a:buChar char="○"/>
              <a:defRPr sz="2200">
                <a:latin typeface="Nunito"/>
                <a:ea typeface="Nunito"/>
                <a:cs typeface="Nunito"/>
                <a:sym typeface="Nunito"/>
              </a:defRPr>
            </a:lvl5pPr>
            <a:lvl6pPr marL="2743200" lvl="5" indent="-368300">
              <a:lnSpc>
                <a:spcPct val="115000"/>
              </a:lnSpc>
              <a:spcBef>
                <a:spcPts val="1000"/>
              </a:spcBef>
              <a:spcAft>
                <a:spcPts val="0"/>
              </a:spcAft>
              <a:buSzPts val="2200"/>
              <a:buFont typeface="Nunito"/>
              <a:buChar char="■"/>
              <a:defRPr sz="2200">
                <a:latin typeface="Nunito"/>
                <a:ea typeface="Nunito"/>
                <a:cs typeface="Nunito"/>
                <a:sym typeface="Nunito"/>
              </a:defRPr>
            </a:lvl6pPr>
            <a:lvl7pPr marL="3200400" lvl="6" indent="-368300">
              <a:lnSpc>
                <a:spcPct val="115000"/>
              </a:lnSpc>
              <a:spcBef>
                <a:spcPts val="1000"/>
              </a:spcBef>
              <a:spcAft>
                <a:spcPts val="0"/>
              </a:spcAft>
              <a:buSzPts val="2200"/>
              <a:buFont typeface="Nunito"/>
              <a:buChar char="●"/>
              <a:defRPr sz="2200">
                <a:latin typeface="Nunito"/>
                <a:ea typeface="Nunito"/>
                <a:cs typeface="Nunito"/>
                <a:sym typeface="Nunito"/>
              </a:defRPr>
            </a:lvl7pPr>
            <a:lvl8pPr marL="3657600" lvl="7" indent="-368300">
              <a:lnSpc>
                <a:spcPct val="115000"/>
              </a:lnSpc>
              <a:spcBef>
                <a:spcPts val="1000"/>
              </a:spcBef>
              <a:spcAft>
                <a:spcPts val="0"/>
              </a:spcAft>
              <a:buSzPts val="2200"/>
              <a:buFont typeface="Nunito"/>
              <a:buChar char="○"/>
              <a:defRPr sz="2200">
                <a:latin typeface="Nunito"/>
                <a:ea typeface="Nunito"/>
                <a:cs typeface="Nunito"/>
                <a:sym typeface="Nunito"/>
              </a:defRPr>
            </a:lvl8pPr>
            <a:lvl9pPr marL="4114800" lvl="8" indent="-368300">
              <a:lnSpc>
                <a:spcPct val="115000"/>
              </a:lnSpc>
              <a:spcBef>
                <a:spcPts val="1000"/>
              </a:spcBef>
              <a:spcAft>
                <a:spcPts val="1000"/>
              </a:spcAft>
              <a:buSzPts val="2200"/>
              <a:buFont typeface="Nunito"/>
              <a:buChar char="■"/>
              <a:defRPr sz="2200">
                <a:latin typeface="Nunito"/>
                <a:ea typeface="Nunito"/>
                <a:cs typeface="Nunito"/>
                <a:sym typeface="Nunito"/>
              </a:defRPr>
            </a:lvl9pPr>
          </a:lstStyle>
          <a:p>
            <a:endParaRPr/>
          </a:p>
        </p:txBody>
      </p:sp>
    </p:spTree>
  </p:cSld>
  <p:clrMapOvr>
    <a:masterClrMapping/>
  </p:clrMapOvr>
  <p:extLst>
    <p:ext uri="{DCECCB84-F9BA-43D5-87BE-67443E8EF086}">
      <p15:sldGuideLst xmlns:p15="http://schemas.microsoft.com/office/powerpoint/2012/main">
        <p15:guide id="1" orient="horz" pos="727">
          <p15:clr>
            <a:srgbClr val="E46962"/>
          </p15:clr>
        </p15:guide>
        <p15:guide id="2" pos="907">
          <p15:clr>
            <a:srgbClr val="E46962"/>
          </p15:clr>
        </p15:guide>
        <p15:guide id="3" pos="677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p:cSld name="TITLE_AND_BODY_2_1">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415600" y="390167"/>
            <a:ext cx="11360700" cy="763800"/>
          </a:xfrm>
          <a:prstGeom prst="rect">
            <a:avLst/>
          </a:prstGeom>
          <a:noFill/>
          <a:ln>
            <a:noFill/>
          </a:ln>
        </p:spPr>
        <p:txBody>
          <a:bodyPr spcFirstLastPara="1" wrap="square" lIns="121900" tIns="121900" rIns="121900" bIns="121900" anchor="ctr" anchorCtr="0">
            <a:noAutofit/>
          </a:bodyPr>
          <a:lstStyle>
            <a:lvl1pPr lvl="0" algn="ctr">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1pPr>
            <a:lvl2pPr lvl="1">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2pPr>
            <a:lvl3pPr lvl="2">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3pPr>
            <a:lvl4pPr lvl="3">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4pPr>
            <a:lvl5pPr lvl="4">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5pPr>
            <a:lvl6pPr lvl="5">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6pPr>
            <a:lvl7pPr lvl="6">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7pPr>
            <a:lvl8pPr lvl="7">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8pPr>
            <a:lvl9pPr lvl="8">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9pPr>
          </a:lstStyle>
          <a:p>
            <a:endParaRPr/>
          </a:p>
        </p:txBody>
      </p:sp>
      <p:sp>
        <p:nvSpPr>
          <p:cNvPr id="57" name="Google Shape;57;p14"/>
          <p:cNvSpPr txBox="1">
            <a:spLocks noGrp="1"/>
          </p:cNvSpPr>
          <p:nvPr>
            <p:ph type="body" idx="1"/>
          </p:nvPr>
        </p:nvSpPr>
        <p:spPr>
          <a:xfrm>
            <a:off x="1440000" y="1536633"/>
            <a:ext cx="4281300" cy="4555200"/>
          </a:xfrm>
          <a:prstGeom prst="rect">
            <a:avLst/>
          </a:prstGeom>
          <a:noFill/>
          <a:ln>
            <a:noFill/>
          </a:ln>
        </p:spPr>
        <p:txBody>
          <a:bodyPr spcFirstLastPara="1" wrap="square" lIns="121900" tIns="121900" rIns="121900" bIns="121900" anchor="ctr" anchorCtr="0">
            <a:spAutoFit/>
          </a:bodyPr>
          <a:lstStyle>
            <a:lvl1pPr marL="457200" lvl="0" indent="-368300">
              <a:lnSpc>
                <a:spcPct val="115000"/>
              </a:lnSpc>
              <a:spcBef>
                <a:spcPts val="0"/>
              </a:spcBef>
              <a:spcAft>
                <a:spcPts val="0"/>
              </a:spcAft>
              <a:buSzPts val="2200"/>
              <a:buFont typeface="Nunito"/>
              <a:buChar char="●"/>
              <a:defRPr sz="2200">
                <a:latin typeface="Nunito"/>
                <a:ea typeface="Nunito"/>
                <a:cs typeface="Nunito"/>
                <a:sym typeface="Nunito"/>
              </a:defRPr>
            </a:lvl1pPr>
            <a:lvl2pPr marL="914400" lvl="1" indent="-368300">
              <a:lnSpc>
                <a:spcPct val="115000"/>
              </a:lnSpc>
              <a:spcBef>
                <a:spcPts val="1000"/>
              </a:spcBef>
              <a:spcAft>
                <a:spcPts val="0"/>
              </a:spcAft>
              <a:buSzPts val="2200"/>
              <a:buFont typeface="Nunito"/>
              <a:buChar char="○"/>
              <a:defRPr sz="2200">
                <a:latin typeface="Nunito"/>
                <a:ea typeface="Nunito"/>
                <a:cs typeface="Nunito"/>
                <a:sym typeface="Nunito"/>
              </a:defRPr>
            </a:lvl2pPr>
            <a:lvl3pPr marL="1371600" lvl="2" indent="-368300">
              <a:lnSpc>
                <a:spcPct val="115000"/>
              </a:lnSpc>
              <a:spcBef>
                <a:spcPts val="1000"/>
              </a:spcBef>
              <a:spcAft>
                <a:spcPts val="0"/>
              </a:spcAft>
              <a:buSzPts val="2200"/>
              <a:buFont typeface="Nunito"/>
              <a:buChar char="■"/>
              <a:defRPr sz="2200">
                <a:latin typeface="Nunito"/>
                <a:ea typeface="Nunito"/>
                <a:cs typeface="Nunito"/>
                <a:sym typeface="Nunito"/>
              </a:defRPr>
            </a:lvl3pPr>
            <a:lvl4pPr marL="1828800" lvl="3" indent="-368300">
              <a:lnSpc>
                <a:spcPct val="115000"/>
              </a:lnSpc>
              <a:spcBef>
                <a:spcPts val="1000"/>
              </a:spcBef>
              <a:spcAft>
                <a:spcPts val="0"/>
              </a:spcAft>
              <a:buSzPts val="2200"/>
              <a:buFont typeface="Nunito"/>
              <a:buChar char="●"/>
              <a:defRPr sz="2200">
                <a:latin typeface="Nunito"/>
                <a:ea typeface="Nunito"/>
                <a:cs typeface="Nunito"/>
                <a:sym typeface="Nunito"/>
              </a:defRPr>
            </a:lvl4pPr>
            <a:lvl5pPr marL="2286000" lvl="4" indent="-368300">
              <a:lnSpc>
                <a:spcPct val="115000"/>
              </a:lnSpc>
              <a:spcBef>
                <a:spcPts val="1000"/>
              </a:spcBef>
              <a:spcAft>
                <a:spcPts val="0"/>
              </a:spcAft>
              <a:buSzPts val="2200"/>
              <a:buFont typeface="Nunito"/>
              <a:buChar char="○"/>
              <a:defRPr sz="2200">
                <a:latin typeface="Nunito"/>
                <a:ea typeface="Nunito"/>
                <a:cs typeface="Nunito"/>
                <a:sym typeface="Nunito"/>
              </a:defRPr>
            </a:lvl5pPr>
            <a:lvl6pPr marL="2743200" lvl="5" indent="-368300">
              <a:lnSpc>
                <a:spcPct val="115000"/>
              </a:lnSpc>
              <a:spcBef>
                <a:spcPts val="1000"/>
              </a:spcBef>
              <a:spcAft>
                <a:spcPts val="0"/>
              </a:spcAft>
              <a:buSzPts val="2200"/>
              <a:buFont typeface="Nunito"/>
              <a:buChar char="■"/>
              <a:defRPr sz="2200">
                <a:latin typeface="Nunito"/>
                <a:ea typeface="Nunito"/>
                <a:cs typeface="Nunito"/>
                <a:sym typeface="Nunito"/>
              </a:defRPr>
            </a:lvl6pPr>
            <a:lvl7pPr marL="3200400" lvl="6" indent="-368300">
              <a:lnSpc>
                <a:spcPct val="115000"/>
              </a:lnSpc>
              <a:spcBef>
                <a:spcPts val="1000"/>
              </a:spcBef>
              <a:spcAft>
                <a:spcPts val="0"/>
              </a:spcAft>
              <a:buSzPts val="2200"/>
              <a:buFont typeface="Nunito"/>
              <a:buChar char="●"/>
              <a:defRPr sz="2200">
                <a:latin typeface="Nunito"/>
                <a:ea typeface="Nunito"/>
                <a:cs typeface="Nunito"/>
                <a:sym typeface="Nunito"/>
              </a:defRPr>
            </a:lvl7pPr>
            <a:lvl8pPr marL="3657600" lvl="7" indent="-368300">
              <a:lnSpc>
                <a:spcPct val="115000"/>
              </a:lnSpc>
              <a:spcBef>
                <a:spcPts val="1000"/>
              </a:spcBef>
              <a:spcAft>
                <a:spcPts val="0"/>
              </a:spcAft>
              <a:buSzPts val="2200"/>
              <a:buFont typeface="Nunito"/>
              <a:buChar char="○"/>
              <a:defRPr sz="2200">
                <a:latin typeface="Nunito"/>
                <a:ea typeface="Nunito"/>
                <a:cs typeface="Nunito"/>
                <a:sym typeface="Nunito"/>
              </a:defRPr>
            </a:lvl8pPr>
            <a:lvl9pPr marL="4114800" lvl="8" indent="-368300">
              <a:lnSpc>
                <a:spcPct val="115000"/>
              </a:lnSpc>
              <a:spcBef>
                <a:spcPts val="1000"/>
              </a:spcBef>
              <a:spcAft>
                <a:spcPts val="1000"/>
              </a:spcAft>
              <a:buSzPts val="2200"/>
              <a:buFont typeface="Nunito"/>
              <a:buChar char="■"/>
              <a:defRPr sz="2200">
                <a:latin typeface="Nunito"/>
                <a:ea typeface="Nunito"/>
                <a:cs typeface="Nunito"/>
                <a:sym typeface="Nunito"/>
              </a:defRPr>
            </a:lvl9pPr>
          </a:lstStyle>
          <a:p>
            <a:endParaRPr/>
          </a:p>
        </p:txBody>
      </p:sp>
      <p:sp>
        <p:nvSpPr>
          <p:cNvPr id="58" name="Google Shape;58;p14"/>
          <p:cNvSpPr txBox="1">
            <a:spLocks noGrp="1"/>
          </p:cNvSpPr>
          <p:nvPr>
            <p:ph type="body" idx="2"/>
          </p:nvPr>
        </p:nvSpPr>
        <p:spPr>
          <a:xfrm>
            <a:off x="6470800" y="1536633"/>
            <a:ext cx="4281300" cy="4555200"/>
          </a:xfrm>
          <a:prstGeom prst="rect">
            <a:avLst/>
          </a:prstGeom>
          <a:noFill/>
          <a:ln>
            <a:noFill/>
          </a:ln>
        </p:spPr>
        <p:txBody>
          <a:bodyPr spcFirstLastPara="1" wrap="square" lIns="121900" tIns="121900" rIns="121900" bIns="121900" anchor="ctr" anchorCtr="0">
            <a:spAutoFit/>
          </a:bodyPr>
          <a:lstStyle>
            <a:lvl1pPr marL="457200" lvl="0" indent="-368300">
              <a:lnSpc>
                <a:spcPct val="115000"/>
              </a:lnSpc>
              <a:spcBef>
                <a:spcPts val="0"/>
              </a:spcBef>
              <a:spcAft>
                <a:spcPts val="0"/>
              </a:spcAft>
              <a:buSzPts val="2200"/>
              <a:buFont typeface="Nunito"/>
              <a:buChar char="●"/>
              <a:defRPr sz="2200">
                <a:latin typeface="Nunito"/>
                <a:ea typeface="Nunito"/>
                <a:cs typeface="Nunito"/>
                <a:sym typeface="Nunito"/>
              </a:defRPr>
            </a:lvl1pPr>
            <a:lvl2pPr marL="914400" lvl="1" indent="-368300">
              <a:lnSpc>
                <a:spcPct val="115000"/>
              </a:lnSpc>
              <a:spcBef>
                <a:spcPts val="1000"/>
              </a:spcBef>
              <a:spcAft>
                <a:spcPts val="0"/>
              </a:spcAft>
              <a:buSzPts val="2200"/>
              <a:buFont typeface="Nunito"/>
              <a:buChar char="○"/>
              <a:defRPr sz="2200">
                <a:latin typeface="Nunito"/>
                <a:ea typeface="Nunito"/>
                <a:cs typeface="Nunito"/>
                <a:sym typeface="Nunito"/>
              </a:defRPr>
            </a:lvl2pPr>
            <a:lvl3pPr marL="1371600" lvl="2" indent="-368300">
              <a:lnSpc>
                <a:spcPct val="115000"/>
              </a:lnSpc>
              <a:spcBef>
                <a:spcPts val="1000"/>
              </a:spcBef>
              <a:spcAft>
                <a:spcPts val="0"/>
              </a:spcAft>
              <a:buSzPts val="2200"/>
              <a:buFont typeface="Nunito"/>
              <a:buChar char="■"/>
              <a:defRPr sz="2200">
                <a:latin typeface="Nunito"/>
                <a:ea typeface="Nunito"/>
                <a:cs typeface="Nunito"/>
                <a:sym typeface="Nunito"/>
              </a:defRPr>
            </a:lvl3pPr>
            <a:lvl4pPr marL="1828800" lvl="3" indent="-368300">
              <a:lnSpc>
                <a:spcPct val="115000"/>
              </a:lnSpc>
              <a:spcBef>
                <a:spcPts val="1000"/>
              </a:spcBef>
              <a:spcAft>
                <a:spcPts val="0"/>
              </a:spcAft>
              <a:buSzPts val="2200"/>
              <a:buFont typeface="Nunito"/>
              <a:buChar char="●"/>
              <a:defRPr sz="2200">
                <a:latin typeface="Nunito"/>
                <a:ea typeface="Nunito"/>
                <a:cs typeface="Nunito"/>
                <a:sym typeface="Nunito"/>
              </a:defRPr>
            </a:lvl4pPr>
            <a:lvl5pPr marL="2286000" lvl="4" indent="-368300">
              <a:lnSpc>
                <a:spcPct val="115000"/>
              </a:lnSpc>
              <a:spcBef>
                <a:spcPts val="1000"/>
              </a:spcBef>
              <a:spcAft>
                <a:spcPts val="0"/>
              </a:spcAft>
              <a:buSzPts val="2200"/>
              <a:buFont typeface="Nunito"/>
              <a:buChar char="○"/>
              <a:defRPr sz="2200">
                <a:latin typeface="Nunito"/>
                <a:ea typeface="Nunito"/>
                <a:cs typeface="Nunito"/>
                <a:sym typeface="Nunito"/>
              </a:defRPr>
            </a:lvl5pPr>
            <a:lvl6pPr marL="2743200" lvl="5" indent="-368300">
              <a:lnSpc>
                <a:spcPct val="115000"/>
              </a:lnSpc>
              <a:spcBef>
                <a:spcPts val="1000"/>
              </a:spcBef>
              <a:spcAft>
                <a:spcPts val="0"/>
              </a:spcAft>
              <a:buSzPts val="2200"/>
              <a:buFont typeface="Nunito"/>
              <a:buChar char="■"/>
              <a:defRPr sz="2200">
                <a:latin typeface="Nunito"/>
                <a:ea typeface="Nunito"/>
                <a:cs typeface="Nunito"/>
                <a:sym typeface="Nunito"/>
              </a:defRPr>
            </a:lvl6pPr>
            <a:lvl7pPr marL="3200400" lvl="6" indent="-368300">
              <a:lnSpc>
                <a:spcPct val="115000"/>
              </a:lnSpc>
              <a:spcBef>
                <a:spcPts val="1000"/>
              </a:spcBef>
              <a:spcAft>
                <a:spcPts val="0"/>
              </a:spcAft>
              <a:buSzPts val="2200"/>
              <a:buFont typeface="Nunito"/>
              <a:buChar char="●"/>
              <a:defRPr sz="2200">
                <a:latin typeface="Nunito"/>
                <a:ea typeface="Nunito"/>
                <a:cs typeface="Nunito"/>
                <a:sym typeface="Nunito"/>
              </a:defRPr>
            </a:lvl7pPr>
            <a:lvl8pPr marL="3657600" lvl="7" indent="-368300">
              <a:lnSpc>
                <a:spcPct val="115000"/>
              </a:lnSpc>
              <a:spcBef>
                <a:spcPts val="1000"/>
              </a:spcBef>
              <a:spcAft>
                <a:spcPts val="0"/>
              </a:spcAft>
              <a:buSzPts val="2200"/>
              <a:buFont typeface="Nunito"/>
              <a:buChar char="○"/>
              <a:defRPr sz="2200">
                <a:latin typeface="Nunito"/>
                <a:ea typeface="Nunito"/>
                <a:cs typeface="Nunito"/>
                <a:sym typeface="Nunito"/>
              </a:defRPr>
            </a:lvl8pPr>
            <a:lvl9pPr marL="4114800" lvl="8" indent="-368300">
              <a:lnSpc>
                <a:spcPct val="115000"/>
              </a:lnSpc>
              <a:spcBef>
                <a:spcPts val="1000"/>
              </a:spcBef>
              <a:spcAft>
                <a:spcPts val="1000"/>
              </a:spcAft>
              <a:buSzPts val="2200"/>
              <a:buFont typeface="Nunito"/>
              <a:buChar char="■"/>
              <a:defRPr sz="2200">
                <a:latin typeface="Nunito"/>
                <a:ea typeface="Nunito"/>
                <a:cs typeface="Nunito"/>
                <a:sym typeface="Nunito"/>
              </a:defRPr>
            </a:lvl9pPr>
          </a:lstStyle>
          <a:p>
            <a:endParaRPr/>
          </a:p>
        </p:txBody>
      </p:sp>
    </p:spTree>
  </p:cSld>
  <p:clrMapOvr>
    <a:masterClrMapping/>
  </p:clrMapOvr>
  <p:extLst>
    <p:ext uri="{DCECCB84-F9BA-43D5-87BE-67443E8EF086}">
      <p15:sldGuideLst xmlns:p15="http://schemas.microsoft.com/office/powerpoint/2012/main">
        <p15:guide id="1" orient="horz" pos="727">
          <p15:clr>
            <a:srgbClr val="E46962"/>
          </p15:clr>
        </p15:guide>
        <p15:guide id="2" pos="907">
          <p15:clr>
            <a:srgbClr val="E46962"/>
          </p15:clr>
        </p15:guide>
        <p15:guide id="3" pos="6773">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o title">
  <p:cSld name="Default_1">
    <p:spTree>
      <p:nvGrpSpPr>
        <p:cNvPr id="1" name="Shape 5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letely blank">
  <p:cSld name="Default_1_2">
    <p:spTree>
      <p:nvGrpSpPr>
        <p:cNvPr id="1" name="Shape 60"/>
        <p:cNvGrpSpPr/>
        <p:nvPr/>
      </p:nvGrpSpPr>
      <p:grpSpPr>
        <a:xfrm>
          <a:off x="0" y="0"/>
          <a:ext cx="0" cy="0"/>
          <a:chOff x="0" y="0"/>
          <a:chExt cx="0" cy="0"/>
        </a:xfrm>
      </p:grpSpPr>
      <p:sp>
        <p:nvSpPr>
          <p:cNvPr id="61" name="Google Shape;61;p16"/>
          <p:cNvSpPr/>
          <p:nvPr/>
        </p:nvSpPr>
        <p:spPr>
          <a:xfrm>
            <a:off x="-25294" y="5983050"/>
            <a:ext cx="12278100" cy="921300"/>
          </a:xfrm>
          <a:prstGeom prst="rect">
            <a:avLst/>
          </a:prstGeom>
          <a:solidFill>
            <a:schemeClr val="lt2"/>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plus image">
  <p:cSld name="Default_1_1">
    <p:spTree>
      <p:nvGrpSpPr>
        <p:cNvPr id="1" name="Shape 62"/>
        <p:cNvGrpSpPr/>
        <p:nvPr/>
      </p:nvGrpSpPr>
      <p:grpSpPr>
        <a:xfrm>
          <a:off x="0" y="0"/>
          <a:ext cx="0" cy="0"/>
          <a:chOff x="0" y="0"/>
          <a:chExt cx="0" cy="0"/>
        </a:xfrm>
      </p:grpSpPr>
      <p:sp>
        <p:nvSpPr>
          <p:cNvPr id="63" name="Google Shape;63;p17"/>
          <p:cNvSpPr txBox="1">
            <a:spLocks noGrp="1"/>
          </p:cNvSpPr>
          <p:nvPr>
            <p:ph type="body" idx="1"/>
          </p:nvPr>
        </p:nvSpPr>
        <p:spPr>
          <a:xfrm>
            <a:off x="685979" y="1817813"/>
            <a:ext cx="5384400" cy="4274100"/>
          </a:xfrm>
          <a:prstGeom prst="rect">
            <a:avLst/>
          </a:prstGeom>
          <a:noFill/>
          <a:ln>
            <a:noFill/>
          </a:ln>
        </p:spPr>
        <p:txBody>
          <a:bodyPr spcFirstLastPara="1" wrap="square" lIns="121900" tIns="121900" rIns="121900" bIns="121900" anchor="ctr" anchorCtr="0">
            <a:spAutoFit/>
          </a:bodyPr>
          <a:lstStyle>
            <a:lvl1pPr marL="457200" lvl="0" indent="-368300">
              <a:lnSpc>
                <a:spcPct val="115000"/>
              </a:lnSpc>
              <a:spcBef>
                <a:spcPts val="0"/>
              </a:spcBef>
              <a:spcAft>
                <a:spcPts val="0"/>
              </a:spcAft>
              <a:buSzPts val="2200"/>
              <a:buFont typeface="Nunito"/>
              <a:buChar char="●"/>
              <a:defRPr sz="2200">
                <a:latin typeface="Nunito"/>
                <a:ea typeface="Nunito"/>
                <a:cs typeface="Nunito"/>
                <a:sym typeface="Nunito"/>
              </a:defRPr>
            </a:lvl1pPr>
            <a:lvl2pPr marL="914400" lvl="1" indent="-368300">
              <a:lnSpc>
                <a:spcPct val="115000"/>
              </a:lnSpc>
              <a:spcBef>
                <a:spcPts val="1000"/>
              </a:spcBef>
              <a:spcAft>
                <a:spcPts val="0"/>
              </a:spcAft>
              <a:buSzPts val="2200"/>
              <a:buFont typeface="Nunito"/>
              <a:buChar char="○"/>
              <a:defRPr sz="2200">
                <a:latin typeface="Nunito"/>
                <a:ea typeface="Nunito"/>
                <a:cs typeface="Nunito"/>
                <a:sym typeface="Nunito"/>
              </a:defRPr>
            </a:lvl2pPr>
            <a:lvl3pPr marL="1371600" lvl="2" indent="-368300">
              <a:lnSpc>
                <a:spcPct val="115000"/>
              </a:lnSpc>
              <a:spcBef>
                <a:spcPts val="1000"/>
              </a:spcBef>
              <a:spcAft>
                <a:spcPts val="0"/>
              </a:spcAft>
              <a:buSzPts val="2200"/>
              <a:buFont typeface="Nunito"/>
              <a:buChar char="■"/>
              <a:defRPr sz="2200">
                <a:latin typeface="Nunito"/>
                <a:ea typeface="Nunito"/>
                <a:cs typeface="Nunito"/>
                <a:sym typeface="Nunito"/>
              </a:defRPr>
            </a:lvl3pPr>
            <a:lvl4pPr marL="1828800" lvl="3" indent="-368300">
              <a:lnSpc>
                <a:spcPct val="115000"/>
              </a:lnSpc>
              <a:spcBef>
                <a:spcPts val="1000"/>
              </a:spcBef>
              <a:spcAft>
                <a:spcPts val="0"/>
              </a:spcAft>
              <a:buSzPts val="2200"/>
              <a:buFont typeface="Nunito"/>
              <a:buChar char="●"/>
              <a:defRPr sz="2200">
                <a:latin typeface="Nunito"/>
                <a:ea typeface="Nunito"/>
                <a:cs typeface="Nunito"/>
                <a:sym typeface="Nunito"/>
              </a:defRPr>
            </a:lvl4pPr>
            <a:lvl5pPr marL="2286000" lvl="4" indent="-368300">
              <a:lnSpc>
                <a:spcPct val="115000"/>
              </a:lnSpc>
              <a:spcBef>
                <a:spcPts val="1000"/>
              </a:spcBef>
              <a:spcAft>
                <a:spcPts val="0"/>
              </a:spcAft>
              <a:buSzPts val="2200"/>
              <a:buFont typeface="Nunito"/>
              <a:buChar char="○"/>
              <a:defRPr sz="2200">
                <a:latin typeface="Nunito"/>
                <a:ea typeface="Nunito"/>
                <a:cs typeface="Nunito"/>
                <a:sym typeface="Nunito"/>
              </a:defRPr>
            </a:lvl5pPr>
            <a:lvl6pPr marL="2743200" lvl="5" indent="-368300">
              <a:lnSpc>
                <a:spcPct val="115000"/>
              </a:lnSpc>
              <a:spcBef>
                <a:spcPts val="1000"/>
              </a:spcBef>
              <a:spcAft>
                <a:spcPts val="0"/>
              </a:spcAft>
              <a:buSzPts val="2200"/>
              <a:buFont typeface="Nunito"/>
              <a:buChar char="■"/>
              <a:defRPr sz="2200">
                <a:latin typeface="Nunito"/>
                <a:ea typeface="Nunito"/>
                <a:cs typeface="Nunito"/>
                <a:sym typeface="Nunito"/>
              </a:defRPr>
            </a:lvl6pPr>
            <a:lvl7pPr marL="3200400" lvl="6" indent="-368300">
              <a:lnSpc>
                <a:spcPct val="115000"/>
              </a:lnSpc>
              <a:spcBef>
                <a:spcPts val="1000"/>
              </a:spcBef>
              <a:spcAft>
                <a:spcPts val="0"/>
              </a:spcAft>
              <a:buSzPts val="2200"/>
              <a:buFont typeface="Nunito"/>
              <a:buChar char="●"/>
              <a:defRPr sz="2200">
                <a:latin typeface="Nunito"/>
                <a:ea typeface="Nunito"/>
                <a:cs typeface="Nunito"/>
                <a:sym typeface="Nunito"/>
              </a:defRPr>
            </a:lvl7pPr>
            <a:lvl8pPr marL="3657600" lvl="7" indent="-368300">
              <a:lnSpc>
                <a:spcPct val="115000"/>
              </a:lnSpc>
              <a:spcBef>
                <a:spcPts val="1000"/>
              </a:spcBef>
              <a:spcAft>
                <a:spcPts val="0"/>
              </a:spcAft>
              <a:buSzPts val="2200"/>
              <a:buFont typeface="Nunito"/>
              <a:buChar char="○"/>
              <a:defRPr sz="2200">
                <a:latin typeface="Nunito"/>
                <a:ea typeface="Nunito"/>
                <a:cs typeface="Nunito"/>
                <a:sym typeface="Nunito"/>
              </a:defRPr>
            </a:lvl8pPr>
            <a:lvl9pPr marL="4114800" lvl="8" indent="-368300">
              <a:lnSpc>
                <a:spcPct val="115000"/>
              </a:lnSpc>
              <a:spcBef>
                <a:spcPts val="1000"/>
              </a:spcBef>
              <a:spcAft>
                <a:spcPts val="1000"/>
              </a:spcAft>
              <a:buSzPts val="2200"/>
              <a:buFont typeface="Nunito"/>
              <a:buChar char="■"/>
              <a:defRPr sz="2200">
                <a:latin typeface="Nunito"/>
                <a:ea typeface="Nunito"/>
                <a:cs typeface="Nunito"/>
                <a:sym typeface="Nunito"/>
              </a:defRPr>
            </a:lvl9pPr>
          </a:lstStyle>
          <a:p>
            <a:endParaRPr/>
          </a:p>
        </p:txBody>
      </p:sp>
      <p:sp>
        <p:nvSpPr>
          <p:cNvPr id="64" name="Google Shape;64;p17"/>
          <p:cNvSpPr txBox="1">
            <a:spLocks noGrp="1"/>
          </p:cNvSpPr>
          <p:nvPr>
            <p:ph type="title"/>
          </p:nvPr>
        </p:nvSpPr>
        <p:spPr>
          <a:xfrm>
            <a:off x="415600" y="390167"/>
            <a:ext cx="11360700" cy="763800"/>
          </a:xfrm>
          <a:prstGeom prst="rect">
            <a:avLst/>
          </a:prstGeom>
          <a:noFill/>
          <a:ln>
            <a:noFill/>
          </a:ln>
        </p:spPr>
        <p:txBody>
          <a:bodyPr spcFirstLastPara="1" wrap="square" lIns="121900" tIns="121900" rIns="121900" bIns="121900" anchor="ctr" anchorCtr="0">
            <a:noAutofit/>
          </a:bodyPr>
          <a:lstStyle>
            <a:lvl1pPr lvl="0" algn="ctr">
              <a:spcBef>
                <a:spcPts val="0"/>
              </a:spcBef>
              <a:spcAft>
                <a:spcPts val="0"/>
              </a:spcAft>
              <a:buClr>
                <a:schemeClr val="dk1"/>
              </a:buClr>
              <a:buSzPts val="4000"/>
              <a:buFont typeface="Nunito"/>
              <a:buChar char="●"/>
              <a:defRPr sz="4000">
                <a:solidFill>
                  <a:schemeClr val="dk1"/>
                </a:solidFill>
                <a:latin typeface="Nunito"/>
                <a:ea typeface="Nunito"/>
                <a:cs typeface="Nunito"/>
                <a:sym typeface="Nunito"/>
              </a:defRPr>
            </a:lvl1pPr>
            <a:lvl2pPr lvl="1">
              <a:spcBef>
                <a:spcPts val="0"/>
              </a:spcBef>
              <a:spcAft>
                <a:spcPts val="0"/>
              </a:spcAft>
              <a:buSzPts val="1900"/>
              <a:buFont typeface="Nunito"/>
              <a:buChar char="○"/>
              <a:defRPr sz="1900">
                <a:latin typeface="Nunito"/>
                <a:ea typeface="Nunito"/>
                <a:cs typeface="Nunito"/>
                <a:sym typeface="Nunito"/>
              </a:defRPr>
            </a:lvl2pPr>
            <a:lvl3pPr lvl="2">
              <a:spcBef>
                <a:spcPts val="0"/>
              </a:spcBef>
              <a:spcAft>
                <a:spcPts val="0"/>
              </a:spcAft>
              <a:buSzPts val="1900"/>
              <a:buFont typeface="Nunito"/>
              <a:buChar char="■"/>
              <a:defRPr sz="1900">
                <a:latin typeface="Nunito"/>
                <a:ea typeface="Nunito"/>
                <a:cs typeface="Nunito"/>
                <a:sym typeface="Nunito"/>
              </a:defRPr>
            </a:lvl3pPr>
            <a:lvl4pPr lvl="3">
              <a:spcBef>
                <a:spcPts val="0"/>
              </a:spcBef>
              <a:spcAft>
                <a:spcPts val="0"/>
              </a:spcAft>
              <a:buSzPts val="1900"/>
              <a:buFont typeface="Nunito"/>
              <a:buChar char="●"/>
              <a:defRPr sz="1900">
                <a:latin typeface="Nunito"/>
                <a:ea typeface="Nunito"/>
                <a:cs typeface="Nunito"/>
                <a:sym typeface="Nunito"/>
              </a:defRPr>
            </a:lvl4pPr>
            <a:lvl5pPr lvl="4">
              <a:spcBef>
                <a:spcPts val="0"/>
              </a:spcBef>
              <a:spcAft>
                <a:spcPts val="0"/>
              </a:spcAft>
              <a:buSzPts val="1900"/>
              <a:buFont typeface="Nunito"/>
              <a:buChar char="○"/>
              <a:defRPr sz="1900">
                <a:latin typeface="Nunito"/>
                <a:ea typeface="Nunito"/>
                <a:cs typeface="Nunito"/>
                <a:sym typeface="Nunito"/>
              </a:defRPr>
            </a:lvl5pPr>
            <a:lvl6pPr lvl="5">
              <a:spcBef>
                <a:spcPts val="0"/>
              </a:spcBef>
              <a:spcAft>
                <a:spcPts val="0"/>
              </a:spcAft>
              <a:buSzPts val="1900"/>
              <a:buFont typeface="Nunito"/>
              <a:buChar char="■"/>
              <a:defRPr sz="1900">
                <a:latin typeface="Nunito"/>
                <a:ea typeface="Nunito"/>
                <a:cs typeface="Nunito"/>
                <a:sym typeface="Nunito"/>
              </a:defRPr>
            </a:lvl6pPr>
            <a:lvl7pPr lvl="6">
              <a:spcBef>
                <a:spcPts val="0"/>
              </a:spcBef>
              <a:spcAft>
                <a:spcPts val="0"/>
              </a:spcAft>
              <a:buSzPts val="1900"/>
              <a:buFont typeface="Nunito"/>
              <a:buChar char="●"/>
              <a:defRPr sz="1900">
                <a:latin typeface="Nunito"/>
                <a:ea typeface="Nunito"/>
                <a:cs typeface="Nunito"/>
                <a:sym typeface="Nunito"/>
              </a:defRPr>
            </a:lvl7pPr>
            <a:lvl8pPr lvl="7">
              <a:spcBef>
                <a:spcPts val="0"/>
              </a:spcBef>
              <a:spcAft>
                <a:spcPts val="0"/>
              </a:spcAft>
              <a:buSzPts val="1900"/>
              <a:buFont typeface="Nunito"/>
              <a:buChar char="○"/>
              <a:defRPr sz="1900">
                <a:latin typeface="Nunito"/>
                <a:ea typeface="Nunito"/>
                <a:cs typeface="Nunito"/>
                <a:sym typeface="Nunito"/>
              </a:defRPr>
            </a:lvl8pPr>
            <a:lvl9pPr lvl="8">
              <a:spcBef>
                <a:spcPts val="0"/>
              </a:spcBef>
              <a:spcAft>
                <a:spcPts val="0"/>
              </a:spcAft>
              <a:buSzPts val="1900"/>
              <a:buFont typeface="Nunito"/>
              <a:buChar char="■"/>
              <a:defRPr sz="1900">
                <a:latin typeface="Nunito"/>
                <a:ea typeface="Nunito"/>
                <a:cs typeface="Nunito"/>
                <a:sym typeface="Nunito"/>
              </a:defRPr>
            </a:lvl9pPr>
          </a:lstStyle>
          <a:p>
            <a:endParaRPr/>
          </a:p>
        </p:txBody>
      </p:sp>
      <p:sp>
        <p:nvSpPr>
          <p:cNvPr id="65" name="Google Shape;65;p17"/>
          <p:cNvSpPr>
            <a:spLocks noGrp="1"/>
          </p:cNvSpPr>
          <p:nvPr>
            <p:ph type="pic" idx="2"/>
          </p:nvPr>
        </p:nvSpPr>
        <p:spPr>
          <a:xfrm>
            <a:off x="6884093" y="1817788"/>
            <a:ext cx="5005500" cy="42741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15600" y="593367"/>
            <a:ext cx="11360700" cy="763800"/>
          </a:xfrm>
          <a:prstGeom prst="rect">
            <a:avLst/>
          </a:prstGeom>
          <a:noFill/>
          <a:ln>
            <a:noFill/>
          </a:ln>
        </p:spPr>
        <p:txBody>
          <a:bodyPr spcFirstLastPara="1" wrap="square" lIns="121900" tIns="121900" rIns="121900" bIns="121900" anchor="ctr" anchorCtr="0">
            <a:noAutofit/>
          </a:bodyPr>
          <a:lstStyle>
            <a:lvl1pPr lvl="0">
              <a:spcBef>
                <a:spcPts val="0"/>
              </a:spcBef>
              <a:spcAft>
                <a:spcPts val="0"/>
              </a:spcAft>
              <a:buSzPts val="1900"/>
              <a:buChar char="●"/>
              <a:defRPr sz="1900"/>
            </a:lvl1pPr>
            <a:lvl2pPr lvl="1">
              <a:spcBef>
                <a:spcPts val="0"/>
              </a:spcBef>
              <a:spcAft>
                <a:spcPts val="0"/>
              </a:spcAft>
              <a:buSzPts val="1900"/>
              <a:buChar char="○"/>
              <a:defRPr sz="1900"/>
            </a:lvl2pPr>
            <a:lvl3pPr lvl="2">
              <a:spcBef>
                <a:spcPts val="0"/>
              </a:spcBef>
              <a:spcAft>
                <a:spcPts val="0"/>
              </a:spcAft>
              <a:buSzPts val="1900"/>
              <a:buChar char="■"/>
              <a:defRPr sz="1900"/>
            </a:lvl3pPr>
            <a:lvl4pPr lvl="3">
              <a:spcBef>
                <a:spcPts val="0"/>
              </a:spcBef>
              <a:spcAft>
                <a:spcPts val="0"/>
              </a:spcAft>
              <a:buSzPts val="1900"/>
              <a:buChar char="●"/>
              <a:defRPr sz="1900"/>
            </a:lvl4pPr>
            <a:lvl5pPr lvl="4">
              <a:spcBef>
                <a:spcPts val="0"/>
              </a:spcBef>
              <a:spcAft>
                <a:spcPts val="0"/>
              </a:spcAft>
              <a:buSzPts val="1900"/>
              <a:buChar char="○"/>
              <a:defRPr sz="1900"/>
            </a:lvl5pPr>
            <a:lvl6pPr lvl="5">
              <a:spcBef>
                <a:spcPts val="0"/>
              </a:spcBef>
              <a:spcAft>
                <a:spcPts val="0"/>
              </a:spcAft>
              <a:buSzPts val="1900"/>
              <a:buChar char="■"/>
              <a:defRPr sz="1900"/>
            </a:lvl6pPr>
            <a:lvl7pPr lvl="6">
              <a:spcBef>
                <a:spcPts val="0"/>
              </a:spcBef>
              <a:spcAft>
                <a:spcPts val="0"/>
              </a:spcAft>
              <a:buSzPts val="1900"/>
              <a:buChar char="●"/>
              <a:defRPr sz="1900"/>
            </a:lvl7pPr>
            <a:lvl8pPr lvl="7">
              <a:spcBef>
                <a:spcPts val="0"/>
              </a:spcBef>
              <a:spcAft>
                <a:spcPts val="0"/>
              </a:spcAft>
              <a:buSzPts val="1900"/>
              <a:buChar char="○"/>
              <a:defRPr sz="1900"/>
            </a:lvl8pPr>
            <a:lvl9pPr lvl="8">
              <a:spcBef>
                <a:spcPts val="0"/>
              </a:spcBef>
              <a:spcAft>
                <a:spcPts val="0"/>
              </a:spcAft>
              <a:buSzPts val="1900"/>
              <a:buChar char="■"/>
              <a:defRPr sz="1900"/>
            </a:lvl9pPr>
          </a:lstStyle>
          <a:p>
            <a:endParaRPr/>
          </a:p>
        </p:txBody>
      </p:sp>
      <p:sp>
        <p:nvSpPr>
          <p:cNvPr id="68" name="Google Shape;68;p18"/>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ctr" anchorCtr="0">
            <a:noAutofit/>
          </a:bodyPr>
          <a:lstStyle>
            <a:lvl1pPr marL="457200" lvl="0" indent="-349250">
              <a:spcBef>
                <a:spcPts val="0"/>
              </a:spcBef>
              <a:spcAft>
                <a:spcPts val="0"/>
              </a:spcAft>
              <a:buSzPts val="1900"/>
              <a:buChar char="●"/>
              <a:defRPr sz="1900"/>
            </a:lvl1pPr>
            <a:lvl2pPr marL="914400" lvl="1" indent="-349250">
              <a:spcBef>
                <a:spcPts val="0"/>
              </a:spcBef>
              <a:spcAft>
                <a:spcPts val="0"/>
              </a:spcAft>
              <a:buSzPts val="1900"/>
              <a:buChar char="○"/>
              <a:defRPr sz="1900"/>
            </a:lvl2pPr>
            <a:lvl3pPr marL="1371600" lvl="2" indent="-349250">
              <a:spcBef>
                <a:spcPts val="0"/>
              </a:spcBef>
              <a:spcAft>
                <a:spcPts val="0"/>
              </a:spcAft>
              <a:buSzPts val="1900"/>
              <a:buChar char="■"/>
              <a:defRPr sz="1900"/>
            </a:lvl3pPr>
            <a:lvl4pPr marL="1828800" lvl="3" indent="-349250">
              <a:spcBef>
                <a:spcPts val="0"/>
              </a:spcBef>
              <a:spcAft>
                <a:spcPts val="0"/>
              </a:spcAft>
              <a:buSzPts val="1900"/>
              <a:buChar char="●"/>
              <a:defRPr sz="1900"/>
            </a:lvl4pPr>
            <a:lvl5pPr marL="2286000" lvl="4" indent="-349250">
              <a:spcBef>
                <a:spcPts val="0"/>
              </a:spcBef>
              <a:spcAft>
                <a:spcPts val="0"/>
              </a:spcAft>
              <a:buSzPts val="1900"/>
              <a:buChar char="○"/>
              <a:defRPr sz="1900"/>
            </a:lvl5pPr>
            <a:lvl6pPr marL="2743200" lvl="5" indent="-349250">
              <a:spcBef>
                <a:spcPts val="0"/>
              </a:spcBef>
              <a:spcAft>
                <a:spcPts val="0"/>
              </a:spcAft>
              <a:buSzPts val="1900"/>
              <a:buChar char="■"/>
              <a:defRPr sz="1900"/>
            </a:lvl6pPr>
            <a:lvl7pPr marL="3200400" lvl="6" indent="-349250">
              <a:spcBef>
                <a:spcPts val="0"/>
              </a:spcBef>
              <a:spcAft>
                <a:spcPts val="0"/>
              </a:spcAft>
              <a:buSzPts val="1900"/>
              <a:buChar char="●"/>
              <a:defRPr sz="1900"/>
            </a:lvl7pPr>
            <a:lvl8pPr marL="3657600" lvl="7" indent="-349250">
              <a:spcBef>
                <a:spcPts val="0"/>
              </a:spcBef>
              <a:spcAft>
                <a:spcPts val="0"/>
              </a:spcAft>
              <a:buSzPts val="1900"/>
              <a:buChar char="○"/>
              <a:defRPr sz="1900"/>
            </a:lvl8pPr>
            <a:lvl9pPr marL="4114800" lvl="8" indent="-349250">
              <a:spcBef>
                <a:spcPts val="0"/>
              </a:spcBef>
              <a:spcAft>
                <a:spcPts val="0"/>
              </a:spcAft>
              <a:buSzPts val="1900"/>
              <a:buChar char="■"/>
              <a:defRPr sz="1900"/>
            </a:lvl9pPr>
          </a:lstStyle>
          <a:p>
            <a:endParaRPr/>
          </a:p>
        </p:txBody>
      </p:sp>
      <p:sp>
        <p:nvSpPr>
          <p:cNvPr id="69" name="Google Shape;69;p18"/>
          <p:cNvSpPr txBox="1">
            <a:spLocks noGrp="1"/>
          </p:cNvSpPr>
          <p:nvPr>
            <p:ph type="sldNum" idx="12"/>
          </p:nvPr>
        </p:nvSpPr>
        <p:spPr>
          <a:xfrm>
            <a:off x="11296610" y="6217622"/>
            <a:ext cx="731700" cy="525000"/>
          </a:xfrm>
          <a:prstGeom prst="rect">
            <a:avLst/>
          </a:prstGeom>
          <a:noFill/>
          <a:ln>
            <a:noFill/>
          </a:ln>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0"/>
        <p:cNvGrpSpPr/>
        <p:nvPr/>
      </p:nvGrpSpPr>
      <p:grpSpPr>
        <a:xfrm>
          <a:off x="0" y="0"/>
          <a:ext cx="0" cy="0"/>
          <a:chOff x="0" y="0"/>
          <a:chExt cx="0" cy="0"/>
        </a:xfrm>
      </p:grpSpPr>
      <p:sp>
        <p:nvSpPr>
          <p:cNvPr id="71" name="Google Shape;71;p19"/>
          <p:cNvSpPr/>
          <p:nvPr/>
        </p:nvSpPr>
        <p:spPr>
          <a:xfrm>
            <a:off x="-1" y="-1"/>
            <a:ext cx="12204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72;p19"/>
          <p:cNvSpPr txBox="1">
            <a:spLocks noGrp="1"/>
          </p:cNvSpPr>
          <p:nvPr>
            <p:ph type="subTitle" idx="1"/>
          </p:nvPr>
        </p:nvSpPr>
        <p:spPr>
          <a:xfrm>
            <a:off x="500063" y="2487775"/>
            <a:ext cx="4772100" cy="2273100"/>
          </a:xfrm>
          <a:prstGeom prst="rect">
            <a:avLst/>
          </a:prstGeom>
          <a:noFill/>
          <a:ln>
            <a:noFill/>
          </a:ln>
        </p:spPr>
        <p:txBody>
          <a:bodyPr spcFirstLastPara="1" wrap="square" lIns="90000" tIns="90000" rIns="90000" bIns="90000" anchor="t" anchorCtr="0">
            <a:noAutofit/>
          </a:bodyPr>
          <a:lstStyle>
            <a:lvl1pPr lvl="0" algn="l">
              <a:lnSpc>
                <a:spcPct val="100000"/>
              </a:lnSpc>
              <a:spcBef>
                <a:spcPts val="500"/>
              </a:spcBef>
              <a:spcAft>
                <a:spcPts val="0"/>
              </a:spcAft>
              <a:buClr>
                <a:schemeClr val="lt1"/>
              </a:buClr>
              <a:buSzPts val="3800"/>
              <a:buNone/>
              <a:defRPr sz="3800" b="1">
                <a:solidFill>
                  <a:schemeClr val="lt1"/>
                </a:solidFill>
                <a:latin typeface="Georgia"/>
                <a:ea typeface="Georgia"/>
                <a:cs typeface="Georgia"/>
                <a:sym typeface="Georgia"/>
              </a:defRPr>
            </a:lvl1pPr>
            <a:lvl2pPr lvl="1" algn="l">
              <a:lnSpc>
                <a:spcPct val="100000"/>
              </a:lnSpc>
              <a:spcBef>
                <a:spcPts val="2400"/>
              </a:spcBef>
              <a:spcAft>
                <a:spcPts val="0"/>
              </a:spcAft>
              <a:buClr>
                <a:schemeClr val="accent2"/>
              </a:buClr>
              <a:buSzPts val="2000"/>
              <a:buNone/>
              <a:defRPr sz="2000" b="1">
                <a:solidFill>
                  <a:schemeClr val="accent2"/>
                </a:solidFill>
              </a:defRPr>
            </a:lvl2pPr>
            <a:lvl3pPr lvl="2" algn="l">
              <a:lnSpc>
                <a:spcPct val="100000"/>
              </a:lnSpc>
              <a:spcBef>
                <a:spcPts val="500"/>
              </a:spcBef>
              <a:spcAft>
                <a:spcPts val="0"/>
              </a:spcAft>
              <a:buClr>
                <a:schemeClr val="accent2"/>
              </a:buClr>
              <a:buSzPts val="1800"/>
              <a:buNone/>
              <a:defRPr sz="1800">
                <a:solidFill>
                  <a:schemeClr val="accent2"/>
                </a:solidFill>
              </a:defRPr>
            </a:lvl3pPr>
            <a:lvl4pPr lvl="3" algn="l">
              <a:lnSpc>
                <a:spcPct val="100000"/>
              </a:lnSpc>
              <a:spcBef>
                <a:spcPts val="800"/>
              </a:spcBef>
              <a:spcAft>
                <a:spcPts val="0"/>
              </a:spcAft>
              <a:buClr>
                <a:schemeClr val="dk1"/>
              </a:buClr>
              <a:buSzPts val="1600"/>
              <a:buNone/>
              <a:defRPr sz="1600" b="0"/>
            </a:lvl4pPr>
            <a:lvl5pPr lvl="4" algn="l">
              <a:lnSpc>
                <a:spcPct val="100000"/>
              </a:lnSpc>
              <a:spcBef>
                <a:spcPts val="500"/>
              </a:spcBef>
              <a:spcAft>
                <a:spcPts val="0"/>
              </a:spcAft>
              <a:buClr>
                <a:schemeClr val="dk2"/>
              </a:buClr>
              <a:buSzPts val="1600"/>
              <a:buNone/>
              <a:defRPr sz="1600"/>
            </a:lvl5pPr>
            <a:lvl6pPr lvl="5" algn="l">
              <a:lnSpc>
                <a:spcPct val="100000"/>
              </a:lnSpc>
              <a:spcBef>
                <a:spcPts val="500"/>
              </a:spcBef>
              <a:spcAft>
                <a:spcPts val="0"/>
              </a:spcAft>
              <a:buClr>
                <a:schemeClr val="dk1"/>
              </a:buClr>
              <a:buSzPts val="1600"/>
              <a:buNone/>
              <a:defRPr sz="1600"/>
            </a:lvl6pPr>
            <a:lvl7pPr lvl="6" algn="l">
              <a:lnSpc>
                <a:spcPct val="100000"/>
              </a:lnSpc>
              <a:spcBef>
                <a:spcPts val="500"/>
              </a:spcBef>
              <a:spcAft>
                <a:spcPts val="0"/>
              </a:spcAft>
              <a:buClr>
                <a:schemeClr val="dk1"/>
              </a:buClr>
              <a:buSzPts val="1600"/>
              <a:buNone/>
              <a:defRPr sz="1600"/>
            </a:lvl7pPr>
            <a:lvl8pPr lvl="7" algn="l">
              <a:lnSpc>
                <a:spcPct val="100000"/>
              </a:lnSpc>
              <a:spcBef>
                <a:spcPts val="500"/>
              </a:spcBef>
              <a:spcAft>
                <a:spcPts val="0"/>
              </a:spcAft>
              <a:buClr>
                <a:schemeClr val="dk1"/>
              </a:buClr>
              <a:buSzPts val="1600"/>
              <a:buNone/>
              <a:defRPr sz="1600"/>
            </a:lvl8pPr>
            <a:lvl9pPr lvl="8" algn="l">
              <a:lnSpc>
                <a:spcPct val="100000"/>
              </a:lnSpc>
              <a:spcBef>
                <a:spcPts val="500"/>
              </a:spcBef>
              <a:spcAft>
                <a:spcPts val="0"/>
              </a:spcAft>
              <a:buClr>
                <a:schemeClr val="accent2"/>
              </a:buClr>
              <a:buSzPts val="1600"/>
              <a:buNone/>
              <a:defRPr sz="1600">
                <a:solidFill>
                  <a:schemeClr val="accent2"/>
                </a:solidFill>
              </a:defRPr>
            </a:lvl9pPr>
          </a:lstStyle>
          <a:p>
            <a:endParaRPr/>
          </a:p>
        </p:txBody>
      </p:sp>
      <p:sp>
        <p:nvSpPr>
          <p:cNvPr id="73" name="Google Shape;73;p19"/>
          <p:cNvSpPr txBox="1">
            <a:spLocks noGrp="1"/>
          </p:cNvSpPr>
          <p:nvPr>
            <p:ph type="body" idx="2"/>
          </p:nvPr>
        </p:nvSpPr>
        <p:spPr>
          <a:xfrm>
            <a:off x="607255" y="5338960"/>
            <a:ext cx="288000" cy="10800"/>
          </a:xfrm>
          <a:prstGeom prst="rect">
            <a:avLst/>
          </a:prstGeom>
          <a:solidFill>
            <a:schemeClr val="lt1"/>
          </a:solidFill>
          <a:ln>
            <a:noFill/>
          </a:ln>
        </p:spPr>
        <p:txBody>
          <a:bodyPr spcFirstLastPara="1" wrap="square" lIns="91425" tIns="45700" rIns="91425" bIns="45700" anchor="t" anchorCtr="0">
            <a:noAutofit/>
          </a:bodyPr>
          <a:lstStyle>
            <a:lvl1pPr marL="457200" lvl="0" indent="-241300" algn="l">
              <a:lnSpc>
                <a:spcPct val="100000"/>
              </a:lnSpc>
              <a:spcBef>
                <a:spcPts val="500"/>
              </a:spcBef>
              <a:spcAft>
                <a:spcPts val="0"/>
              </a:spcAft>
              <a:buClr>
                <a:schemeClr val="accent2"/>
              </a:buClr>
              <a:buSzPts val="200"/>
              <a:buChar char="●"/>
              <a:defRPr sz="200">
                <a:solidFill>
                  <a:schemeClr val="accent2"/>
                </a:solidFill>
              </a:defRPr>
            </a:lvl1pPr>
            <a:lvl2pPr marL="914400" lvl="1" indent="-241300" algn="l">
              <a:lnSpc>
                <a:spcPct val="100000"/>
              </a:lnSpc>
              <a:spcBef>
                <a:spcPts val="500"/>
              </a:spcBef>
              <a:spcAft>
                <a:spcPts val="0"/>
              </a:spcAft>
              <a:buClr>
                <a:schemeClr val="accent2"/>
              </a:buClr>
              <a:buSzPts val="200"/>
              <a:buChar char="○"/>
              <a:defRPr sz="200">
                <a:solidFill>
                  <a:schemeClr val="accent2"/>
                </a:solidFill>
              </a:defRPr>
            </a:lvl2pPr>
            <a:lvl3pPr marL="1371600" lvl="2" indent="-241300" algn="l">
              <a:lnSpc>
                <a:spcPct val="100000"/>
              </a:lnSpc>
              <a:spcBef>
                <a:spcPts val="500"/>
              </a:spcBef>
              <a:spcAft>
                <a:spcPts val="0"/>
              </a:spcAft>
              <a:buClr>
                <a:schemeClr val="accent2"/>
              </a:buClr>
              <a:buSzPts val="200"/>
              <a:buChar char="■"/>
              <a:defRPr sz="200">
                <a:solidFill>
                  <a:schemeClr val="accent2"/>
                </a:solidFill>
              </a:defRPr>
            </a:lvl3pPr>
            <a:lvl4pPr marL="1828800" lvl="3" indent="-241300" algn="l">
              <a:lnSpc>
                <a:spcPct val="100000"/>
              </a:lnSpc>
              <a:spcBef>
                <a:spcPts val="800"/>
              </a:spcBef>
              <a:spcAft>
                <a:spcPts val="0"/>
              </a:spcAft>
              <a:buClr>
                <a:schemeClr val="accent2"/>
              </a:buClr>
              <a:buSzPts val="200"/>
              <a:buChar char="●"/>
              <a:defRPr sz="200">
                <a:solidFill>
                  <a:schemeClr val="accent2"/>
                </a:solidFill>
              </a:defRPr>
            </a:lvl4pPr>
            <a:lvl5pPr marL="2286000" lvl="4" indent="-241300" algn="l">
              <a:lnSpc>
                <a:spcPct val="100000"/>
              </a:lnSpc>
              <a:spcBef>
                <a:spcPts val="500"/>
              </a:spcBef>
              <a:spcAft>
                <a:spcPts val="0"/>
              </a:spcAft>
              <a:buClr>
                <a:schemeClr val="dk2"/>
              </a:buClr>
              <a:buSzPts val="200"/>
              <a:buChar char="○"/>
              <a:defRPr sz="200">
                <a:solidFill>
                  <a:schemeClr val="dk2"/>
                </a:solidFill>
              </a:defRPr>
            </a:lvl5pPr>
            <a:lvl6pPr marL="2743200" lvl="5" indent="-241300" algn="l">
              <a:lnSpc>
                <a:spcPct val="100000"/>
              </a:lnSpc>
              <a:spcBef>
                <a:spcPts val="500"/>
              </a:spcBef>
              <a:spcAft>
                <a:spcPts val="0"/>
              </a:spcAft>
              <a:buClr>
                <a:schemeClr val="dk2"/>
              </a:buClr>
              <a:buSzPts val="200"/>
              <a:buChar char="■"/>
              <a:defRPr sz="200">
                <a:solidFill>
                  <a:schemeClr val="dk2"/>
                </a:solidFill>
              </a:defRPr>
            </a:lvl6pPr>
            <a:lvl7pPr marL="3200400" lvl="6" indent="-241300" algn="l">
              <a:lnSpc>
                <a:spcPct val="100000"/>
              </a:lnSpc>
              <a:spcBef>
                <a:spcPts val="500"/>
              </a:spcBef>
              <a:spcAft>
                <a:spcPts val="0"/>
              </a:spcAft>
              <a:buClr>
                <a:schemeClr val="dk2"/>
              </a:buClr>
              <a:buSzPts val="200"/>
              <a:buChar char="●"/>
              <a:defRPr sz="200">
                <a:solidFill>
                  <a:schemeClr val="dk2"/>
                </a:solidFill>
              </a:defRPr>
            </a:lvl7pPr>
            <a:lvl8pPr marL="3657600" lvl="7" indent="-241300" algn="l">
              <a:lnSpc>
                <a:spcPct val="100000"/>
              </a:lnSpc>
              <a:spcBef>
                <a:spcPts val="500"/>
              </a:spcBef>
              <a:spcAft>
                <a:spcPts val="0"/>
              </a:spcAft>
              <a:buClr>
                <a:schemeClr val="dk2"/>
              </a:buClr>
              <a:buSzPts val="200"/>
              <a:buChar char="○"/>
              <a:defRPr sz="200">
                <a:solidFill>
                  <a:schemeClr val="dk2"/>
                </a:solidFill>
              </a:defRPr>
            </a:lvl8pPr>
            <a:lvl9pPr marL="4114800" lvl="8" indent="-241300" algn="l">
              <a:lnSpc>
                <a:spcPct val="100000"/>
              </a:lnSpc>
              <a:spcBef>
                <a:spcPts val="500"/>
              </a:spcBef>
              <a:spcAft>
                <a:spcPts val="0"/>
              </a:spcAft>
              <a:buClr>
                <a:schemeClr val="dk2"/>
              </a:buClr>
              <a:buSzPts val="200"/>
              <a:buChar char="■"/>
              <a:defRPr sz="200">
                <a:solidFill>
                  <a:schemeClr val="dk2"/>
                </a:solidFill>
              </a:defRPr>
            </a:lvl9pPr>
          </a:lstStyle>
          <a:p>
            <a:endParaRPr/>
          </a:p>
        </p:txBody>
      </p:sp>
      <p:grpSp>
        <p:nvGrpSpPr>
          <p:cNvPr id="74" name="Google Shape;74;p19"/>
          <p:cNvGrpSpPr/>
          <p:nvPr/>
        </p:nvGrpSpPr>
        <p:grpSpPr>
          <a:xfrm>
            <a:off x="421066" y="453777"/>
            <a:ext cx="1789172" cy="1789175"/>
            <a:chOff x="2864" y="1181"/>
            <a:chExt cx="2101" cy="2101"/>
          </a:xfrm>
        </p:grpSpPr>
        <p:sp>
          <p:nvSpPr>
            <p:cNvPr id="75" name="Google Shape;75;p19"/>
            <p:cNvSpPr/>
            <p:nvPr/>
          </p:nvSpPr>
          <p:spPr>
            <a:xfrm>
              <a:off x="2864" y="1182"/>
              <a:ext cx="2100" cy="21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 name="Google Shape;76;p19"/>
            <p:cNvSpPr/>
            <p:nvPr/>
          </p:nvSpPr>
          <p:spPr>
            <a:xfrm>
              <a:off x="2865" y="1181"/>
              <a:ext cx="2100" cy="210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 name="Google Shape;77;p19"/>
            <p:cNvSpPr/>
            <p:nvPr/>
          </p:nvSpPr>
          <p:spPr>
            <a:xfrm>
              <a:off x="3091" y="2463"/>
              <a:ext cx="90" cy="109"/>
            </a:xfrm>
            <a:custGeom>
              <a:avLst/>
              <a:gdLst/>
              <a:ahLst/>
              <a:cxnLst/>
              <a:rect l="l" t="t" r="r" b="b"/>
              <a:pathLst>
                <a:path w="132" h="160" extrusionOk="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8" name="Google Shape;78;p19"/>
            <p:cNvSpPr/>
            <p:nvPr/>
          </p:nvSpPr>
          <p:spPr>
            <a:xfrm>
              <a:off x="3187" y="2465"/>
              <a:ext cx="111" cy="107"/>
            </a:xfrm>
            <a:custGeom>
              <a:avLst/>
              <a:gdLst/>
              <a:ahLst/>
              <a:cxnLst/>
              <a:rect l="l" t="t" r="r" b="b"/>
              <a:pathLst>
                <a:path w="164" h="157" extrusionOk="0">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 name="Google Shape;79;p19"/>
            <p:cNvSpPr/>
            <p:nvPr/>
          </p:nvSpPr>
          <p:spPr>
            <a:xfrm>
              <a:off x="3312" y="2464"/>
              <a:ext cx="64" cy="108"/>
            </a:xfrm>
            <a:custGeom>
              <a:avLst/>
              <a:gdLst/>
              <a:ahLst/>
              <a:cxnLst/>
              <a:rect l="l" t="t" r="r" b="b"/>
              <a:pathLst>
                <a:path w="94" h="160" extrusionOk="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 name="Google Shape;80;p19"/>
            <p:cNvSpPr/>
            <p:nvPr/>
          </p:nvSpPr>
          <p:spPr>
            <a:xfrm>
              <a:off x="3433" y="2465"/>
              <a:ext cx="106" cy="109"/>
            </a:xfrm>
            <a:custGeom>
              <a:avLst/>
              <a:gdLst/>
              <a:ahLst/>
              <a:cxnLst/>
              <a:rect l="l" t="t" r="r" b="b"/>
              <a:pathLst>
                <a:path w="156" h="160" extrusionOk="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1" name="Google Shape;81;p19"/>
            <p:cNvSpPr/>
            <p:nvPr/>
          </p:nvSpPr>
          <p:spPr>
            <a:xfrm>
              <a:off x="3553" y="2463"/>
              <a:ext cx="114" cy="110"/>
            </a:xfrm>
            <a:custGeom>
              <a:avLst/>
              <a:gdLst/>
              <a:ahLst/>
              <a:cxnLst/>
              <a:rect l="l" t="t" r="r" b="b"/>
              <a:pathLst>
                <a:path w="168" h="162" extrusionOk="0">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9"/>
            <p:cNvSpPr/>
            <p:nvPr/>
          </p:nvSpPr>
          <p:spPr>
            <a:xfrm>
              <a:off x="3686" y="2465"/>
              <a:ext cx="38" cy="107"/>
            </a:xfrm>
            <a:custGeom>
              <a:avLst/>
              <a:gdLst/>
              <a:ahLst/>
              <a:cxnLst/>
              <a:rect l="l" t="t" r="r" b="b"/>
              <a:pathLst>
                <a:path w="56" h="157" extrusionOk="0">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 name="Google Shape;83;p19"/>
            <p:cNvSpPr/>
            <p:nvPr/>
          </p:nvSpPr>
          <p:spPr>
            <a:xfrm>
              <a:off x="3730" y="2465"/>
              <a:ext cx="112" cy="109"/>
            </a:xfrm>
            <a:custGeom>
              <a:avLst/>
              <a:gdLst/>
              <a:ahLst/>
              <a:cxnLst/>
              <a:rect l="l" t="t" r="r" b="b"/>
              <a:pathLst>
                <a:path w="166" h="160" extrusionOk="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19"/>
            <p:cNvSpPr/>
            <p:nvPr/>
          </p:nvSpPr>
          <p:spPr>
            <a:xfrm>
              <a:off x="3848" y="2464"/>
              <a:ext cx="64" cy="108"/>
            </a:xfrm>
            <a:custGeom>
              <a:avLst/>
              <a:gdLst/>
              <a:ahLst/>
              <a:cxnLst/>
              <a:rect l="l" t="t" r="r" b="b"/>
              <a:pathLst>
                <a:path w="94" h="160" extrusionOk="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9"/>
            <p:cNvSpPr/>
            <p:nvPr/>
          </p:nvSpPr>
          <p:spPr>
            <a:xfrm>
              <a:off x="3930" y="2465"/>
              <a:ext cx="107" cy="107"/>
            </a:xfrm>
            <a:custGeom>
              <a:avLst/>
              <a:gdLst/>
              <a:ahLst/>
              <a:cxnLst/>
              <a:rect l="l" t="t" r="r" b="b"/>
              <a:pathLst>
                <a:path w="157" h="157" extrusionOk="0">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19"/>
            <p:cNvSpPr/>
            <p:nvPr/>
          </p:nvSpPr>
          <p:spPr>
            <a:xfrm>
              <a:off x="4040" y="2463"/>
              <a:ext cx="55" cy="111"/>
            </a:xfrm>
            <a:custGeom>
              <a:avLst/>
              <a:gdLst/>
              <a:ahLst/>
              <a:cxnLst/>
              <a:rect l="l" t="t" r="r" b="b"/>
              <a:pathLst>
                <a:path w="81" h="163" extrusionOk="0">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9"/>
            <p:cNvSpPr/>
            <p:nvPr/>
          </p:nvSpPr>
          <p:spPr>
            <a:xfrm>
              <a:off x="4117" y="2465"/>
              <a:ext cx="37" cy="107"/>
            </a:xfrm>
            <a:custGeom>
              <a:avLst/>
              <a:gdLst/>
              <a:ahLst/>
              <a:cxnLst/>
              <a:rect l="l" t="t" r="r" b="b"/>
              <a:pathLst>
                <a:path w="55" h="157" extrusionOk="0">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 name="Google Shape;88;p19"/>
            <p:cNvSpPr/>
            <p:nvPr/>
          </p:nvSpPr>
          <p:spPr>
            <a:xfrm>
              <a:off x="4164" y="2463"/>
              <a:ext cx="89" cy="109"/>
            </a:xfrm>
            <a:custGeom>
              <a:avLst/>
              <a:gdLst/>
              <a:ahLst/>
              <a:cxnLst/>
              <a:rect l="l" t="t" r="r" b="b"/>
              <a:pathLst>
                <a:path w="132" h="160" extrusionOk="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9"/>
            <p:cNvSpPr/>
            <p:nvPr/>
          </p:nvSpPr>
          <p:spPr>
            <a:xfrm>
              <a:off x="4258" y="2465"/>
              <a:ext cx="102" cy="107"/>
            </a:xfrm>
            <a:custGeom>
              <a:avLst/>
              <a:gdLst/>
              <a:ahLst/>
              <a:cxnLst/>
              <a:rect l="l" t="t" r="r" b="b"/>
              <a:pathLst>
                <a:path w="151" h="157" extrusionOk="0">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9"/>
            <p:cNvSpPr/>
            <p:nvPr/>
          </p:nvSpPr>
          <p:spPr>
            <a:xfrm>
              <a:off x="4406" y="2463"/>
              <a:ext cx="111" cy="111"/>
            </a:xfrm>
            <a:custGeom>
              <a:avLst/>
              <a:gdLst/>
              <a:ahLst/>
              <a:cxnLst/>
              <a:rect l="l" t="t" r="r" b="b"/>
              <a:pathLst>
                <a:path w="164" h="163" extrusionOk="0">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9"/>
            <p:cNvSpPr/>
            <p:nvPr/>
          </p:nvSpPr>
          <p:spPr>
            <a:xfrm>
              <a:off x="4530" y="2464"/>
              <a:ext cx="62" cy="108"/>
            </a:xfrm>
            <a:custGeom>
              <a:avLst/>
              <a:gdLst/>
              <a:ahLst/>
              <a:cxnLst/>
              <a:rect l="l" t="t" r="r" b="b"/>
              <a:pathLst>
                <a:path w="92" h="159" extrusionOk="0">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9"/>
            <p:cNvSpPr/>
            <p:nvPr/>
          </p:nvSpPr>
          <p:spPr>
            <a:xfrm>
              <a:off x="3108" y="2653"/>
              <a:ext cx="1500" cy="0"/>
            </a:xfrm>
            <a:prstGeom prst="rect">
              <a:avLst/>
            </a:pr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9"/>
            <p:cNvSpPr/>
            <p:nvPr/>
          </p:nvSpPr>
          <p:spPr>
            <a:xfrm>
              <a:off x="3091" y="2736"/>
              <a:ext cx="222" cy="168"/>
            </a:xfrm>
            <a:custGeom>
              <a:avLst/>
              <a:gdLst/>
              <a:ahLst/>
              <a:cxnLst/>
              <a:rect l="l" t="t" r="r" b="b"/>
              <a:pathLst>
                <a:path w="327" h="247" extrusionOk="0">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9"/>
            <p:cNvSpPr/>
            <p:nvPr/>
          </p:nvSpPr>
          <p:spPr>
            <a:xfrm>
              <a:off x="3324" y="2739"/>
              <a:ext cx="109" cy="165"/>
            </a:xfrm>
            <a:custGeom>
              <a:avLst/>
              <a:gdLst/>
              <a:ahLst/>
              <a:cxnLst/>
              <a:rect l="l" t="t" r="r" b="b"/>
              <a:pathLst>
                <a:path w="161" h="243" extrusionOk="0">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 name="Google Shape;95;p19"/>
            <p:cNvSpPr/>
            <p:nvPr/>
          </p:nvSpPr>
          <p:spPr>
            <a:xfrm>
              <a:off x="3460" y="2740"/>
              <a:ext cx="114" cy="164"/>
            </a:xfrm>
            <a:custGeom>
              <a:avLst/>
              <a:gdLst/>
              <a:ahLst/>
              <a:cxnLst/>
              <a:rect l="l" t="t" r="r" b="b"/>
              <a:pathLst>
                <a:path w="167" h="241" extrusionOk="0">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9"/>
            <p:cNvSpPr/>
            <p:nvPr/>
          </p:nvSpPr>
          <p:spPr>
            <a:xfrm>
              <a:off x="3589" y="2740"/>
              <a:ext cx="124" cy="164"/>
            </a:xfrm>
            <a:custGeom>
              <a:avLst/>
              <a:gdLst/>
              <a:ahLst/>
              <a:cxnLst/>
              <a:rect l="l" t="t" r="r" b="b"/>
              <a:pathLst>
                <a:path w="183" h="241" extrusionOk="0">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9"/>
            <p:cNvSpPr/>
            <p:nvPr/>
          </p:nvSpPr>
          <p:spPr>
            <a:xfrm>
              <a:off x="3734" y="2738"/>
              <a:ext cx="176" cy="169"/>
            </a:xfrm>
            <a:custGeom>
              <a:avLst/>
              <a:gdLst/>
              <a:ahLst/>
              <a:cxnLst/>
              <a:rect l="l" t="t" r="r" b="b"/>
              <a:pathLst>
                <a:path w="259" h="249" extrusionOk="0">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9"/>
            <p:cNvSpPr/>
            <p:nvPr/>
          </p:nvSpPr>
          <p:spPr>
            <a:xfrm>
              <a:off x="3925" y="2740"/>
              <a:ext cx="172" cy="167"/>
            </a:xfrm>
            <a:custGeom>
              <a:avLst/>
              <a:gdLst/>
              <a:ahLst/>
              <a:cxnLst/>
              <a:rect l="l" t="t" r="r" b="b"/>
              <a:pathLst>
                <a:path w="254" h="245" extrusionOk="0">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9"/>
            <p:cNvSpPr/>
            <p:nvPr/>
          </p:nvSpPr>
          <p:spPr>
            <a:xfrm>
              <a:off x="4116" y="2740"/>
              <a:ext cx="170" cy="164"/>
            </a:xfrm>
            <a:custGeom>
              <a:avLst/>
              <a:gdLst/>
              <a:ahLst/>
              <a:cxnLst/>
              <a:rect l="l" t="t" r="r" b="b"/>
              <a:pathLst>
                <a:path w="251" h="241" extrusionOk="0">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9"/>
            <p:cNvSpPr/>
            <p:nvPr/>
          </p:nvSpPr>
          <p:spPr>
            <a:xfrm>
              <a:off x="4290" y="2737"/>
              <a:ext cx="180" cy="169"/>
            </a:xfrm>
            <a:custGeom>
              <a:avLst/>
              <a:gdLst/>
              <a:ahLst/>
              <a:cxnLst/>
              <a:rect l="l" t="t" r="r" b="b"/>
              <a:pathLst>
                <a:path w="266" h="249" extrusionOk="0">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1" name="Google Shape;101;p19"/>
            <p:cNvSpPr/>
            <p:nvPr/>
          </p:nvSpPr>
          <p:spPr>
            <a:xfrm>
              <a:off x="4480" y="2739"/>
              <a:ext cx="109" cy="165"/>
            </a:xfrm>
            <a:custGeom>
              <a:avLst/>
              <a:gdLst/>
              <a:ahLst/>
              <a:cxnLst/>
              <a:rect l="l" t="t" r="r" b="b"/>
              <a:pathLst>
                <a:path w="161" h="243" extrusionOk="0">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 name="Google Shape;102;p19"/>
            <p:cNvSpPr/>
            <p:nvPr/>
          </p:nvSpPr>
          <p:spPr>
            <a:xfrm>
              <a:off x="3433" y="1396"/>
              <a:ext cx="861" cy="953"/>
            </a:xfrm>
            <a:custGeom>
              <a:avLst/>
              <a:gdLst/>
              <a:ahLst/>
              <a:cxnLst/>
              <a:rect l="l" t="t" r="r" b="b"/>
              <a:pathLst>
                <a:path w="1271" h="1401" extrusionOk="0">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9"/>
            <p:cNvSpPr/>
            <p:nvPr/>
          </p:nvSpPr>
          <p:spPr>
            <a:xfrm>
              <a:off x="3429" y="1389"/>
              <a:ext cx="874" cy="965"/>
            </a:xfrm>
            <a:custGeom>
              <a:avLst/>
              <a:gdLst/>
              <a:ahLst/>
              <a:cxnLst/>
              <a:rect l="l" t="t" r="r" b="b"/>
              <a:pathLst>
                <a:path w="1290" h="1419" extrusionOk="0">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9"/>
            <p:cNvSpPr/>
            <p:nvPr/>
          </p:nvSpPr>
          <p:spPr>
            <a:xfrm>
              <a:off x="3372" y="2167"/>
              <a:ext cx="82" cy="78"/>
            </a:xfrm>
            <a:custGeom>
              <a:avLst/>
              <a:gdLst/>
              <a:ahLst/>
              <a:cxnLst/>
              <a:rect l="l" t="t" r="r" b="b"/>
              <a:pathLst>
                <a:path w="121" h="115" extrusionOk="0">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9"/>
            <p:cNvSpPr/>
            <p:nvPr/>
          </p:nvSpPr>
          <p:spPr>
            <a:xfrm>
              <a:off x="4222" y="2172"/>
              <a:ext cx="81" cy="75"/>
            </a:xfrm>
            <a:custGeom>
              <a:avLst/>
              <a:gdLst/>
              <a:ahLst/>
              <a:cxnLst/>
              <a:rect l="l" t="t" r="r" b="b"/>
              <a:pathLst>
                <a:path w="120" h="111" extrusionOk="0">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9"/>
            <p:cNvSpPr/>
            <p:nvPr/>
          </p:nvSpPr>
          <p:spPr>
            <a:xfrm>
              <a:off x="3269" y="2086"/>
              <a:ext cx="185" cy="119"/>
            </a:xfrm>
            <a:custGeom>
              <a:avLst/>
              <a:gdLst/>
              <a:ahLst/>
              <a:cxnLst/>
              <a:rect l="l" t="t" r="r" b="b"/>
              <a:pathLst>
                <a:path w="273" h="175" extrusionOk="0">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9"/>
            <p:cNvSpPr/>
            <p:nvPr/>
          </p:nvSpPr>
          <p:spPr>
            <a:xfrm>
              <a:off x="4222" y="2091"/>
              <a:ext cx="185" cy="118"/>
            </a:xfrm>
            <a:custGeom>
              <a:avLst/>
              <a:gdLst/>
              <a:ahLst/>
              <a:cxnLst/>
              <a:rect l="l" t="t" r="r" b="b"/>
              <a:pathLst>
                <a:path w="274" h="173" extrusionOk="0">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9"/>
            <p:cNvSpPr/>
            <p:nvPr/>
          </p:nvSpPr>
          <p:spPr>
            <a:xfrm>
              <a:off x="3350" y="2108"/>
              <a:ext cx="975" cy="256"/>
            </a:xfrm>
            <a:custGeom>
              <a:avLst/>
              <a:gdLst/>
              <a:ahLst/>
              <a:cxnLst/>
              <a:rect l="l" t="t" r="r" b="b"/>
              <a:pathLst>
                <a:path w="1439" h="376" extrusionOk="0">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9" name="Google Shape;109;p19"/>
            <p:cNvSpPr/>
            <p:nvPr/>
          </p:nvSpPr>
          <p:spPr>
            <a:xfrm>
              <a:off x="3374" y="2137"/>
              <a:ext cx="925" cy="195"/>
            </a:xfrm>
            <a:custGeom>
              <a:avLst/>
              <a:gdLst/>
              <a:ahLst/>
              <a:cxnLst/>
              <a:rect l="l" t="t" r="r" b="b"/>
              <a:pathLst>
                <a:path w="1365" h="287" extrusionOk="0">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0" name="Google Shape;110;p19"/>
            <p:cNvSpPr/>
            <p:nvPr/>
          </p:nvSpPr>
          <p:spPr>
            <a:xfrm>
              <a:off x="3547" y="1746"/>
              <a:ext cx="70" cy="69"/>
            </a:xfrm>
            <a:custGeom>
              <a:avLst/>
              <a:gdLst/>
              <a:ahLst/>
              <a:cxnLst/>
              <a:rect l="l" t="t" r="r" b="b"/>
              <a:pathLst>
                <a:path w="104" h="101" extrusionOk="0">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 name="Google Shape;111;p19"/>
            <p:cNvSpPr/>
            <p:nvPr/>
          </p:nvSpPr>
          <p:spPr>
            <a:xfrm>
              <a:off x="3668" y="1778"/>
              <a:ext cx="70" cy="69"/>
            </a:xfrm>
            <a:custGeom>
              <a:avLst/>
              <a:gdLst/>
              <a:ahLst/>
              <a:cxnLst/>
              <a:rect l="l" t="t" r="r" b="b"/>
              <a:pathLst>
                <a:path w="70" h="69" extrusionOk="0">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9"/>
            <p:cNvSpPr/>
            <p:nvPr/>
          </p:nvSpPr>
          <p:spPr>
            <a:xfrm>
              <a:off x="3524" y="1902"/>
              <a:ext cx="71" cy="69"/>
            </a:xfrm>
            <a:custGeom>
              <a:avLst/>
              <a:gdLst/>
              <a:ahLst/>
              <a:cxnLst/>
              <a:rect l="l" t="t" r="r" b="b"/>
              <a:pathLst>
                <a:path w="104" h="101" extrusionOk="0">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19"/>
            <p:cNvSpPr/>
            <p:nvPr/>
          </p:nvSpPr>
          <p:spPr>
            <a:xfrm>
              <a:off x="3677" y="1911"/>
              <a:ext cx="50" cy="48"/>
            </a:xfrm>
            <a:custGeom>
              <a:avLst/>
              <a:gdLst/>
              <a:ahLst/>
              <a:cxnLst/>
              <a:rect l="l" t="t" r="r" b="b"/>
              <a:pathLst>
                <a:path w="50" h="48" extrusionOk="0">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9"/>
            <p:cNvSpPr/>
            <p:nvPr/>
          </p:nvSpPr>
          <p:spPr>
            <a:xfrm>
              <a:off x="3667" y="2037"/>
              <a:ext cx="71" cy="69"/>
            </a:xfrm>
            <a:custGeom>
              <a:avLst/>
              <a:gdLst/>
              <a:ahLst/>
              <a:cxnLst/>
              <a:rect l="l" t="t" r="r" b="b"/>
              <a:pathLst>
                <a:path w="71" h="69" extrusionOk="0">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9"/>
            <p:cNvSpPr/>
            <p:nvPr/>
          </p:nvSpPr>
          <p:spPr>
            <a:xfrm>
              <a:off x="3639" y="1671"/>
              <a:ext cx="20" cy="12"/>
            </a:xfrm>
            <a:custGeom>
              <a:avLst/>
              <a:gdLst/>
              <a:ahLst/>
              <a:cxnLst/>
              <a:rect l="l" t="t" r="r" b="b"/>
              <a:pathLst>
                <a:path w="30" h="18" extrusionOk="0">
                  <a:moveTo>
                    <a:pt x="28" y="0"/>
                  </a:moveTo>
                  <a:cubicBezTo>
                    <a:pt x="19" y="0"/>
                    <a:pt x="5" y="13"/>
                    <a:pt x="0" y="18"/>
                  </a:cubicBezTo>
                  <a:cubicBezTo>
                    <a:pt x="18" y="11"/>
                    <a:pt x="25" y="15"/>
                    <a:pt x="29" y="9"/>
                  </a:cubicBezTo>
                  <a:cubicBezTo>
                    <a:pt x="30" y="6"/>
                    <a:pt x="30" y="2"/>
                    <a:pt x="28" y="0"/>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9"/>
            <p:cNvSpPr/>
            <p:nvPr/>
          </p:nvSpPr>
          <p:spPr>
            <a:xfrm>
              <a:off x="3664" y="1674"/>
              <a:ext cx="12" cy="20"/>
            </a:xfrm>
            <a:custGeom>
              <a:avLst/>
              <a:gdLst/>
              <a:ahLst/>
              <a:cxnLst/>
              <a:rect l="l" t="t" r="r" b="b"/>
              <a:pathLst>
                <a:path w="18" h="29" extrusionOk="0">
                  <a:moveTo>
                    <a:pt x="2" y="0"/>
                  </a:moveTo>
                  <a:cubicBezTo>
                    <a:pt x="0" y="12"/>
                    <a:pt x="8" y="23"/>
                    <a:pt x="17" y="29"/>
                  </a:cubicBezTo>
                  <a:cubicBezTo>
                    <a:pt x="18" y="20"/>
                    <a:pt x="18" y="20"/>
                    <a:pt x="18" y="20"/>
                  </a:cubicBezTo>
                  <a:cubicBezTo>
                    <a:pt x="17" y="12"/>
                    <a:pt x="9" y="4"/>
                    <a:pt x="2" y="0"/>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9"/>
            <p:cNvSpPr/>
            <p:nvPr/>
          </p:nvSpPr>
          <p:spPr>
            <a:xfrm>
              <a:off x="3659" y="1689"/>
              <a:ext cx="14" cy="21"/>
            </a:xfrm>
            <a:custGeom>
              <a:avLst/>
              <a:gdLst/>
              <a:ahLst/>
              <a:cxnLst/>
              <a:rect l="l" t="t" r="r" b="b"/>
              <a:pathLst>
                <a:path w="21" h="30" extrusionOk="0">
                  <a:moveTo>
                    <a:pt x="4" y="0"/>
                  </a:moveTo>
                  <a:cubicBezTo>
                    <a:pt x="3" y="3"/>
                    <a:pt x="0" y="8"/>
                    <a:pt x="1" y="11"/>
                  </a:cubicBezTo>
                  <a:cubicBezTo>
                    <a:pt x="2" y="18"/>
                    <a:pt x="12" y="20"/>
                    <a:pt x="16" y="30"/>
                  </a:cubicBezTo>
                  <a:cubicBezTo>
                    <a:pt x="21" y="21"/>
                    <a:pt x="14" y="3"/>
                    <a:pt x="4" y="0"/>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9"/>
            <p:cNvSpPr/>
            <p:nvPr/>
          </p:nvSpPr>
          <p:spPr>
            <a:xfrm>
              <a:off x="3649" y="1702"/>
              <a:ext cx="15" cy="24"/>
            </a:xfrm>
            <a:custGeom>
              <a:avLst/>
              <a:gdLst/>
              <a:ahLst/>
              <a:cxnLst/>
              <a:rect l="l" t="t" r="r" b="b"/>
              <a:pathLst>
                <a:path w="22" h="35" extrusionOk="0">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9"/>
            <p:cNvSpPr/>
            <p:nvPr/>
          </p:nvSpPr>
          <p:spPr>
            <a:xfrm>
              <a:off x="3622" y="1701"/>
              <a:ext cx="27" cy="11"/>
            </a:xfrm>
            <a:custGeom>
              <a:avLst/>
              <a:gdLst/>
              <a:ahLst/>
              <a:cxnLst/>
              <a:rect l="l" t="t" r="r" b="b"/>
              <a:pathLst>
                <a:path w="39" h="16" extrusionOk="0">
                  <a:moveTo>
                    <a:pt x="23" y="3"/>
                  </a:moveTo>
                  <a:cubicBezTo>
                    <a:pt x="18" y="5"/>
                    <a:pt x="6" y="13"/>
                    <a:pt x="0" y="12"/>
                  </a:cubicBezTo>
                  <a:cubicBezTo>
                    <a:pt x="3" y="16"/>
                    <a:pt x="16" y="15"/>
                    <a:pt x="21" y="16"/>
                  </a:cubicBezTo>
                  <a:cubicBezTo>
                    <a:pt x="29" y="16"/>
                    <a:pt x="35" y="7"/>
                    <a:pt x="39" y="0"/>
                  </a:cubicBezTo>
                  <a:lnTo>
                    <a:pt x="23" y="3"/>
                  </a:lnTo>
                  <a:close/>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9"/>
            <p:cNvSpPr/>
            <p:nvPr/>
          </p:nvSpPr>
          <p:spPr>
            <a:xfrm>
              <a:off x="3634" y="1717"/>
              <a:ext cx="16" cy="23"/>
            </a:xfrm>
            <a:custGeom>
              <a:avLst/>
              <a:gdLst/>
              <a:ahLst/>
              <a:cxnLst/>
              <a:rect l="l" t="t" r="r" b="b"/>
              <a:pathLst>
                <a:path w="23" h="34" extrusionOk="0">
                  <a:moveTo>
                    <a:pt x="19" y="0"/>
                  </a:moveTo>
                  <a:cubicBezTo>
                    <a:pt x="3" y="4"/>
                    <a:pt x="13" y="23"/>
                    <a:pt x="0" y="34"/>
                  </a:cubicBezTo>
                  <a:cubicBezTo>
                    <a:pt x="9" y="32"/>
                    <a:pt x="13" y="32"/>
                    <a:pt x="19" y="21"/>
                  </a:cubicBezTo>
                  <a:cubicBezTo>
                    <a:pt x="22" y="15"/>
                    <a:pt x="23" y="5"/>
                    <a:pt x="19" y="0"/>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19"/>
            <p:cNvSpPr/>
            <p:nvPr/>
          </p:nvSpPr>
          <p:spPr>
            <a:xfrm>
              <a:off x="3559" y="1682"/>
              <a:ext cx="18" cy="26"/>
            </a:xfrm>
            <a:custGeom>
              <a:avLst/>
              <a:gdLst/>
              <a:ahLst/>
              <a:cxnLst/>
              <a:rect l="l" t="t" r="r" b="b"/>
              <a:pathLst>
                <a:path w="26" h="39" extrusionOk="0">
                  <a:moveTo>
                    <a:pt x="3" y="16"/>
                  </a:moveTo>
                  <a:cubicBezTo>
                    <a:pt x="0" y="28"/>
                    <a:pt x="3" y="31"/>
                    <a:pt x="9" y="39"/>
                  </a:cubicBezTo>
                  <a:cubicBezTo>
                    <a:pt x="6" y="21"/>
                    <a:pt x="26" y="14"/>
                    <a:pt x="17" y="0"/>
                  </a:cubicBezTo>
                  <a:cubicBezTo>
                    <a:pt x="10" y="2"/>
                    <a:pt x="5" y="10"/>
                    <a:pt x="3" y="16"/>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122;p19"/>
            <p:cNvSpPr/>
            <p:nvPr/>
          </p:nvSpPr>
          <p:spPr>
            <a:xfrm>
              <a:off x="3608" y="1714"/>
              <a:ext cx="27" cy="14"/>
            </a:xfrm>
            <a:custGeom>
              <a:avLst/>
              <a:gdLst/>
              <a:ahLst/>
              <a:cxnLst/>
              <a:rect l="l" t="t" r="r" b="b"/>
              <a:pathLst>
                <a:path w="40" h="21" extrusionOk="0">
                  <a:moveTo>
                    <a:pt x="0" y="17"/>
                  </a:moveTo>
                  <a:cubicBezTo>
                    <a:pt x="0" y="21"/>
                    <a:pt x="16" y="20"/>
                    <a:pt x="23" y="17"/>
                  </a:cubicBezTo>
                  <a:cubicBezTo>
                    <a:pt x="27" y="16"/>
                    <a:pt x="39" y="11"/>
                    <a:pt x="40" y="7"/>
                  </a:cubicBezTo>
                  <a:cubicBezTo>
                    <a:pt x="12" y="0"/>
                    <a:pt x="22" y="11"/>
                    <a:pt x="0" y="17"/>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19"/>
            <p:cNvSpPr/>
            <p:nvPr/>
          </p:nvSpPr>
          <p:spPr>
            <a:xfrm>
              <a:off x="3631" y="1685"/>
              <a:ext cx="25" cy="15"/>
            </a:xfrm>
            <a:custGeom>
              <a:avLst/>
              <a:gdLst/>
              <a:ahLst/>
              <a:cxnLst/>
              <a:rect l="l" t="t" r="r" b="b"/>
              <a:pathLst>
                <a:path w="37" h="22" extrusionOk="0">
                  <a:moveTo>
                    <a:pt x="0" y="18"/>
                  </a:moveTo>
                  <a:cubicBezTo>
                    <a:pt x="1" y="22"/>
                    <a:pt x="16" y="18"/>
                    <a:pt x="23" y="14"/>
                  </a:cubicBezTo>
                  <a:cubicBezTo>
                    <a:pt x="26" y="12"/>
                    <a:pt x="37" y="6"/>
                    <a:pt x="37" y="1"/>
                  </a:cubicBezTo>
                  <a:cubicBezTo>
                    <a:pt x="9" y="0"/>
                    <a:pt x="20" y="8"/>
                    <a:pt x="0" y="18"/>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 name="Google Shape;124;p19"/>
            <p:cNvSpPr/>
            <p:nvPr/>
          </p:nvSpPr>
          <p:spPr>
            <a:xfrm>
              <a:off x="3542" y="1671"/>
              <a:ext cx="26" cy="18"/>
            </a:xfrm>
            <a:custGeom>
              <a:avLst/>
              <a:gdLst/>
              <a:ahLst/>
              <a:cxnLst/>
              <a:rect l="l" t="t" r="r" b="b"/>
              <a:pathLst>
                <a:path w="37" h="27" extrusionOk="0">
                  <a:moveTo>
                    <a:pt x="37" y="2"/>
                  </a:moveTo>
                  <a:cubicBezTo>
                    <a:pt x="33" y="0"/>
                    <a:pt x="21" y="6"/>
                    <a:pt x="19" y="8"/>
                  </a:cubicBezTo>
                  <a:cubicBezTo>
                    <a:pt x="11" y="11"/>
                    <a:pt x="0" y="22"/>
                    <a:pt x="3" y="25"/>
                  </a:cubicBezTo>
                  <a:cubicBezTo>
                    <a:pt x="22" y="13"/>
                    <a:pt x="23" y="27"/>
                    <a:pt x="37" y="2"/>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 name="Google Shape;125;p19"/>
            <p:cNvSpPr/>
            <p:nvPr/>
          </p:nvSpPr>
          <p:spPr>
            <a:xfrm>
              <a:off x="3594" y="1635"/>
              <a:ext cx="22" cy="11"/>
            </a:xfrm>
            <a:custGeom>
              <a:avLst/>
              <a:gdLst/>
              <a:ahLst/>
              <a:cxnLst/>
              <a:rect l="l" t="t" r="r" b="b"/>
              <a:pathLst>
                <a:path w="32" h="15" extrusionOk="0">
                  <a:moveTo>
                    <a:pt x="0" y="5"/>
                  </a:moveTo>
                  <a:cubicBezTo>
                    <a:pt x="9" y="8"/>
                    <a:pt x="14" y="14"/>
                    <a:pt x="20" y="15"/>
                  </a:cubicBezTo>
                  <a:cubicBezTo>
                    <a:pt x="28" y="15"/>
                    <a:pt x="30" y="13"/>
                    <a:pt x="32" y="10"/>
                  </a:cubicBezTo>
                  <a:cubicBezTo>
                    <a:pt x="29" y="0"/>
                    <a:pt x="9" y="1"/>
                    <a:pt x="0" y="5"/>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9"/>
            <p:cNvSpPr/>
            <p:nvPr/>
          </p:nvSpPr>
          <p:spPr>
            <a:xfrm>
              <a:off x="3614" y="1646"/>
              <a:ext cx="13" cy="22"/>
            </a:xfrm>
            <a:custGeom>
              <a:avLst/>
              <a:gdLst/>
              <a:ahLst/>
              <a:cxnLst/>
              <a:rect l="l" t="t" r="r" b="b"/>
              <a:pathLst>
                <a:path w="18" h="32" extrusionOk="0">
                  <a:moveTo>
                    <a:pt x="14" y="32"/>
                  </a:moveTo>
                  <a:cubicBezTo>
                    <a:pt x="14" y="22"/>
                    <a:pt x="18" y="16"/>
                    <a:pt x="16" y="10"/>
                  </a:cubicBezTo>
                  <a:cubicBezTo>
                    <a:pt x="14" y="2"/>
                    <a:pt x="11" y="1"/>
                    <a:pt x="8" y="0"/>
                  </a:cubicBezTo>
                  <a:cubicBezTo>
                    <a:pt x="0" y="6"/>
                    <a:pt x="7" y="24"/>
                    <a:pt x="14" y="32"/>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19"/>
            <p:cNvSpPr/>
            <p:nvPr/>
          </p:nvSpPr>
          <p:spPr>
            <a:xfrm>
              <a:off x="3574" y="1643"/>
              <a:ext cx="26" cy="14"/>
            </a:xfrm>
            <a:custGeom>
              <a:avLst/>
              <a:gdLst/>
              <a:ahLst/>
              <a:cxnLst/>
              <a:rect l="l" t="t" r="r" b="b"/>
              <a:pathLst>
                <a:path w="38" h="20" extrusionOk="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19"/>
            <p:cNvSpPr/>
            <p:nvPr/>
          </p:nvSpPr>
          <p:spPr>
            <a:xfrm>
              <a:off x="3602" y="1651"/>
              <a:ext cx="14" cy="25"/>
            </a:xfrm>
            <a:custGeom>
              <a:avLst/>
              <a:gdLst/>
              <a:ahLst/>
              <a:cxnLst/>
              <a:rect l="l" t="t" r="r" b="b"/>
              <a:pathLst>
                <a:path w="20" h="37" extrusionOk="0">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19"/>
            <p:cNvSpPr/>
            <p:nvPr/>
          </p:nvSpPr>
          <p:spPr>
            <a:xfrm>
              <a:off x="3610" y="1731"/>
              <a:ext cx="21" cy="14"/>
            </a:xfrm>
            <a:custGeom>
              <a:avLst/>
              <a:gdLst/>
              <a:ahLst/>
              <a:cxnLst/>
              <a:rect l="l" t="t" r="r" b="b"/>
              <a:pathLst>
                <a:path w="32" h="21" extrusionOk="0">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9"/>
            <p:cNvSpPr/>
            <p:nvPr/>
          </p:nvSpPr>
          <p:spPr>
            <a:xfrm>
              <a:off x="3559" y="1655"/>
              <a:ext cx="24" cy="14"/>
            </a:xfrm>
            <a:custGeom>
              <a:avLst/>
              <a:gdLst/>
              <a:ahLst/>
              <a:cxnLst/>
              <a:rect l="l" t="t" r="r" b="b"/>
              <a:pathLst>
                <a:path w="36" h="20" extrusionOk="0">
                  <a:moveTo>
                    <a:pt x="16" y="2"/>
                  </a:moveTo>
                  <a:cubicBezTo>
                    <a:pt x="4" y="6"/>
                    <a:pt x="3" y="10"/>
                    <a:pt x="0" y="19"/>
                  </a:cubicBezTo>
                  <a:cubicBezTo>
                    <a:pt x="13" y="7"/>
                    <a:pt x="30" y="20"/>
                    <a:pt x="36" y="4"/>
                  </a:cubicBezTo>
                  <a:cubicBezTo>
                    <a:pt x="31" y="0"/>
                    <a:pt x="21" y="0"/>
                    <a:pt x="16" y="2"/>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9"/>
            <p:cNvSpPr/>
            <p:nvPr/>
          </p:nvSpPr>
          <p:spPr>
            <a:xfrm>
              <a:off x="3588" y="1659"/>
              <a:ext cx="15" cy="27"/>
            </a:xfrm>
            <a:custGeom>
              <a:avLst/>
              <a:gdLst/>
              <a:ahLst/>
              <a:cxnLst/>
              <a:rect l="l" t="t" r="r" b="b"/>
              <a:pathLst>
                <a:path w="22" h="39" extrusionOk="0">
                  <a:moveTo>
                    <a:pt x="1" y="19"/>
                  </a:moveTo>
                  <a:cubicBezTo>
                    <a:pt x="2" y="32"/>
                    <a:pt x="5" y="34"/>
                    <a:pt x="13" y="39"/>
                  </a:cubicBezTo>
                  <a:cubicBezTo>
                    <a:pt x="5" y="23"/>
                    <a:pt x="22" y="10"/>
                    <a:pt x="9" y="0"/>
                  </a:cubicBezTo>
                  <a:cubicBezTo>
                    <a:pt x="3" y="4"/>
                    <a:pt x="0" y="13"/>
                    <a:pt x="1" y="19"/>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 name="Google Shape;132;p19"/>
            <p:cNvSpPr/>
            <p:nvPr/>
          </p:nvSpPr>
          <p:spPr>
            <a:xfrm>
              <a:off x="3578" y="1672"/>
              <a:ext cx="9" cy="26"/>
            </a:xfrm>
            <a:custGeom>
              <a:avLst/>
              <a:gdLst/>
              <a:ahLst/>
              <a:cxnLst/>
              <a:rect l="l" t="t" r="r" b="b"/>
              <a:pathLst>
                <a:path w="13" h="39" extrusionOk="0">
                  <a:moveTo>
                    <a:pt x="1" y="0"/>
                  </a:moveTo>
                  <a:cubicBezTo>
                    <a:pt x="0" y="17"/>
                    <a:pt x="0" y="31"/>
                    <a:pt x="8" y="39"/>
                  </a:cubicBezTo>
                  <a:cubicBezTo>
                    <a:pt x="13" y="25"/>
                    <a:pt x="13" y="19"/>
                    <a:pt x="9" y="10"/>
                  </a:cubicBezTo>
                  <a:cubicBezTo>
                    <a:pt x="8" y="6"/>
                    <a:pt x="4" y="0"/>
                    <a:pt x="1" y="0"/>
                  </a:cubicBezTo>
                </a:path>
              </a:pathLst>
            </a:custGeom>
            <a:blipFill rotWithShape="1">
              <a:blip r:embed="rId2">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3" name="Google Shape;133;p19"/>
          <p:cNvSpPr>
            <a:spLocks noGrp="1"/>
          </p:cNvSpPr>
          <p:nvPr>
            <p:ph type="pic" idx="3"/>
          </p:nvPr>
        </p:nvSpPr>
        <p:spPr>
          <a:xfrm>
            <a:off x="6272241" y="1030147"/>
            <a:ext cx="5918400" cy="5823900"/>
          </a:xfrm>
          <a:prstGeom prst="rect">
            <a:avLst/>
          </a:prstGeom>
          <a:noFill/>
          <a:ln>
            <a:noFill/>
          </a:ln>
        </p:spPr>
      </p:sp>
      <p:sp>
        <p:nvSpPr>
          <p:cNvPr id="134" name="Google Shape;134;p19"/>
          <p:cNvSpPr txBox="1">
            <a:spLocks noGrp="1"/>
          </p:cNvSpPr>
          <p:nvPr>
            <p:ph type="body" idx="4"/>
          </p:nvPr>
        </p:nvSpPr>
        <p:spPr>
          <a:xfrm>
            <a:off x="500063" y="5394937"/>
            <a:ext cx="4772100" cy="707400"/>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0"/>
              </a:spcBef>
              <a:spcAft>
                <a:spcPts val="0"/>
              </a:spcAft>
              <a:buClr>
                <a:schemeClr val="lt1"/>
              </a:buClr>
              <a:buSzPts val="1600"/>
              <a:buChar char="●"/>
              <a:defRPr sz="1600" b="1">
                <a:solidFill>
                  <a:schemeClr val="lt1"/>
                </a:solidFill>
              </a:defRPr>
            </a:lvl1pPr>
            <a:lvl2pPr marL="914400" lvl="1" indent="-228600" algn="l">
              <a:lnSpc>
                <a:spcPct val="100000"/>
              </a:lnSpc>
              <a:spcBef>
                <a:spcPts val="600"/>
              </a:spcBef>
              <a:spcAft>
                <a:spcPts val="0"/>
              </a:spcAft>
              <a:buClr>
                <a:schemeClr val="lt1"/>
              </a:buClr>
              <a:buSzPts val="1600"/>
              <a:buNone/>
              <a:defRPr sz="1600">
                <a:solidFill>
                  <a:schemeClr val="lt1"/>
                </a:solidFill>
              </a:defRPr>
            </a:lvl2pPr>
            <a:lvl3pPr marL="1371600" lvl="2" indent="-228600" algn="l">
              <a:lnSpc>
                <a:spcPct val="100000"/>
              </a:lnSpc>
              <a:spcBef>
                <a:spcPts val="0"/>
              </a:spcBef>
              <a:spcAft>
                <a:spcPts val="0"/>
              </a:spcAft>
              <a:buClr>
                <a:schemeClr val="lt1"/>
              </a:buClr>
              <a:buSzPts val="1600"/>
              <a:buNone/>
              <a:defRPr sz="1600" b="0">
                <a:solidFill>
                  <a:schemeClr val="lt1"/>
                </a:solidFill>
              </a:defRPr>
            </a:lvl3pPr>
            <a:lvl4pPr marL="1828800" lvl="3" indent="-330200" algn="l">
              <a:lnSpc>
                <a:spcPct val="100000"/>
              </a:lnSpc>
              <a:spcBef>
                <a:spcPts val="0"/>
              </a:spcBef>
              <a:spcAft>
                <a:spcPts val="0"/>
              </a:spcAft>
              <a:buClr>
                <a:schemeClr val="lt1"/>
              </a:buClr>
              <a:buSzPts val="1600"/>
              <a:buChar char="●"/>
              <a:defRPr sz="1600" b="0">
                <a:solidFill>
                  <a:schemeClr val="lt1"/>
                </a:solidFill>
              </a:defRPr>
            </a:lvl4pPr>
            <a:lvl5pPr marL="2286000" lvl="4" indent="-330200" algn="l">
              <a:lnSpc>
                <a:spcPct val="100000"/>
              </a:lnSpc>
              <a:spcBef>
                <a:spcPts val="0"/>
              </a:spcBef>
              <a:spcAft>
                <a:spcPts val="0"/>
              </a:spcAft>
              <a:buClr>
                <a:schemeClr val="lt1"/>
              </a:buClr>
              <a:buSzPts val="1600"/>
              <a:buChar char="○"/>
              <a:defRPr sz="1600" b="0">
                <a:solidFill>
                  <a:schemeClr val="lt1"/>
                </a:solidFill>
              </a:defRPr>
            </a:lvl5pPr>
            <a:lvl6pPr marL="2743200" lvl="5" indent="-330200" algn="l">
              <a:lnSpc>
                <a:spcPct val="100000"/>
              </a:lnSpc>
              <a:spcBef>
                <a:spcPts val="0"/>
              </a:spcBef>
              <a:spcAft>
                <a:spcPts val="0"/>
              </a:spcAft>
              <a:buClr>
                <a:schemeClr val="lt1"/>
              </a:buClr>
              <a:buSzPts val="1600"/>
              <a:buChar char="■"/>
              <a:defRPr sz="1600" b="0">
                <a:solidFill>
                  <a:schemeClr val="lt1"/>
                </a:solidFill>
              </a:defRPr>
            </a:lvl6pPr>
            <a:lvl7pPr marL="3200400" lvl="6" indent="-330200" algn="l">
              <a:lnSpc>
                <a:spcPct val="100000"/>
              </a:lnSpc>
              <a:spcBef>
                <a:spcPts val="0"/>
              </a:spcBef>
              <a:spcAft>
                <a:spcPts val="0"/>
              </a:spcAft>
              <a:buClr>
                <a:schemeClr val="lt1"/>
              </a:buClr>
              <a:buSzPts val="1600"/>
              <a:buChar char="●"/>
              <a:defRPr sz="1600" b="0">
                <a:solidFill>
                  <a:schemeClr val="lt1"/>
                </a:solidFill>
              </a:defRPr>
            </a:lvl7pPr>
            <a:lvl8pPr marL="3657600" lvl="7" indent="-330200" algn="l">
              <a:lnSpc>
                <a:spcPct val="100000"/>
              </a:lnSpc>
              <a:spcBef>
                <a:spcPts val="0"/>
              </a:spcBef>
              <a:spcAft>
                <a:spcPts val="0"/>
              </a:spcAft>
              <a:buClr>
                <a:schemeClr val="lt1"/>
              </a:buClr>
              <a:buSzPts val="1600"/>
              <a:buChar char="○"/>
              <a:defRPr sz="1600">
                <a:solidFill>
                  <a:schemeClr val="lt1"/>
                </a:solidFill>
              </a:defRPr>
            </a:lvl8pPr>
            <a:lvl9pPr marL="4114800" lvl="8" indent="-330200" algn="l">
              <a:lnSpc>
                <a:spcPct val="100000"/>
              </a:lnSpc>
              <a:spcBef>
                <a:spcPts val="0"/>
              </a:spcBef>
              <a:spcAft>
                <a:spcPts val="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wo Content" type="twoObj">
  <p:cSld name="TWO_OBJECTS">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1428765" y="395066"/>
            <a:ext cx="10296000" cy="887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1800"/>
              <a:buChar char="●"/>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137" name="Google Shape;137;p20"/>
          <p:cNvSpPr txBox="1">
            <a:spLocks noGrp="1"/>
          </p:cNvSpPr>
          <p:nvPr>
            <p:ph type="body" idx="1"/>
          </p:nvPr>
        </p:nvSpPr>
        <p:spPr>
          <a:xfrm>
            <a:off x="838200" y="1825625"/>
            <a:ext cx="5181600" cy="4351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500"/>
              </a:spcBef>
              <a:spcAft>
                <a:spcPts val="0"/>
              </a:spcAft>
              <a:buClr>
                <a:schemeClr val="dk1"/>
              </a:buClr>
              <a:buSzPts val="1800"/>
              <a:buChar char="●"/>
              <a:defRPr sz="1400"/>
            </a:lvl1pPr>
            <a:lvl2pPr marL="914400" lvl="1" indent="-342900" algn="l">
              <a:lnSpc>
                <a:spcPct val="100000"/>
              </a:lnSpc>
              <a:spcBef>
                <a:spcPts val="500"/>
              </a:spcBef>
              <a:spcAft>
                <a:spcPts val="0"/>
              </a:spcAft>
              <a:buClr>
                <a:schemeClr val="dk1"/>
              </a:buClr>
              <a:buSzPts val="1800"/>
              <a:buChar char="○"/>
              <a:defRPr sz="1400"/>
            </a:lvl2pPr>
            <a:lvl3pPr marL="1371600" lvl="2" indent="-342900" algn="l">
              <a:lnSpc>
                <a:spcPct val="100000"/>
              </a:lnSpc>
              <a:spcBef>
                <a:spcPts val="500"/>
              </a:spcBef>
              <a:spcAft>
                <a:spcPts val="0"/>
              </a:spcAft>
              <a:buClr>
                <a:schemeClr val="dk1"/>
              </a:buClr>
              <a:buSzPts val="1800"/>
              <a:buChar char="■"/>
              <a:defRPr sz="1400"/>
            </a:lvl3pPr>
            <a:lvl4pPr marL="1828800" lvl="3" indent="-342900" algn="l">
              <a:lnSpc>
                <a:spcPct val="100000"/>
              </a:lnSpc>
              <a:spcBef>
                <a:spcPts val="800"/>
              </a:spcBef>
              <a:spcAft>
                <a:spcPts val="0"/>
              </a:spcAft>
              <a:buClr>
                <a:schemeClr val="dk1"/>
              </a:buClr>
              <a:buSzPts val="1800"/>
              <a:buChar char="●"/>
              <a:defRPr sz="1400"/>
            </a:lvl4pPr>
            <a:lvl5pPr marL="2286000" lvl="4" indent="-342900" algn="l">
              <a:lnSpc>
                <a:spcPct val="100000"/>
              </a:lnSpc>
              <a:spcBef>
                <a:spcPts val="500"/>
              </a:spcBef>
              <a:spcAft>
                <a:spcPts val="0"/>
              </a:spcAft>
              <a:buClr>
                <a:schemeClr val="dk2"/>
              </a:buClr>
              <a:buSzPts val="1800"/>
              <a:buChar char="○"/>
              <a:defRPr sz="1400"/>
            </a:lvl5pPr>
            <a:lvl6pPr marL="2743200" lvl="5" indent="-342900" algn="l">
              <a:lnSpc>
                <a:spcPct val="100000"/>
              </a:lnSpc>
              <a:spcBef>
                <a:spcPts val="500"/>
              </a:spcBef>
              <a:spcAft>
                <a:spcPts val="0"/>
              </a:spcAft>
              <a:buClr>
                <a:schemeClr val="dk1"/>
              </a:buClr>
              <a:buSzPts val="1800"/>
              <a:buChar char="■"/>
              <a:defRPr sz="1400"/>
            </a:lvl6pPr>
            <a:lvl7pPr marL="3200400" lvl="6" indent="-342900" algn="l">
              <a:lnSpc>
                <a:spcPct val="100000"/>
              </a:lnSpc>
              <a:spcBef>
                <a:spcPts val="500"/>
              </a:spcBef>
              <a:spcAft>
                <a:spcPts val="0"/>
              </a:spcAft>
              <a:buClr>
                <a:schemeClr val="dk1"/>
              </a:buClr>
              <a:buSzPts val="1800"/>
              <a:buChar char="●"/>
              <a:defRPr sz="1400"/>
            </a:lvl7pPr>
            <a:lvl8pPr marL="3657600" lvl="7" indent="-342900" algn="l">
              <a:lnSpc>
                <a:spcPct val="100000"/>
              </a:lnSpc>
              <a:spcBef>
                <a:spcPts val="500"/>
              </a:spcBef>
              <a:spcAft>
                <a:spcPts val="0"/>
              </a:spcAft>
              <a:buClr>
                <a:schemeClr val="dk1"/>
              </a:buClr>
              <a:buSzPts val="1800"/>
              <a:buChar char="○"/>
              <a:defRPr sz="1400"/>
            </a:lvl8pPr>
            <a:lvl9pPr marL="4114800" lvl="8" indent="-342900" algn="l">
              <a:lnSpc>
                <a:spcPct val="100000"/>
              </a:lnSpc>
              <a:spcBef>
                <a:spcPts val="500"/>
              </a:spcBef>
              <a:spcAft>
                <a:spcPts val="0"/>
              </a:spcAft>
              <a:buClr>
                <a:schemeClr val="dk1"/>
              </a:buClr>
              <a:buSzPts val="1800"/>
              <a:buChar char="■"/>
              <a:defRPr sz="1400"/>
            </a:lvl9pPr>
          </a:lstStyle>
          <a:p>
            <a:endParaRPr/>
          </a:p>
        </p:txBody>
      </p:sp>
      <p:sp>
        <p:nvSpPr>
          <p:cNvPr id="138" name="Google Shape;138;p20"/>
          <p:cNvSpPr txBox="1">
            <a:spLocks noGrp="1"/>
          </p:cNvSpPr>
          <p:nvPr>
            <p:ph type="body" idx="2"/>
          </p:nvPr>
        </p:nvSpPr>
        <p:spPr>
          <a:xfrm>
            <a:off x="6172200" y="1825625"/>
            <a:ext cx="5181600" cy="4351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500"/>
              </a:spcBef>
              <a:spcAft>
                <a:spcPts val="0"/>
              </a:spcAft>
              <a:buClr>
                <a:schemeClr val="dk1"/>
              </a:buClr>
              <a:buSzPts val="1800"/>
              <a:buChar char="●"/>
              <a:defRPr sz="1400"/>
            </a:lvl1pPr>
            <a:lvl2pPr marL="914400" lvl="1" indent="-342900" algn="l">
              <a:lnSpc>
                <a:spcPct val="100000"/>
              </a:lnSpc>
              <a:spcBef>
                <a:spcPts val="500"/>
              </a:spcBef>
              <a:spcAft>
                <a:spcPts val="0"/>
              </a:spcAft>
              <a:buClr>
                <a:schemeClr val="dk1"/>
              </a:buClr>
              <a:buSzPts val="1800"/>
              <a:buChar char="○"/>
              <a:defRPr sz="1400"/>
            </a:lvl2pPr>
            <a:lvl3pPr marL="1371600" lvl="2" indent="-342900" algn="l">
              <a:lnSpc>
                <a:spcPct val="100000"/>
              </a:lnSpc>
              <a:spcBef>
                <a:spcPts val="500"/>
              </a:spcBef>
              <a:spcAft>
                <a:spcPts val="0"/>
              </a:spcAft>
              <a:buClr>
                <a:schemeClr val="dk1"/>
              </a:buClr>
              <a:buSzPts val="1800"/>
              <a:buChar char="■"/>
              <a:defRPr sz="1400"/>
            </a:lvl3pPr>
            <a:lvl4pPr marL="1828800" lvl="3" indent="-342900" algn="l">
              <a:lnSpc>
                <a:spcPct val="100000"/>
              </a:lnSpc>
              <a:spcBef>
                <a:spcPts val="800"/>
              </a:spcBef>
              <a:spcAft>
                <a:spcPts val="0"/>
              </a:spcAft>
              <a:buClr>
                <a:schemeClr val="dk1"/>
              </a:buClr>
              <a:buSzPts val="1800"/>
              <a:buChar char="●"/>
              <a:defRPr sz="1400"/>
            </a:lvl4pPr>
            <a:lvl5pPr marL="2286000" lvl="4" indent="-342900" algn="l">
              <a:lnSpc>
                <a:spcPct val="100000"/>
              </a:lnSpc>
              <a:spcBef>
                <a:spcPts val="500"/>
              </a:spcBef>
              <a:spcAft>
                <a:spcPts val="0"/>
              </a:spcAft>
              <a:buClr>
                <a:schemeClr val="dk2"/>
              </a:buClr>
              <a:buSzPts val="1800"/>
              <a:buChar char="○"/>
              <a:defRPr sz="1400"/>
            </a:lvl5pPr>
            <a:lvl6pPr marL="2743200" lvl="5" indent="-342900" algn="l">
              <a:lnSpc>
                <a:spcPct val="100000"/>
              </a:lnSpc>
              <a:spcBef>
                <a:spcPts val="500"/>
              </a:spcBef>
              <a:spcAft>
                <a:spcPts val="0"/>
              </a:spcAft>
              <a:buClr>
                <a:schemeClr val="dk1"/>
              </a:buClr>
              <a:buSzPts val="1800"/>
              <a:buChar char="■"/>
              <a:defRPr sz="1400"/>
            </a:lvl6pPr>
            <a:lvl7pPr marL="3200400" lvl="6" indent="-342900" algn="l">
              <a:lnSpc>
                <a:spcPct val="100000"/>
              </a:lnSpc>
              <a:spcBef>
                <a:spcPts val="500"/>
              </a:spcBef>
              <a:spcAft>
                <a:spcPts val="0"/>
              </a:spcAft>
              <a:buClr>
                <a:schemeClr val="dk1"/>
              </a:buClr>
              <a:buSzPts val="1800"/>
              <a:buChar char="●"/>
              <a:defRPr sz="1400"/>
            </a:lvl7pPr>
            <a:lvl8pPr marL="3657600" lvl="7" indent="-342900" algn="l">
              <a:lnSpc>
                <a:spcPct val="100000"/>
              </a:lnSpc>
              <a:spcBef>
                <a:spcPts val="500"/>
              </a:spcBef>
              <a:spcAft>
                <a:spcPts val="0"/>
              </a:spcAft>
              <a:buClr>
                <a:schemeClr val="dk1"/>
              </a:buClr>
              <a:buSzPts val="1800"/>
              <a:buChar char="○"/>
              <a:defRPr sz="1400"/>
            </a:lvl8pPr>
            <a:lvl9pPr marL="4114800" lvl="8" indent="-342900" algn="l">
              <a:lnSpc>
                <a:spcPct val="100000"/>
              </a:lnSpc>
              <a:spcBef>
                <a:spcPts val="500"/>
              </a:spcBef>
              <a:spcAft>
                <a:spcPts val="0"/>
              </a:spcAft>
              <a:buClr>
                <a:schemeClr val="dk1"/>
              </a:buClr>
              <a:buSzPts val="1800"/>
              <a:buChar char="■"/>
              <a:defRPr sz="1400"/>
            </a:lvl9pPr>
          </a:lstStyle>
          <a:p>
            <a:endParaRPr/>
          </a:p>
        </p:txBody>
      </p:sp>
      <p:sp>
        <p:nvSpPr>
          <p:cNvPr id="139" name="Google Shape;139;p20"/>
          <p:cNvSpPr txBox="1">
            <a:spLocks noGrp="1"/>
          </p:cNvSpPr>
          <p:nvPr>
            <p:ph type="dt" idx="10"/>
          </p:nvPr>
        </p:nvSpPr>
        <p:spPr>
          <a:xfrm>
            <a:off x="8412983" y="6172501"/>
            <a:ext cx="24840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a:endParaRPr/>
          </a:p>
        </p:txBody>
      </p:sp>
      <p:sp>
        <p:nvSpPr>
          <p:cNvPr id="140" name="Google Shape;140;p20"/>
          <p:cNvSpPr txBox="1">
            <a:spLocks noGrp="1"/>
          </p:cNvSpPr>
          <p:nvPr>
            <p:ph type="ftr" idx="11"/>
          </p:nvPr>
        </p:nvSpPr>
        <p:spPr>
          <a:xfrm>
            <a:off x="316357" y="6172501"/>
            <a:ext cx="80355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a:endParaRPr/>
          </a:p>
        </p:txBody>
      </p:sp>
      <p:sp>
        <p:nvSpPr>
          <p:cNvPr id="141" name="Google Shape;141;p20"/>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400"/>
            </a:lvl1pPr>
            <a:lvl2pPr marL="0" lvl="1" indent="0" algn="r">
              <a:spcBef>
                <a:spcPts val="0"/>
              </a:spcBef>
              <a:buNone/>
              <a:defRPr sz="1400"/>
            </a:lvl2pPr>
            <a:lvl3pPr marL="0" lvl="2" indent="0" algn="r">
              <a:spcBef>
                <a:spcPts val="0"/>
              </a:spcBef>
              <a:buNone/>
              <a:defRPr sz="1400"/>
            </a:lvl3pPr>
            <a:lvl4pPr marL="0" lvl="3" indent="0" algn="r">
              <a:spcBef>
                <a:spcPts val="0"/>
              </a:spcBef>
              <a:buNone/>
              <a:defRPr sz="1400"/>
            </a:lvl4pPr>
            <a:lvl5pPr marL="0" lvl="4" indent="0" algn="r">
              <a:spcBef>
                <a:spcPts val="0"/>
              </a:spcBef>
              <a:buNone/>
              <a:defRPr sz="1400"/>
            </a:lvl5pPr>
            <a:lvl6pPr marL="0" lvl="5" indent="0" algn="r">
              <a:spcBef>
                <a:spcPts val="0"/>
              </a:spcBef>
              <a:buNone/>
              <a:defRPr sz="1400"/>
            </a:lvl6pPr>
            <a:lvl7pPr marL="0" lvl="6" indent="0" algn="r">
              <a:spcBef>
                <a:spcPts val="0"/>
              </a:spcBef>
              <a:buNone/>
              <a:defRPr sz="1400"/>
            </a:lvl7pPr>
            <a:lvl8pPr marL="0" lvl="7" indent="0" algn="r">
              <a:spcBef>
                <a:spcPts val="0"/>
              </a:spcBef>
              <a:buNone/>
              <a:defRPr sz="1400"/>
            </a:lvl8pPr>
            <a:lvl9pPr marL="0" lvl="8" indent="0" algn="r">
              <a:spcBef>
                <a:spcPts val="0"/>
              </a:spcBef>
              <a:buNone/>
              <a:defRPr sz="1400"/>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610775" y="1001925"/>
            <a:ext cx="9208200" cy="2736900"/>
          </a:xfrm>
          <a:prstGeom prst="rect">
            <a:avLst/>
          </a:prstGeom>
          <a:noFill/>
          <a:ln>
            <a:noFill/>
          </a:ln>
        </p:spPr>
        <p:txBody>
          <a:bodyPr spcFirstLastPara="1" wrap="square" lIns="121900" tIns="121900" rIns="121900" bIns="121900" anchor="b" anchorCtr="0">
            <a:spAutoFit/>
          </a:bodyPr>
          <a:lstStyle>
            <a:lvl1pPr lvl="0" algn="ctr" rtl="0">
              <a:lnSpc>
                <a:spcPct val="100000"/>
              </a:lnSpc>
              <a:spcBef>
                <a:spcPts val="0"/>
              </a:spcBef>
              <a:spcAft>
                <a:spcPts val="0"/>
              </a:spcAft>
              <a:buClr>
                <a:schemeClr val="accent1"/>
              </a:buClr>
              <a:buSzPts val="7200"/>
              <a:buFont typeface="Nunito"/>
              <a:buNone/>
              <a:defRPr sz="7200">
                <a:solidFill>
                  <a:schemeClr val="accent1"/>
                </a:solidFill>
                <a:latin typeface="Nunito"/>
                <a:ea typeface="Nunito"/>
                <a:cs typeface="Nunito"/>
                <a:sym typeface="Nunito"/>
              </a:defRPr>
            </a:lvl1pPr>
            <a:lvl2pPr lvl="1" algn="ctr" rtl="0">
              <a:lnSpc>
                <a:spcPct val="100000"/>
              </a:lnSpc>
              <a:spcBef>
                <a:spcPts val="0"/>
              </a:spcBef>
              <a:spcAft>
                <a:spcPts val="0"/>
              </a:spcAft>
              <a:buSzPts val="7000"/>
              <a:buNone/>
              <a:defRPr sz="7000"/>
            </a:lvl2pPr>
            <a:lvl3pPr lvl="2" algn="ctr" rtl="0">
              <a:lnSpc>
                <a:spcPct val="100000"/>
              </a:lnSpc>
              <a:spcBef>
                <a:spcPts val="0"/>
              </a:spcBef>
              <a:spcAft>
                <a:spcPts val="0"/>
              </a:spcAft>
              <a:buSzPts val="7000"/>
              <a:buNone/>
              <a:defRPr sz="7000"/>
            </a:lvl3pPr>
            <a:lvl4pPr lvl="3" algn="ctr" rtl="0">
              <a:lnSpc>
                <a:spcPct val="100000"/>
              </a:lnSpc>
              <a:spcBef>
                <a:spcPts val="0"/>
              </a:spcBef>
              <a:spcAft>
                <a:spcPts val="0"/>
              </a:spcAft>
              <a:buSzPts val="7000"/>
              <a:buNone/>
              <a:defRPr sz="7000"/>
            </a:lvl4pPr>
            <a:lvl5pPr lvl="4" algn="ctr" rtl="0">
              <a:lnSpc>
                <a:spcPct val="100000"/>
              </a:lnSpc>
              <a:spcBef>
                <a:spcPts val="0"/>
              </a:spcBef>
              <a:spcAft>
                <a:spcPts val="0"/>
              </a:spcAft>
              <a:buSzPts val="7000"/>
              <a:buNone/>
              <a:defRPr sz="7000"/>
            </a:lvl5pPr>
            <a:lvl6pPr lvl="5" algn="ctr" rtl="0">
              <a:lnSpc>
                <a:spcPct val="100000"/>
              </a:lnSpc>
              <a:spcBef>
                <a:spcPts val="0"/>
              </a:spcBef>
              <a:spcAft>
                <a:spcPts val="0"/>
              </a:spcAft>
              <a:buSzPts val="7000"/>
              <a:buNone/>
              <a:defRPr sz="7000"/>
            </a:lvl6pPr>
            <a:lvl7pPr lvl="6" algn="ctr" rtl="0">
              <a:lnSpc>
                <a:spcPct val="100000"/>
              </a:lnSpc>
              <a:spcBef>
                <a:spcPts val="0"/>
              </a:spcBef>
              <a:spcAft>
                <a:spcPts val="0"/>
              </a:spcAft>
              <a:buSzPts val="7000"/>
              <a:buNone/>
              <a:defRPr sz="7000"/>
            </a:lvl7pPr>
            <a:lvl8pPr lvl="7" algn="ctr" rtl="0">
              <a:lnSpc>
                <a:spcPct val="100000"/>
              </a:lnSpc>
              <a:spcBef>
                <a:spcPts val="0"/>
              </a:spcBef>
              <a:spcAft>
                <a:spcPts val="0"/>
              </a:spcAft>
              <a:buSzPts val="7000"/>
              <a:buNone/>
              <a:defRPr sz="7000"/>
            </a:lvl8pPr>
            <a:lvl9pPr lvl="8" algn="ctr" rtl="0">
              <a:lnSpc>
                <a:spcPct val="100000"/>
              </a:lnSpc>
              <a:spcBef>
                <a:spcPts val="0"/>
              </a:spcBef>
              <a:spcAft>
                <a:spcPts val="0"/>
              </a:spcAft>
              <a:buSzPts val="7000"/>
              <a:buNone/>
              <a:defRPr sz="7000"/>
            </a:lvl9pPr>
          </a:lstStyle>
          <a:p>
            <a:endParaRPr/>
          </a:p>
        </p:txBody>
      </p:sp>
      <p:sp>
        <p:nvSpPr>
          <p:cNvPr id="16" name="Google Shape;16;p3"/>
          <p:cNvSpPr txBox="1">
            <a:spLocks noGrp="1"/>
          </p:cNvSpPr>
          <p:nvPr>
            <p:ph type="subTitle" idx="1"/>
          </p:nvPr>
        </p:nvSpPr>
        <p:spPr>
          <a:xfrm>
            <a:off x="415600" y="3619900"/>
            <a:ext cx="11360700" cy="1056900"/>
          </a:xfrm>
          <a:prstGeom prst="rect">
            <a:avLst/>
          </a:prstGeom>
          <a:noFill/>
          <a:ln>
            <a:noFill/>
          </a:ln>
        </p:spPr>
        <p:txBody>
          <a:bodyPr spcFirstLastPara="1" wrap="square" lIns="121900" tIns="121900" rIns="121900" bIns="121900" anchor="t" anchorCtr="0">
            <a:noAutofit/>
          </a:bodyPr>
          <a:lstStyle>
            <a:lvl1pPr lvl="0" algn="ctr" rtl="0">
              <a:lnSpc>
                <a:spcPct val="100000"/>
              </a:lnSpc>
              <a:spcBef>
                <a:spcPts val="0"/>
              </a:spcBef>
              <a:spcAft>
                <a:spcPts val="0"/>
              </a:spcAft>
              <a:buSzPts val="3800"/>
              <a:buFont typeface="Nunito"/>
              <a:buNone/>
              <a:defRPr sz="3800" b="1">
                <a:latin typeface="Nunito"/>
                <a:ea typeface="Nunito"/>
                <a:cs typeface="Nunito"/>
                <a:sym typeface="Nunito"/>
              </a:defRPr>
            </a:lvl1pPr>
            <a:lvl2pPr lvl="1" algn="ctr" rtl="0">
              <a:lnSpc>
                <a:spcPct val="100000"/>
              </a:lnSpc>
              <a:spcBef>
                <a:spcPts val="0"/>
              </a:spcBef>
              <a:spcAft>
                <a:spcPts val="0"/>
              </a:spcAft>
              <a:buSzPts val="3800"/>
              <a:buFont typeface="Nunito"/>
              <a:buNone/>
              <a:defRPr sz="3800">
                <a:latin typeface="Nunito"/>
                <a:ea typeface="Nunito"/>
                <a:cs typeface="Nunito"/>
                <a:sym typeface="Nunito"/>
              </a:defRPr>
            </a:lvl2pPr>
            <a:lvl3pPr lvl="2" algn="ctr" rtl="0">
              <a:lnSpc>
                <a:spcPct val="100000"/>
              </a:lnSpc>
              <a:spcBef>
                <a:spcPts val="0"/>
              </a:spcBef>
              <a:spcAft>
                <a:spcPts val="0"/>
              </a:spcAft>
              <a:buSzPts val="3800"/>
              <a:buFont typeface="Nunito"/>
              <a:buNone/>
              <a:defRPr sz="3800">
                <a:latin typeface="Nunito"/>
                <a:ea typeface="Nunito"/>
                <a:cs typeface="Nunito"/>
                <a:sym typeface="Nunito"/>
              </a:defRPr>
            </a:lvl3pPr>
            <a:lvl4pPr lvl="3" algn="ctr" rtl="0">
              <a:lnSpc>
                <a:spcPct val="100000"/>
              </a:lnSpc>
              <a:spcBef>
                <a:spcPts val="0"/>
              </a:spcBef>
              <a:spcAft>
                <a:spcPts val="0"/>
              </a:spcAft>
              <a:buSzPts val="3800"/>
              <a:buFont typeface="Nunito"/>
              <a:buNone/>
              <a:defRPr sz="3800">
                <a:latin typeface="Nunito"/>
                <a:ea typeface="Nunito"/>
                <a:cs typeface="Nunito"/>
                <a:sym typeface="Nunito"/>
              </a:defRPr>
            </a:lvl4pPr>
            <a:lvl5pPr lvl="4" algn="ctr" rtl="0">
              <a:lnSpc>
                <a:spcPct val="100000"/>
              </a:lnSpc>
              <a:spcBef>
                <a:spcPts val="0"/>
              </a:spcBef>
              <a:spcAft>
                <a:spcPts val="0"/>
              </a:spcAft>
              <a:buSzPts val="3800"/>
              <a:buFont typeface="Nunito"/>
              <a:buNone/>
              <a:defRPr sz="3800">
                <a:latin typeface="Nunito"/>
                <a:ea typeface="Nunito"/>
                <a:cs typeface="Nunito"/>
                <a:sym typeface="Nunito"/>
              </a:defRPr>
            </a:lvl5pPr>
            <a:lvl6pPr lvl="5" algn="ctr" rtl="0">
              <a:lnSpc>
                <a:spcPct val="100000"/>
              </a:lnSpc>
              <a:spcBef>
                <a:spcPts val="0"/>
              </a:spcBef>
              <a:spcAft>
                <a:spcPts val="0"/>
              </a:spcAft>
              <a:buSzPts val="3800"/>
              <a:buFont typeface="Nunito"/>
              <a:buNone/>
              <a:defRPr sz="3800">
                <a:latin typeface="Nunito"/>
                <a:ea typeface="Nunito"/>
                <a:cs typeface="Nunito"/>
                <a:sym typeface="Nunito"/>
              </a:defRPr>
            </a:lvl6pPr>
            <a:lvl7pPr lvl="6" algn="ctr" rtl="0">
              <a:lnSpc>
                <a:spcPct val="100000"/>
              </a:lnSpc>
              <a:spcBef>
                <a:spcPts val="0"/>
              </a:spcBef>
              <a:spcAft>
                <a:spcPts val="0"/>
              </a:spcAft>
              <a:buSzPts val="3800"/>
              <a:buFont typeface="Nunito"/>
              <a:buNone/>
              <a:defRPr sz="3800">
                <a:latin typeface="Nunito"/>
                <a:ea typeface="Nunito"/>
                <a:cs typeface="Nunito"/>
                <a:sym typeface="Nunito"/>
              </a:defRPr>
            </a:lvl7pPr>
            <a:lvl8pPr lvl="7" algn="ctr" rtl="0">
              <a:lnSpc>
                <a:spcPct val="100000"/>
              </a:lnSpc>
              <a:spcBef>
                <a:spcPts val="0"/>
              </a:spcBef>
              <a:spcAft>
                <a:spcPts val="0"/>
              </a:spcAft>
              <a:buSzPts val="3800"/>
              <a:buFont typeface="Nunito"/>
              <a:buNone/>
              <a:defRPr sz="3800">
                <a:latin typeface="Nunito"/>
                <a:ea typeface="Nunito"/>
                <a:cs typeface="Nunito"/>
                <a:sym typeface="Nunito"/>
              </a:defRPr>
            </a:lvl8pPr>
            <a:lvl9pPr lvl="8" algn="ctr" rtl="0">
              <a:lnSpc>
                <a:spcPct val="100000"/>
              </a:lnSpc>
              <a:spcBef>
                <a:spcPts val="0"/>
              </a:spcBef>
              <a:spcAft>
                <a:spcPts val="0"/>
              </a:spcAft>
              <a:buSzPts val="3800"/>
              <a:buFont typeface="Nunito"/>
              <a:buNone/>
              <a:defRPr sz="3800">
                <a:latin typeface="Nunito"/>
                <a:ea typeface="Nunito"/>
                <a:cs typeface="Nunito"/>
                <a:sym typeface="Nunit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1428765" y="395066"/>
            <a:ext cx="10296000" cy="887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3200"/>
              <a:buFont typeface="Georgia"/>
              <a:buChar char="●"/>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144" name="Google Shape;144;p21"/>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dk1"/>
              </a:buClr>
              <a:buSzPts val="2000"/>
              <a:buFont typeface="Arial"/>
              <a:buNone/>
              <a:defRPr sz="1400"/>
            </a:lvl1pPr>
            <a:lvl2pPr marL="914400" lvl="1" indent="-342900" algn="l">
              <a:lnSpc>
                <a:spcPct val="100000"/>
              </a:lnSpc>
              <a:spcBef>
                <a:spcPts val="500"/>
              </a:spcBef>
              <a:spcAft>
                <a:spcPts val="0"/>
              </a:spcAft>
              <a:buClr>
                <a:schemeClr val="dk1"/>
              </a:buClr>
              <a:buSzPts val="1800"/>
              <a:buChar char="○"/>
              <a:defRPr sz="1400"/>
            </a:lvl2pPr>
            <a:lvl3pPr marL="1371600" lvl="2" indent="-342900" algn="l">
              <a:lnSpc>
                <a:spcPct val="100000"/>
              </a:lnSpc>
              <a:spcBef>
                <a:spcPts val="500"/>
              </a:spcBef>
              <a:spcAft>
                <a:spcPts val="0"/>
              </a:spcAft>
              <a:buClr>
                <a:schemeClr val="dk1"/>
              </a:buClr>
              <a:buSzPts val="1800"/>
              <a:buChar char="■"/>
              <a:defRPr sz="1400"/>
            </a:lvl3pPr>
            <a:lvl4pPr marL="1828800" lvl="3" indent="-342900" algn="l">
              <a:lnSpc>
                <a:spcPct val="100000"/>
              </a:lnSpc>
              <a:spcBef>
                <a:spcPts val="800"/>
              </a:spcBef>
              <a:spcAft>
                <a:spcPts val="0"/>
              </a:spcAft>
              <a:buClr>
                <a:schemeClr val="dk1"/>
              </a:buClr>
              <a:buSzPts val="1800"/>
              <a:buChar char="●"/>
              <a:defRPr sz="1400"/>
            </a:lvl4pPr>
            <a:lvl5pPr marL="2286000" lvl="4" indent="-342900" algn="l">
              <a:lnSpc>
                <a:spcPct val="100000"/>
              </a:lnSpc>
              <a:spcBef>
                <a:spcPts val="500"/>
              </a:spcBef>
              <a:spcAft>
                <a:spcPts val="0"/>
              </a:spcAft>
              <a:buClr>
                <a:schemeClr val="dk2"/>
              </a:buClr>
              <a:buSzPts val="1800"/>
              <a:buChar char="○"/>
              <a:defRPr sz="1400"/>
            </a:lvl5pPr>
            <a:lvl6pPr marL="2743200" lvl="5" indent="-342900" algn="l">
              <a:lnSpc>
                <a:spcPct val="100000"/>
              </a:lnSpc>
              <a:spcBef>
                <a:spcPts val="500"/>
              </a:spcBef>
              <a:spcAft>
                <a:spcPts val="0"/>
              </a:spcAft>
              <a:buClr>
                <a:schemeClr val="dk1"/>
              </a:buClr>
              <a:buSzPts val="1800"/>
              <a:buChar char="■"/>
              <a:defRPr sz="1400"/>
            </a:lvl6pPr>
            <a:lvl7pPr marL="3200400" lvl="6" indent="-342900" algn="l">
              <a:lnSpc>
                <a:spcPct val="100000"/>
              </a:lnSpc>
              <a:spcBef>
                <a:spcPts val="500"/>
              </a:spcBef>
              <a:spcAft>
                <a:spcPts val="0"/>
              </a:spcAft>
              <a:buClr>
                <a:schemeClr val="dk1"/>
              </a:buClr>
              <a:buSzPts val="1800"/>
              <a:buChar char="●"/>
              <a:defRPr sz="1400"/>
            </a:lvl7pPr>
            <a:lvl8pPr marL="3657600" lvl="7" indent="-342900" algn="l">
              <a:lnSpc>
                <a:spcPct val="100000"/>
              </a:lnSpc>
              <a:spcBef>
                <a:spcPts val="500"/>
              </a:spcBef>
              <a:spcAft>
                <a:spcPts val="0"/>
              </a:spcAft>
              <a:buClr>
                <a:schemeClr val="dk1"/>
              </a:buClr>
              <a:buSzPts val="1800"/>
              <a:buChar char="○"/>
              <a:defRPr sz="1400"/>
            </a:lvl8pPr>
            <a:lvl9pPr marL="4114800" lvl="8" indent="-342900" algn="l">
              <a:lnSpc>
                <a:spcPct val="100000"/>
              </a:lnSpc>
              <a:spcBef>
                <a:spcPts val="500"/>
              </a:spcBef>
              <a:spcAft>
                <a:spcPts val="0"/>
              </a:spcAft>
              <a:buClr>
                <a:schemeClr val="dk1"/>
              </a:buClr>
              <a:buSzPts val="1800"/>
              <a:buChar char="■"/>
              <a:defRPr sz="1400"/>
            </a:lvl9pPr>
          </a:lstStyle>
          <a:p>
            <a:endParaRPr/>
          </a:p>
        </p:txBody>
      </p:sp>
      <p:sp>
        <p:nvSpPr>
          <p:cNvPr id="145" name="Google Shape;145;p21"/>
          <p:cNvSpPr txBox="1">
            <a:spLocks noGrp="1"/>
          </p:cNvSpPr>
          <p:nvPr>
            <p:ph type="dt" idx="10"/>
          </p:nvPr>
        </p:nvSpPr>
        <p:spPr>
          <a:xfrm>
            <a:off x="8412983" y="6172501"/>
            <a:ext cx="24840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a:endParaRPr/>
          </a:p>
        </p:txBody>
      </p:sp>
      <p:sp>
        <p:nvSpPr>
          <p:cNvPr id="146" name="Google Shape;146;p21"/>
          <p:cNvSpPr txBox="1">
            <a:spLocks noGrp="1"/>
          </p:cNvSpPr>
          <p:nvPr>
            <p:ph type="ftr" idx="11"/>
          </p:nvPr>
        </p:nvSpPr>
        <p:spPr>
          <a:xfrm>
            <a:off x="316357" y="6172501"/>
            <a:ext cx="80355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a:endParaRPr/>
          </a:p>
        </p:txBody>
      </p:sp>
      <p:sp>
        <p:nvSpPr>
          <p:cNvPr id="147" name="Google Shape;147;p21"/>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400"/>
            </a:lvl1pPr>
            <a:lvl2pPr marL="0" lvl="1" indent="0" algn="r">
              <a:spcBef>
                <a:spcPts val="0"/>
              </a:spcBef>
              <a:buNone/>
              <a:defRPr sz="1400"/>
            </a:lvl2pPr>
            <a:lvl3pPr marL="0" lvl="2" indent="0" algn="r">
              <a:spcBef>
                <a:spcPts val="0"/>
              </a:spcBef>
              <a:buNone/>
              <a:defRPr sz="1400"/>
            </a:lvl3pPr>
            <a:lvl4pPr marL="0" lvl="3" indent="0" algn="r">
              <a:spcBef>
                <a:spcPts val="0"/>
              </a:spcBef>
              <a:buNone/>
              <a:defRPr sz="1400"/>
            </a:lvl4pPr>
            <a:lvl5pPr marL="0" lvl="4" indent="0" algn="r">
              <a:spcBef>
                <a:spcPts val="0"/>
              </a:spcBef>
              <a:buNone/>
              <a:defRPr sz="1400"/>
            </a:lvl5pPr>
            <a:lvl6pPr marL="0" lvl="5" indent="0" algn="r">
              <a:spcBef>
                <a:spcPts val="0"/>
              </a:spcBef>
              <a:buNone/>
              <a:defRPr sz="1400"/>
            </a:lvl6pPr>
            <a:lvl7pPr marL="0" lvl="6" indent="0" algn="r">
              <a:spcBef>
                <a:spcPts val="0"/>
              </a:spcBef>
              <a:buNone/>
              <a:defRPr sz="1400"/>
            </a:lvl7pPr>
            <a:lvl8pPr marL="0" lvl="7" indent="0" algn="r">
              <a:spcBef>
                <a:spcPts val="0"/>
              </a:spcBef>
              <a:buNone/>
              <a:defRPr sz="1400"/>
            </a:lvl8pPr>
            <a:lvl9pPr marL="0" lvl="8" indent="0" algn="r">
              <a:spcBef>
                <a:spcPts val="0"/>
              </a:spcBef>
              <a:buNone/>
              <a:defRPr sz="1400"/>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6000"/>
              <a:buFont typeface="Georgia"/>
              <a:buChar char="●"/>
              <a:defRPr sz="60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150" name="Google Shape;150;p22"/>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00"/>
              </a:spcBef>
              <a:spcAft>
                <a:spcPts val="0"/>
              </a:spcAft>
              <a:buClr>
                <a:srgbClr val="888888"/>
              </a:buClr>
              <a:buSzPts val="2400"/>
              <a:buNone/>
              <a:defRPr sz="2400">
                <a:solidFill>
                  <a:srgbClr val="888888"/>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8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100000"/>
              </a:lnSpc>
              <a:spcBef>
                <a:spcPts val="500"/>
              </a:spcBef>
              <a:spcAft>
                <a:spcPts val="0"/>
              </a:spcAft>
              <a:buClr>
                <a:srgbClr val="888888"/>
              </a:buClr>
              <a:buSzPts val="1600"/>
              <a:buNone/>
              <a:defRPr sz="1600">
                <a:solidFill>
                  <a:srgbClr val="888888"/>
                </a:solidFill>
              </a:defRPr>
            </a:lvl6pPr>
            <a:lvl7pPr marL="3200400" lvl="6" indent="-228600" algn="l">
              <a:lnSpc>
                <a:spcPct val="100000"/>
              </a:lnSpc>
              <a:spcBef>
                <a:spcPts val="500"/>
              </a:spcBef>
              <a:spcAft>
                <a:spcPts val="0"/>
              </a:spcAft>
              <a:buClr>
                <a:srgbClr val="888888"/>
              </a:buClr>
              <a:buSzPts val="1600"/>
              <a:buNone/>
              <a:defRPr sz="1600">
                <a:solidFill>
                  <a:srgbClr val="888888"/>
                </a:solidFill>
              </a:defRPr>
            </a:lvl7pPr>
            <a:lvl8pPr marL="3657600" lvl="7" indent="-228600" algn="l">
              <a:lnSpc>
                <a:spcPct val="100000"/>
              </a:lnSpc>
              <a:spcBef>
                <a:spcPts val="500"/>
              </a:spcBef>
              <a:spcAft>
                <a:spcPts val="0"/>
              </a:spcAft>
              <a:buClr>
                <a:srgbClr val="888888"/>
              </a:buClr>
              <a:buSzPts val="1600"/>
              <a:buNone/>
              <a:defRPr sz="1600">
                <a:solidFill>
                  <a:srgbClr val="888888"/>
                </a:solidFill>
              </a:defRPr>
            </a:lvl8pPr>
            <a:lvl9pPr marL="4114800" lvl="8" indent="-228600" algn="l">
              <a:lnSpc>
                <a:spcPct val="100000"/>
              </a:lnSpc>
              <a:spcBef>
                <a:spcPts val="500"/>
              </a:spcBef>
              <a:spcAft>
                <a:spcPts val="0"/>
              </a:spcAft>
              <a:buClr>
                <a:srgbClr val="888888"/>
              </a:buClr>
              <a:buSzPts val="1600"/>
              <a:buNone/>
              <a:defRPr sz="1600">
                <a:solidFill>
                  <a:srgbClr val="888888"/>
                </a:solidFill>
              </a:defRPr>
            </a:lvl9pPr>
          </a:lstStyle>
          <a:p>
            <a:endParaRPr/>
          </a:p>
        </p:txBody>
      </p:sp>
      <p:sp>
        <p:nvSpPr>
          <p:cNvPr id="151" name="Google Shape;151;p22"/>
          <p:cNvSpPr txBox="1">
            <a:spLocks noGrp="1"/>
          </p:cNvSpPr>
          <p:nvPr>
            <p:ph type="dt" idx="10"/>
          </p:nvPr>
        </p:nvSpPr>
        <p:spPr>
          <a:xfrm>
            <a:off x="8412983" y="6172501"/>
            <a:ext cx="24840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a:endParaRPr/>
          </a:p>
        </p:txBody>
      </p:sp>
      <p:sp>
        <p:nvSpPr>
          <p:cNvPr id="152" name="Google Shape;152;p22"/>
          <p:cNvSpPr txBox="1">
            <a:spLocks noGrp="1"/>
          </p:cNvSpPr>
          <p:nvPr>
            <p:ph type="ftr" idx="11"/>
          </p:nvPr>
        </p:nvSpPr>
        <p:spPr>
          <a:xfrm>
            <a:off x="316357" y="6172501"/>
            <a:ext cx="80355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sz="1400"/>
            </a:lvl2pPr>
            <a:lvl3pPr lvl="2" algn="l">
              <a:spcBef>
                <a:spcPts val="0"/>
              </a:spcBef>
              <a:spcAft>
                <a:spcPts val="0"/>
              </a:spcAft>
              <a:buSzPts val="1400"/>
              <a:buNone/>
              <a:defRPr sz="1400"/>
            </a:lvl3pPr>
            <a:lvl4pPr lvl="3" algn="l">
              <a:spcBef>
                <a:spcPts val="0"/>
              </a:spcBef>
              <a:spcAft>
                <a:spcPts val="0"/>
              </a:spcAft>
              <a:buSzPts val="1400"/>
              <a:buNone/>
              <a:defRPr sz="1400"/>
            </a:lvl4pPr>
            <a:lvl5pPr lvl="4" algn="l">
              <a:spcBef>
                <a:spcPts val="0"/>
              </a:spcBef>
              <a:spcAft>
                <a:spcPts val="0"/>
              </a:spcAft>
              <a:buSzPts val="1400"/>
              <a:buNone/>
              <a:defRPr sz="1400"/>
            </a:lvl5pPr>
            <a:lvl6pPr lvl="5" algn="l">
              <a:spcBef>
                <a:spcPts val="0"/>
              </a:spcBef>
              <a:spcAft>
                <a:spcPts val="0"/>
              </a:spcAft>
              <a:buSzPts val="1400"/>
              <a:buNone/>
              <a:defRPr sz="1400"/>
            </a:lvl6pPr>
            <a:lvl7pPr lvl="6" algn="l">
              <a:spcBef>
                <a:spcPts val="0"/>
              </a:spcBef>
              <a:spcAft>
                <a:spcPts val="0"/>
              </a:spcAft>
              <a:buSzPts val="1400"/>
              <a:buNone/>
              <a:defRPr sz="1400"/>
            </a:lvl7pPr>
            <a:lvl8pPr lvl="7" algn="l">
              <a:spcBef>
                <a:spcPts val="0"/>
              </a:spcBef>
              <a:spcAft>
                <a:spcPts val="0"/>
              </a:spcAft>
              <a:buSzPts val="1400"/>
              <a:buNone/>
              <a:defRPr sz="1400"/>
            </a:lvl8pPr>
            <a:lvl9pPr lvl="8" algn="l">
              <a:spcBef>
                <a:spcPts val="0"/>
              </a:spcBef>
              <a:spcAft>
                <a:spcPts val="0"/>
              </a:spcAft>
              <a:buSzPts val="1400"/>
              <a:buNone/>
              <a:defRPr sz="1400"/>
            </a:lvl9pPr>
          </a:lstStyle>
          <a:p>
            <a:endParaRPr/>
          </a:p>
        </p:txBody>
      </p:sp>
      <p:sp>
        <p:nvSpPr>
          <p:cNvPr id="153" name="Google Shape;153;p22"/>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400"/>
            </a:lvl1pPr>
            <a:lvl2pPr marL="0" lvl="1" indent="0" algn="r">
              <a:spcBef>
                <a:spcPts val="0"/>
              </a:spcBef>
              <a:buNone/>
              <a:defRPr sz="1400"/>
            </a:lvl2pPr>
            <a:lvl3pPr marL="0" lvl="2" indent="0" algn="r">
              <a:spcBef>
                <a:spcPts val="0"/>
              </a:spcBef>
              <a:buNone/>
              <a:defRPr sz="1400"/>
            </a:lvl3pPr>
            <a:lvl4pPr marL="0" lvl="3" indent="0" algn="r">
              <a:spcBef>
                <a:spcPts val="0"/>
              </a:spcBef>
              <a:buNone/>
              <a:defRPr sz="1400"/>
            </a:lvl4pPr>
            <a:lvl5pPr marL="0" lvl="4" indent="0" algn="r">
              <a:spcBef>
                <a:spcPts val="0"/>
              </a:spcBef>
              <a:buNone/>
              <a:defRPr sz="1400"/>
            </a:lvl5pPr>
            <a:lvl6pPr marL="0" lvl="5" indent="0" algn="r">
              <a:spcBef>
                <a:spcPts val="0"/>
              </a:spcBef>
              <a:buNone/>
              <a:defRPr sz="1400"/>
            </a:lvl6pPr>
            <a:lvl7pPr marL="0" lvl="6" indent="0" algn="r">
              <a:spcBef>
                <a:spcPts val="0"/>
              </a:spcBef>
              <a:buNone/>
              <a:defRPr sz="1400"/>
            </a:lvl7pPr>
            <a:lvl8pPr marL="0" lvl="7" indent="0" algn="r">
              <a:spcBef>
                <a:spcPts val="0"/>
              </a:spcBef>
              <a:buNone/>
              <a:defRPr sz="1400"/>
            </a:lvl8pPr>
            <a:lvl9pPr marL="0" lvl="8" indent="0" algn="r">
              <a:spcBef>
                <a:spcPts val="0"/>
              </a:spcBef>
              <a:buNone/>
              <a:defRPr sz="1400"/>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p:cSld name="TITLE_AND_BODY_2">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390167"/>
            <a:ext cx="11360700" cy="763800"/>
          </a:xfrm>
          <a:prstGeom prst="rect">
            <a:avLst/>
          </a:prstGeom>
          <a:noFill/>
          <a:ln>
            <a:noFill/>
          </a:ln>
        </p:spPr>
        <p:txBody>
          <a:bodyPr spcFirstLastPara="1" wrap="square" lIns="121900" tIns="121900" rIns="121900" bIns="121900" anchor="ctr" anchorCtr="0">
            <a:noAutofit/>
          </a:bodyPr>
          <a:lstStyle>
            <a:lvl1pPr lvl="0" algn="ctr" rtl="0">
              <a:spcBef>
                <a:spcPts val="0"/>
              </a:spcBef>
              <a:spcAft>
                <a:spcPts val="0"/>
              </a:spcAft>
              <a:buClr>
                <a:schemeClr val="accent1"/>
              </a:buClr>
              <a:buSzPts val="4000"/>
              <a:buFont typeface="Nunito"/>
              <a:buChar char="●"/>
              <a:defRPr sz="3200" b="1">
                <a:solidFill>
                  <a:schemeClr val="accent1"/>
                </a:solidFill>
                <a:latin typeface="Nunito"/>
                <a:ea typeface="Nunito"/>
                <a:cs typeface="Nunito"/>
                <a:sym typeface="Nunito"/>
              </a:defRPr>
            </a:lvl1pPr>
            <a:lvl2pPr lvl="1" rtl="0">
              <a:spcBef>
                <a:spcPts val="0"/>
              </a:spcBef>
              <a:spcAft>
                <a:spcPts val="0"/>
              </a:spcAft>
              <a:buSzPts val="1900"/>
              <a:buFont typeface="Nunito"/>
              <a:buChar char="○"/>
              <a:defRPr sz="1900">
                <a:latin typeface="Nunito"/>
                <a:ea typeface="Nunito"/>
                <a:cs typeface="Nunito"/>
                <a:sym typeface="Nunito"/>
              </a:defRPr>
            </a:lvl2pPr>
            <a:lvl3pPr lvl="2" rtl="0">
              <a:spcBef>
                <a:spcPts val="0"/>
              </a:spcBef>
              <a:spcAft>
                <a:spcPts val="0"/>
              </a:spcAft>
              <a:buSzPts val="1900"/>
              <a:buFont typeface="Nunito"/>
              <a:buChar char="■"/>
              <a:defRPr sz="1900">
                <a:latin typeface="Nunito"/>
                <a:ea typeface="Nunito"/>
                <a:cs typeface="Nunito"/>
                <a:sym typeface="Nunito"/>
              </a:defRPr>
            </a:lvl3pPr>
            <a:lvl4pPr lvl="3" rtl="0">
              <a:spcBef>
                <a:spcPts val="0"/>
              </a:spcBef>
              <a:spcAft>
                <a:spcPts val="0"/>
              </a:spcAft>
              <a:buSzPts val="1900"/>
              <a:buFont typeface="Nunito"/>
              <a:buChar char="●"/>
              <a:defRPr sz="1900">
                <a:latin typeface="Nunito"/>
                <a:ea typeface="Nunito"/>
                <a:cs typeface="Nunito"/>
                <a:sym typeface="Nunito"/>
              </a:defRPr>
            </a:lvl4pPr>
            <a:lvl5pPr lvl="4" rtl="0">
              <a:spcBef>
                <a:spcPts val="0"/>
              </a:spcBef>
              <a:spcAft>
                <a:spcPts val="0"/>
              </a:spcAft>
              <a:buSzPts val="1900"/>
              <a:buFont typeface="Nunito"/>
              <a:buChar char="○"/>
              <a:defRPr sz="1900">
                <a:latin typeface="Nunito"/>
                <a:ea typeface="Nunito"/>
                <a:cs typeface="Nunito"/>
                <a:sym typeface="Nunito"/>
              </a:defRPr>
            </a:lvl5pPr>
            <a:lvl6pPr lvl="5" rtl="0">
              <a:spcBef>
                <a:spcPts val="0"/>
              </a:spcBef>
              <a:spcAft>
                <a:spcPts val="0"/>
              </a:spcAft>
              <a:buSzPts val="1900"/>
              <a:buFont typeface="Nunito"/>
              <a:buChar char="■"/>
              <a:defRPr sz="1900">
                <a:latin typeface="Nunito"/>
                <a:ea typeface="Nunito"/>
                <a:cs typeface="Nunito"/>
                <a:sym typeface="Nunito"/>
              </a:defRPr>
            </a:lvl6pPr>
            <a:lvl7pPr lvl="6" rtl="0">
              <a:spcBef>
                <a:spcPts val="0"/>
              </a:spcBef>
              <a:spcAft>
                <a:spcPts val="0"/>
              </a:spcAft>
              <a:buSzPts val="1900"/>
              <a:buFont typeface="Nunito"/>
              <a:buChar char="●"/>
              <a:defRPr sz="1900">
                <a:latin typeface="Nunito"/>
                <a:ea typeface="Nunito"/>
                <a:cs typeface="Nunito"/>
                <a:sym typeface="Nunito"/>
              </a:defRPr>
            </a:lvl7pPr>
            <a:lvl8pPr lvl="7" rtl="0">
              <a:spcBef>
                <a:spcPts val="0"/>
              </a:spcBef>
              <a:spcAft>
                <a:spcPts val="0"/>
              </a:spcAft>
              <a:buSzPts val="1900"/>
              <a:buFont typeface="Nunito"/>
              <a:buChar char="○"/>
              <a:defRPr sz="1900">
                <a:latin typeface="Nunito"/>
                <a:ea typeface="Nunito"/>
                <a:cs typeface="Nunito"/>
                <a:sym typeface="Nunito"/>
              </a:defRPr>
            </a:lvl8pPr>
            <a:lvl9pPr lvl="8" rtl="0">
              <a:spcBef>
                <a:spcPts val="0"/>
              </a:spcBef>
              <a:spcAft>
                <a:spcPts val="0"/>
              </a:spcAft>
              <a:buSzPts val="1900"/>
              <a:buFont typeface="Nunito"/>
              <a:buChar char="■"/>
              <a:defRPr sz="1900">
                <a:latin typeface="Nunito"/>
                <a:ea typeface="Nunito"/>
                <a:cs typeface="Nunito"/>
                <a:sym typeface="Nunito"/>
              </a:defRPr>
            </a:lvl9pPr>
          </a:lstStyle>
          <a:p>
            <a:endParaRPr dirty="0"/>
          </a:p>
        </p:txBody>
      </p:sp>
      <p:sp>
        <p:nvSpPr>
          <p:cNvPr id="19" name="Google Shape;19;p4"/>
          <p:cNvSpPr txBox="1">
            <a:spLocks noGrp="1"/>
          </p:cNvSpPr>
          <p:nvPr>
            <p:ph type="body" idx="1"/>
          </p:nvPr>
        </p:nvSpPr>
        <p:spPr>
          <a:xfrm>
            <a:off x="1440000" y="1536633"/>
            <a:ext cx="9312000" cy="4555200"/>
          </a:xfrm>
          <a:prstGeom prst="rect">
            <a:avLst/>
          </a:prstGeom>
          <a:noFill/>
          <a:ln>
            <a:noFill/>
          </a:ln>
        </p:spPr>
        <p:txBody>
          <a:bodyPr spcFirstLastPara="1" wrap="square" lIns="121900" tIns="121900" rIns="121900" bIns="121900" anchor="ctr" anchorCtr="0">
            <a:spAutoFit/>
          </a:bodyPr>
          <a:lstStyle>
            <a:lvl1pPr marL="457200" lvl="0" indent="-368300" rtl="0">
              <a:lnSpc>
                <a:spcPct val="115000"/>
              </a:lnSpc>
              <a:spcBef>
                <a:spcPts val="0"/>
              </a:spcBef>
              <a:spcAft>
                <a:spcPts val="0"/>
              </a:spcAft>
              <a:buSzPts val="2200"/>
              <a:buFont typeface="Nunito"/>
              <a:buChar char="●"/>
              <a:defRPr sz="2200">
                <a:latin typeface="Nunito"/>
                <a:ea typeface="Nunito"/>
                <a:cs typeface="Nunito"/>
                <a:sym typeface="Nunito"/>
              </a:defRPr>
            </a:lvl1pPr>
            <a:lvl2pPr marL="914400" lvl="1" indent="-368300" rtl="0">
              <a:lnSpc>
                <a:spcPct val="115000"/>
              </a:lnSpc>
              <a:spcBef>
                <a:spcPts val="1000"/>
              </a:spcBef>
              <a:spcAft>
                <a:spcPts val="0"/>
              </a:spcAft>
              <a:buSzPts val="2200"/>
              <a:buFont typeface="Nunito"/>
              <a:buChar char="○"/>
              <a:defRPr sz="2200">
                <a:latin typeface="Nunito"/>
                <a:ea typeface="Nunito"/>
                <a:cs typeface="Nunito"/>
                <a:sym typeface="Nunito"/>
              </a:defRPr>
            </a:lvl2pPr>
            <a:lvl3pPr marL="1371600" lvl="2" indent="-368300" rtl="0">
              <a:lnSpc>
                <a:spcPct val="115000"/>
              </a:lnSpc>
              <a:spcBef>
                <a:spcPts val="1000"/>
              </a:spcBef>
              <a:spcAft>
                <a:spcPts val="0"/>
              </a:spcAft>
              <a:buSzPts val="2200"/>
              <a:buFont typeface="Nunito"/>
              <a:buChar char="■"/>
              <a:defRPr sz="2200">
                <a:latin typeface="Nunito"/>
                <a:ea typeface="Nunito"/>
                <a:cs typeface="Nunito"/>
                <a:sym typeface="Nunito"/>
              </a:defRPr>
            </a:lvl3pPr>
            <a:lvl4pPr marL="1828800" lvl="3" indent="-368300" rtl="0">
              <a:lnSpc>
                <a:spcPct val="115000"/>
              </a:lnSpc>
              <a:spcBef>
                <a:spcPts val="1000"/>
              </a:spcBef>
              <a:spcAft>
                <a:spcPts val="0"/>
              </a:spcAft>
              <a:buSzPts val="2200"/>
              <a:buFont typeface="Nunito"/>
              <a:buChar char="●"/>
              <a:defRPr sz="2200">
                <a:latin typeface="Nunito"/>
                <a:ea typeface="Nunito"/>
                <a:cs typeface="Nunito"/>
                <a:sym typeface="Nunito"/>
              </a:defRPr>
            </a:lvl4pPr>
            <a:lvl5pPr marL="2286000" lvl="4" indent="-368300" rtl="0">
              <a:lnSpc>
                <a:spcPct val="115000"/>
              </a:lnSpc>
              <a:spcBef>
                <a:spcPts val="1000"/>
              </a:spcBef>
              <a:spcAft>
                <a:spcPts val="0"/>
              </a:spcAft>
              <a:buSzPts val="2200"/>
              <a:buFont typeface="Nunito"/>
              <a:buChar char="○"/>
              <a:defRPr sz="2200">
                <a:latin typeface="Nunito"/>
                <a:ea typeface="Nunito"/>
                <a:cs typeface="Nunito"/>
                <a:sym typeface="Nunito"/>
              </a:defRPr>
            </a:lvl5pPr>
            <a:lvl6pPr marL="2743200" lvl="5" indent="-368300" rtl="0">
              <a:lnSpc>
                <a:spcPct val="115000"/>
              </a:lnSpc>
              <a:spcBef>
                <a:spcPts val="1000"/>
              </a:spcBef>
              <a:spcAft>
                <a:spcPts val="0"/>
              </a:spcAft>
              <a:buSzPts val="2200"/>
              <a:buFont typeface="Nunito"/>
              <a:buChar char="■"/>
              <a:defRPr sz="2200">
                <a:latin typeface="Nunito"/>
                <a:ea typeface="Nunito"/>
                <a:cs typeface="Nunito"/>
                <a:sym typeface="Nunito"/>
              </a:defRPr>
            </a:lvl6pPr>
            <a:lvl7pPr marL="3200400" lvl="6" indent="-368300" rtl="0">
              <a:lnSpc>
                <a:spcPct val="115000"/>
              </a:lnSpc>
              <a:spcBef>
                <a:spcPts val="1000"/>
              </a:spcBef>
              <a:spcAft>
                <a:spcPts val="0"/>
              </a:spcAft>
              <a:buSzPts val="2200"/>
              <a:buFont typeface="Nunito"/>
              <a:buChar char="●"/>
              <a:defRPr sz="2200">
                <a:latin typeface="Nunito"/>
                <a:ea typeface="Nunito"/>
                <a:cs typeface="Nunito"/>
                <a:sym typeface="Nunito"/>
              </a:defRPr>
            </a:lvl7pPr>
            <a:lvl8pPr marL="3657600" lvl="7" indent="-368300" rtl="0">
              <a:lnSpc>
                <a:spcPct val="115000"/>
              </a:lnSpc>
              <a:spcBef>
                <a:spcPts val="1000"/>
              </a:spcBef>
              <a:spcAft>
                <a:spcPts val="0"/>
              </a:spcAft>
              <a:buSzPts val="2200"/>
              <a:buFont typeface="Nunito"/>
              <a:buChar char="○"/>
              <a:defRPr sz="2200">
                <a:latin typeface="Nunito"/>
                <a:ea typeface="Nunito"/>
                <a:cs typeface="Nunito"/>
                <a:sym typeface="Nunito"/>
              </a:defRPr>
            </a:lvl8pPr>
            <a:lvl9pPr marL="4114800" lvl="8" indent="-368300" rtl="0">
              <a:lnSpc>
                <a:spcPct val="115000"/>
              </a:lnSpc>
              <a:spcBef>
                <a:spcPts val="1000"/>
              </a:spcBef>
              <a:spcAft>
                <a:spcPts val="1000"/>
              </a:spcAft>
              <a:buSzPts val="2200"/>
              <a:buFont typeface="Nunito"/>
              <a:buChar char="■"/>
              <a:defRPr sz="2200">
                <a:latin typeface="Nunito"/>
                <a:ea typeface="Nunito"/>
                <a:cs typeface="Nunito"/>
                <a:sym typeface="Nunito"/>
              </a:defRPr>
            </a:lvl9pPr>
          </a:lstStyle>
          <a:p>
            <a:endParaRPr/>
          </a:p>
        </p:txBody>
      </p:sp>
    </p:spTree>
  </p:cSld>
  <p:clrMapOvr>
    <a:masterClrMapping/>
  </p:clrMapOvr>
  <p:extLst>
    <p:ext uri="{DCECCB84-F9BA-43D5-87BE-67443E8EF086}">
      <p15:sldGuideLst xmlns:p15="http://schemas.microsoft.com/office/powerpoint/2012/main">
        <p15:guide id="1" orient="horz" pos="727">
          <p15:clr>
            <a:srgbClr val="E46962"/>
          </p15:clr>
        </p15:guide>
        <p15:guide id="2" pos="907">
          <p15:clr>
            <a:srgbClr val="E46962"/>
          </p15:clr>
        </p15:guide>
        <p15:guide id="3" pos="677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p:cSld name="TITLE_AND_BODY_2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390167"/>
            <a:ext cx="11360700" cy="763800"/>
          </a:xfrm>
          <a:prstGeom prst="rect">
            <a:avLst/>
          </a:prstGeom>
          <a:noFill/>
          <a:ln>
            <a:noFill/>
          </a:ln>
        </p:spPr>
        <p:txBody>
          <a:bodyPr spcFirstLastPara="1" wrap="square" lIns="121900" tIns="121900" rIns="121900" bIns="121900" anchor="ctr" anchorCtr="0">
            <a:noAutofit/>
          </a:bodyPr>
          <a:lstStyle>
            <a:lvl1pPr lvl="0" algn="ctr">
              <a:spcBef>
                <a:spcPts val="0"/>
              </a:spcBef>
              <a:spcAft>
                <a:spcPts val="0"/>
              </a:spcAft>
              <a:buClr>
                <a:schemeClr val="accent1"/>
              </a:buClr>
              <a:buSzPts val="4000"/>
              <a:buFont typeface="Nunito"/>
              <a:buChar char="●"/>
              <a:defRPr sz="3200" b="1">
                <a:solidFill>
                  <a:schemeClr val="accent1"/>
                </a:solidFill>
                <a:latin typeface="Nunito"/>
                <a:ea typeface="Nunito"/>
                <a:cs typeface="Nunito"/>
                <a:sym typeface="Nunito"/>
              </a:defRPr>
            </a:lvl1pPr>
            <a:lvl2pPr lvl="1">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2pPr>
            <a:lvl3pPr lvl="2">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3pPr>
            <a:lvl4pPr lvl="3">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4pPr>
            <a:lvl5pPr lvl="4">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5pPr>
            <a:lvl6pPr lvl="5">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6pPr>
            <a:lvl7pPr lvl="6">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7pPr>
            <a:lvl8pPr lvl="7">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8pPr>
            <a:lvl9pPr lvl="8">
              <a:spcBef>
                <a:spcPts val="0"/>
              </a:spcBef>
              <a:spcAft>
                <a:spcPts val="0"/>
              </a:spcAft>
              <a:buClr>
                <a:schemeClr val="dk1"/>
              </a:buClr>
              <a:buSzPts val="1900"/>
              <a:buFont typeface="Nunito"/>
              <a:buChar char="■"/>
              <a:defRPr sz="1900">
                <a:solidFill>
                  <a:schemeClr val="dk1"/>
                </a:solidFill>
                <a:latin typeface="Nunito"/>
                <a:ea typeface="Nunito"/>
                <a:cs typeface="Nunito"/>
                <a:sym typeface="Nunito"/>
              </a:defRPr>
            </a:lvl9pPr>
          </a:lstStyle>
          <a:p>
            <a:endParaRPr dirty="0"/>
          </a:p>
        </p:txBody>
      </p:sp>
      <p:sp>
        <p:nvSpPr>
          <p:cNvPr id="22" name="Google Shape;22;p5"/>
          <p:cNvSpPr txBox="1">
            <a:spLocks noGrp="1"/>
          </p:cNvSpPr>
          <p:nvPr>
            <p:ph type="body" idx="1"/>
          </p:nvPr>
        </p:nvSpPr>
        <p:spPr>
          <a:xfrm>
            <a:off x="913625" y="1536625"/>
            <a:ext cx="4807800" cy="4555200"/>
          </a:xfrm>
          <a:prstGeom prst="rect">
            <a:avLst/>
          </a:prstGeom>
          <a:noFill/>
          <a:ln>
            <a:noFill/>
          </a:ln>
        </p:spPr>
        <p:txBody>
          <a:bodyPr spcFirstLastPara="1" wrap="square" lIns="121900" tIns="121900" rIns="121900" bIns="121900" anchor="ctr" anchorCtr="0">
            <a:spAutoFit/>
          </a:bodyPr>
          <a:lstStyle>
            <a:lvl1pPr marL="457200" lvl="0" indent="-368300">
              <a:lnSpc>
                <a:spcPct val="115000"/>
              </a:lnSpc>
              <a:spcBef>
                <a:spcPts val="0"/>
              </a:spcBef>
              <a:spcAft>
                <a:spcPts val="0"/>
              </a:spcAft>
              <a:buSzPts val="2200"/>
              <a:buFont typeface="Nunito"/>
              <a:buChar char="●"/>
              <a:defRPr sz="2200">
                <a:latin typeface="Nunito"/>
                <a:ea typeface="Nunito"/>
                <a:cs typeface="Nunito"/>
                <a:sym typeface="Nunito"/>
              </a:defRPr>
            </a:lvl1pPr>
            <a:lvl2pPr marL="914400" lvl="1" indent="-368300">
              <a:lnSpc>
                <a:spcPct val="115000"/>
              </a:lnSpc>
              <a:spcBef>
                <a:spcPts val="1000"/>
              </a:spcBef>
              <a:spcAft>
                <a:spcPts val="0"/>
              </a:spcAft>
              <a:buSzPts val="2200"/>
              <a:buFont typeface="Nunito"/>
              <a:buChar char="○"/>
              <a:defRPr sz="2200">
                <a:latin typeface="Nunito"/>
                <a:ea typeface="Nunito"/>
                <a:cs typeface="Nunito"/>
                <a:sym typeface="Nunito"/>
              </a:defRPr>
            </a:lvl2pPr>
            <a:lvl3pPr marL="1371600" lvl="2" indent="-368300">
              <a:lnSpc>
                <a:spcPct val="115000"/>
              </a:lnSpc>
              <a:spcBef>
                <a:spcPts val="1000"/>
              </a:spcBef>
              <a:spcAft>
                <a:spcPts val="0"/>
              </a:spcAft>
              <a:buSzPts val="2200"/>
              <a:buFont typeface="Nunito"/>
              <a:buChar char="■"/>
              <a:defRPr sz="2200">
                <a:latin typeface="Nunito"/>
                <a:ea typeface="Nunito"/>
                <a:cs typeface="Nunito"/>
                <a:sym typeface="Nunito"/>
              </a:defRPr>
            </a:lvl3pPr>
            <a:lvl4pPr marL="1828800" lvl="3" indent="-368300">
              <a:lnSpc>
                <a:spcPct val="115000"/>
              </a:lnSpc>
              <a:spcBef>
                <a:spcPts val="1000"/>
              </a:spcBef>
              <a:spcAft>
                <a:spcPts val="0"/>
              </a:spcAft>
              <a:buSzPts val="2200"/>
              <a:buFont typeface="Nunito"/>
              <a:buChar char="●"/>
              <a:defRPr sz="2200">
                <a:latin typeface="Nunito"/>
                <a:ea typeface="Nunito"/>
                <a:cs typeface="Nunito"/>
                <a:sym typeface="Nunito"/>
              </a:defRPr>
            </a:lvl4pPr>
            <a:lvl5pPr marL="2286000" lvl="4" indent="-368300">
              <a:lnSpc>
                <a:spcPct val="115000"/>
              </a:lnSpc>
              <a:spcBef>
                <a:spcPts val="1000"/>
              </a:spcBef>
              <a:spcAft>
                <a:spcPts val="0"/>
              </a:spcAft>
              <a:buSzPts val="2200"/>
              <a:buFont typeface="Nunito"/>
              <a:buChar char="○"/>
              <a:defRPr sz="2200">
                <a:latin typeface="Nunito"/>
                <a:ea typeface="Nunito"/>
                <a:cs typeface="Nunito"/>
                <a:sym typeface="Nunito"/>
              </a:defRPr>
            </a:lvl5pPr>
            <a:lvl6pPr marL="2743200" lvl="5" indent="-368300">
              <a:lnSpc>
                <a:spcPct val="115000"/>
              </a:lnSpc>
              <a:spcBef>
                <a:spcPts val="1000"/>
              </a:spcBef>
              <a:spcAft>
                <a:spcPts val="0"/>
              </a:spcAft>
              <a:buSzPts val="2200"/>
              <a:buFont typeface="Nunito"/>
              <a:buChar char="■"/>
              <a:defRPr sz="2200">
                <a:latin typeface="Nunito"/>
                <a:ea typeface="Nunito"/>
                <a:cs typeface="Nunito"/>
                <a:sym typeface="Nunito"/>
              </a:defRPr>
            </a:lvl6pPr>
            <a:lvl7pPr marL="3200400" lvl="6" indent="-368300">
              <a:lnSpc>
                <a:spcPct val="115000"/>
              </a:lnSpc>
              <a:spcBef>
                <a:spcPts val="1000"/>
              </a:spcBef>
              <a:spcAft>
                <a:spcPts val="0"/>
              </a:spcAft>
              <a:buSzPts val="2200"/>
              <a:buFont typeface="Nunito"/>
              <a:buChar char="●"/>
              <a:defRPr sz="2200">
                <a:latin typeface="Nunito"/>
                <a:ea typeface="Nunito"/>
                <a:cs typeface="Nunito"/>
                <a:sym typeface="Nunito"/>
              </a:defRPr>
            </a:lvl7pPr>
            <a:lvl8pPr marL="3657600" lvl="7" indent="-368300">
              <a:lnSpc>
                <a:spcPct val="115000"/>
              </a:lnSpc>
              <a:spcBef>
                <a:spcPts val="1000"/>
              </a:spcBef>
              <a:spcAft>
                <a:spcPts val="0"/>
              </a:spcAft>
              <a:buSzPts val="2200"/>
              <a:buFont typeface="Nunito"/>
              <a:buChar char="○"/>
              <a:defRPr sz="2200">
                <a:latin typeface="Nunito"/>
                <a:ea typeface="Nunito"/>
                <a:cs typeface="Nunito"/>
                <a:sym typeface="Nunito"/>
              </a:defRPr>
            </a:lvl8pPr>
            <a:lvl9pPr marL="4114800" lvl="8" indent="-368300">
              <a:lnSpc>
                <a:spcPct val="115000"/>
              </a:lnSpc>
              <a:spcBef>
                <a:spcPts val="1000"/>
              </a:spcBef>
              <a:spcAft>
                <a:spcPts val="1000"/>
              </a:spcAft>
              <a:buSzPts val="2200"/>
              <a:buFont typeface="Nunito"/>
              <a:buChar char="■"/>
              <a:defRPr sz="2200">
                <a:latin typeface="Nunito"/>
                <a:ea typeface="Nunito"/>
                <a:cs typeface="Nunito"/>
                <a:sym typeface="Nunito"/>
              </a:defRPr>
            </a:lvl9pPr>
          </a:lstStyle>
          <a:p>
            <a:endParaRPr/>
          </a:p>
        </p:txBody>
      </p:sp>
      <p:sp>
        <p:nvSpPr>
          <p:cNvPr id="23" name="Google Shape;23;p5"/>
          <p:cNvSpPr txBox="1">
            <a:spLocks noGrp="1"/>
          </p:cNvSpPr>
          <p:nvPr>
            <p:ph type="body" idx="2"/>
          </p:nvPr>
        </p:nvSpPr>
        <p:spPr>
          <a:xfrm>
            <a:off x="6317600" y="1536625"/>
            <a:ext cx="4434600" cy="4555200"/>
          </a:xfrm>
          <a:prstGeom prst="rect">
            <a:avLst/>
          </a:prstGeom>
          <a:noFill/>
          <a:ln>
            <a:noFill/>
          </a:ln>
        </p:spPr>
        <p:txBody>
          <a:bodyPr spcFirstLastPara="1" wrap="square" lIns="121900" tIns="121900" rIns="121900" bIns="121900" anchor="ctr" anchorCtr="0">
            <a:spAutoFit/>
          </a:bodyPr>
          <a:lstStyle>
            <a:lvl1pPr marL="457200" lvl="0" indent="-368300">
              <a:lnSpc>
                <a:spcPct val="115000"/>
              </a:lnSpc>
              <a:spcBef>
                <a:spcPts val="0"/>
              </a:spcBef>
              <a:spcAft>
                <a:spcPts val="0"/>
              </a:spcAft>
              <a:buSzPts val="2200"/>
              <a:buFont typeface="Nunito"/>
              <a:buChar char="●"/>
              <a:defRPr sz="2200">
                <a:latin typeface="Nunito"/>
                <a:ea typeface="Nunito"/>
                <a:cs typeface="Nunito"/>
                <a:sym typeface="Nunito"/>
              </a:defRPr>
            </a:lvl1pPr>
            <a:lvl2pPr marL="914400" lvl="1" indent="-368300">
              <a:lnSpc>
                <a:spcPct val="115000"/>
              </a:lnSpc>
              <a:spcBef>
                <a:spcPts val="1000"/>
              </a:spcBef>
              <a:spcAft>
                <a:spcPts val="0"/>
              </a:spcAft>
              <a:buSzPts val="2200"/>
              <a:buFont typeface="Nunito"/>
              <a:buChar char="○"/>
              <a:defRPr sz="2200">
                <a:latin typeface="Nunito"/>
                <a:ea typeface="Nunito"/>
                <a:cs typeface="Nunito"/>
                <a:sym typeface="Nunito"/>
              </a:defRPr>
            </a:lvl2pPr>
            <a:lvl3pPr marL="1371600" lvl="2" indent="-368300">
              <a:lnSpc>
                <a:spcPct val="115000"/>
              </a:lnSpc>
              <a:spcBef>
                <a:spcPts val="1000"/>
              </a:spcBef>
              <a:spcAft>
                <a:spcPts val="0"/>
              </a:spcAft>
              <a:buSzPts val="2200"/>
              <a:buFont typeface="Nunito"/>
              <a:buChar char="■"/>
              <a:defRPr sz="2200">
                <a:latin typeface="Nunito"/>
                <a:ea typeface="Nunito"/>
                <a:cs typeface="Nunito"/>
                <a:sym typeface="Nunito"/>
              </a:defRPr>
            </a:lvl3pPr>
            <a:lvl4pPr marL="1828800" lvl="3" indent="-368300">
              <a:lnSpc>
                <a:spcPct val="115000"/>
              </a:lnSpc>
              <a:spcBef>
                <a:spcPts val="1000"/>
              </a:spcBef>
              <a:spcAft>
                <a:spcPts val="0"/>
              </a:spcAft>
              <a:buSzPts val="2200"/>
              <a:buFont typeface="Nunito"/>
              <a:buChar char="●"/>
              <a:defRPr sz="2200">
                <a:latin typeface="Nunito"/>
                <a:ea typeface="Nunito"/>
                <a:cs typeface="Nunito"/>
                <a:sym typeface="Nunito"/>
              </a:defRPr>
            </a:lvl4pPr>
            <a:lvl5pPr marL="2286000" lvl="4" indent="-368300">
              <a:lnSpc>
                <a:spcPct val="115000"/>
              </a:lnSpc>
              <a:spcBef>
                <a:spcPts val="1000"/>
              </a:spcBef>
              <a:spcAft>
                <a:spcPts val="0"/>
              </a:spcAft>
              <a:buSzPts val="2200"/>
              <a:buFont typeface="Nunito"/>
              <a:buChar char="○"/>
              <a:defRPr sz="2200">
                <a:latin typeface="Nunito"/>
                <a:ea typeface="Nunito"/>
                <a:cs typeface="Nunito"/>
                <a:sym typeface="Nunito"/>
              </a:defRPr>
            </a:lvl5pPr>
            <a:lvl6pPr marL="2743200" lvl="5" indent="-368300">
              <a:lnSpc>
                <a:spcPct val="115000"/>
              </a:lnSpc>
              <a:spcBef>
                <a:spcPts val="1000"/>
              </a:spcBef>
              <a:spcAft>
                <a:spcPts val="0"/>
              </a:spcAft>
              <a:buSzPts val="2200"/>
              <a:buFont typeface="Nunito"/>
              <a:buChar char="■"/>
              <a:defRPr sz="2200">
                <a:latin typeface="Nunito"/>
                <a:ea typeface="Nunito"/>
                <a:cs typeface="Nunito"/>
                <a:sym typeface="Nunito"/>
              </a:defRPr>
            </a:lvl6pPr>
            <a:lvl7pPr marL="3200400" lvl="6" indent="-368300">
              <a:lnSpc>
                <a:spcPct val="115000"/>
              </a:lnSpc>
              <a:spcBef>
                <a:spcPts val="1000"/>
              </a:spcBef>
              <a:spcAft>
                <a:spcPts val="0"/>
              </a:spcAft>
              <a:buSzPts val="2200"/>
              <a:buFont typeface="Nunito"/>
              <a:buChar char="●"/>
              <a:defRPr sz="2200">
                <a:latin typeface="Nunito"/>
                <a:ea typeface="Nunito"/>
                <a:cs typeface="Nunito"/>
                <a:sym typeface="Nunito"/>
              </a:defRPr>
            </a:lvl7pPr>
            <a:lvl8pPr marL="3657600" lvl="7" indent="-368300">
              <a:lnSpc>
                <a:spcPct val="115000"/>
              </a:lnSpc>
              <a:spcBef>
                <a:spcPts val="1000"/>
              </a:spcBef>
              <a:spcAft>
                <a:spcPts val="0"/>
              </a:spcAft>
              <a:buSzPts val="2200"/>
              <a:buFont typeface="Nunito"/>
              <a:buChar char="○"/>
              <a:defRPr sz="2200">
                <a:latin typeface="Nunito"/>
                <a:ea typeface="Nunito"/>
                <a:cs typeface="Nunito"/>
                <a:sym typeface="Nunito"/>
              </a:defRPr>
            </a:lvl8pPr>
            <a:lvl9pPr marL="4114800" lvl="8" indent="-368300">
              <a:lnSpc>
                <a:spcPct val="115000"/>
              </a:lnSpc>
              <a:spcBef>
                <a:spcPts val="1000"/>
              </a:spcBef>
              <a:spcAft>
                <a:spcPts val="1000"/>
              </a:spcAft>
              <a:buSzPts val="2200"/>
              <a:buFont typeface="Nunito"/>
              <a:buChar char="■"/>
              <a:defRPr sz="2200">
                <a:latin typeface="Nunito"/>
                <a:ea typeface="Nunito"/>
                <a:cs typeface="Nunito"/>
                <a:sym typeface="Nunito"/>
              </a:defRPr>
            </a:lvl9pPr>
          </a:lstStyle>
          <a:p>
            <a:endParaRPr/>
          </a:p>
        </p:txBody>
      </p:sp>
    </p:spTree>
  </p:cSld>
  <p:clrMapOvr>
    <a:masterClrMapping/>
  </p:clrMapOvr>
  <p:extLst>
    <p:ext uri="{DCECCB84-F9BA-43D5-87BE-67443E8EF086}">
      <p15:sldGuideLst xmlns:p15="http://schemas.microsoft.com/office/powerpoint/2012/main">
        <p15:guide id="1" orient="horz" pos="727">
          <p15:clr>
            <a:srgbClr val="E46962"/>
          </p15:clr>
        </p15:guide>
        <p15:guide id="2" pos="907">
          <p15:clr>
            <a:srgbClr val="E46962"/>
          </p15:clr>
        </p15:guide>
        <p15:guide id="3" pos="677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4000"/>
              <a:buFont typeface="Nunito"/>
              <a:buChar char="●"/>
              <a:defRPr sz="3200" b="1">
                <a:solidFill>
                  <a:schemeClr val="accent1"/>
                </a:solidFill>
                <a:latin typeface="Nunito"/>
                <a:ea typeface="Nunito"/>
                <a:cs typeface="Nunito"/>
                <a:sym typeface="Nun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26;p6"/>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dk1"/>
              </a:buClr>
              <a:buSzPts val="3500"/>
              <a:buFont typeface="Nunito"/>
              <a:buNone/>
              <a:defRPr sz="2900">
                <a:latin typeface="Nunito"/>
                <a:ea typeface="Nunito"/>
                <a:cs typeface="Nunito"/>
                <a:sym typeface="Nunito"/>
              </a:defRPr>
            </a:lvl1pPr>
            <a:lvl2pPr marL="914400" lvl="1" indent="-412750" algn="l">
              <a:lnSpc>
                <a:spcPct val="100000"/>
              </a:lnSpc>
              <a:spcBef>
                <a:spcPts val="500"/>
              </a:spcBef>
              <a:spcAft>
                <a:spcPts val="0"/>
              </a:spcAft>
              <a:buClr>
                <a:schemeClr val="dk1"/>
              </a:buClr>
              <a:buSzPts val="2900"/>
              <a:buFont typeface="Nunito"/>
              <a:buChar char="○"/>
              <a:defRPr sz="2500">
                <a:latin typeface="Nunito"/>
                <a:ea typeface="Nunito"/>
                <a:cs typeface="Nunito"/>
                <a:sym typeface="Nunito"/>
              </a:defRPr>
            </a:lvl2pPr>
            <a:lvl3pPr marL="1371600" lvl="2" indent="-38735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3pPr>
            <a:lvl4pPr marL="1828800" lvl="3" indent="-387350" algn="l">
              <a:lnSpc>
                <a:spcPct val="100000"/>
              </a:lnSpc>
              <a:spcBef>
                <a:spcPts val="800"/>
              </a:spcBef>
              <a:spcAft>
                <a:spcPts val="0"/>
              </a:spcAft>
              <a:buClr>
                <a:schemeClr val="dk1"/>
              </a:buClr>
              <a:buSzPts val="2500"/>
              <a:buFont typeface="Nunito"/>
              <a:buChar char="●"/>
              <a:defRPr sz="2100">
                <a:latin typeface="Nunito"/>
                <a:ea typeface="Nunito"/>
                <a:cs typeface="Nunito"/>
                <a:sym typeface="Nunito"/>
              </a:defRPr>
            </a:lvl4pPr>
            <a:lvl5pPr marL="2286000" lvl="4" indent="-387350" algn="l">
              <a:lnSpc>
                <a:spcPct val="100000"/>
              </a:lnSpc>
              <a:spcBef>
                <a:spcPts val="500"/>
              </a:spcBef>
              <a:spcAft>
                <a:spcPts val="0"/>
              </a:spcAft>
              <a:buClr>
                <a:schemeClr val="dk2"/>
              </a:buClr>
              <a:buSzPts val="2500"/>
              <a:buFont typeface="Nunito"/>
              <a:buChar char="○"/>
              <a:defRPr sz="2100">
                <a:latin typeface="Nunito"/>
                <a:ea typeface="Nunito"/>
                <a:cs typeface="Nunito"/>
                <a:sym typeface="Nunito"/>
              </a:defRPr>
            </a:lvl5pPr>
            <a:lvl6pPr marL="2743200" lvl="5" indent="-38735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6pPr>
            <a:lvl7pPr marL="3200400" lvl="6" indent="-38735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7pPr>
            <a:lvl8pPr marL="3657600" lvl="7" indent="-38735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8pPr>
            <a:lvl9pPr marL="4114800" lvl="8" indent="-387350" algn="l">
              <a:lnSpc>
                <a:spcPct val="100000"/>
              </a:lnSpc>
              <a:spcBef>
                <a:spcPts val="500"/>
              </a:spcBef>
              <a:spcAft>
                <a:spcPts val="0"/>
              </a:spcAft>
              <a:buClr>
                <a:schemeClr val="dk1"/>
              </a:buClr>
              <a:buSzPts val="2500"/>
              <a:buFont typeface="Nunito"/>
              <a:buChar char="■"/>
              <a:defRPr sz="2100">
                <a:latin typeface="Nunito"/>
                <a:ea typeface="Nunito"/>
                <a:cs typeface="Nunito"/>
                <a:sym typeface="Nunito"/>
              </a:defRPr>
            </a:lvl9pPr>
          </a:lstStyle>
          <a:p>
            <a:endParaRPr/>
          </a:p>
        </p:txBody>
      </p:sp>
      <p:sp>
        <p:nvSpPr>
          <p:cNvPr id="27" name="Google Shape;27;p6"/>
          <p:cNvSpPr txBox="1">
            <a:spLocks noGrp="1"/>
          </p:cNvSpPr>
          <p:nvPr>
            <p:ph type="dt" idx="10"/>
          </p:nvPr>
        </p:nvSpPr>
        <p:spPr>
          <a:xfrm>
            <a:off x="8412983" y="6172501"/>
            <a:ext cx="24840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wo Content" type="twoObj">
  <p:cSld name="TWO_OBJECT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505401" y="395075"/>
            <a:ext cx="11219400" cy="8874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accent1"/>
              </a:buClr>
              <a:buSzPts val="4000"/>
              <a:buFont typeface="Nunito"/>
              <a:buChar char="●"/>
              <a:defRPr sz="4000" b="1">
                <a:solidFill>
                  <a:schemeClr val="accent1"/>
                </a:solidFill>
                <a:latin typeface="Nunito"/>
                <a:ea typeface="Nunito"/>
                <a:cs typeface="Nunito"/>
                <a:sym typeface="Nuni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1" name="Google Shape;31;p7"/>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1pPr>
            <a:lvl2pPr marL="914400" lvl="1"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2pPr>
            <a:lvl3pPr marL="1371600" lvl="2"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3pPr>
            <a:lvl4pPr marL="1828800" lvl="3" indent="-361950" algn="l">
              <a:lnSpc>
                <a:spcPct val="100000"/>
              </a:lnSpc>
              <a:spcBef>
                <a:spcPts val="800"/>
              </a:spcBef>
              <a:spcAft>
                <a:spcPts val="0"/>
              </a:spcAft>
              <a:buClr>
                <a:schemeClr val="dk1"/>
              </a:buClr>
              <a:buSzPts val="2100"/>
              <a:buFont typeface="Nunito"/>
              <a:buChar char="●"/>
              <a:defRPr sz="2100">
                <a:latin typeface="Nunito"/>
                <a:ea typeface="Nunito"/>
                <a:cs typeface="Nunito"/>
                <a:sym typeface="Nunito"/>
              </a:defRPr>
            </a:lvl4pPr>
            <a:lvl5pPr marL="2286000" lvl="4" indent="-361950" algn="l">
              <a:lnSpc>
                <a:spcPct val="100000"/>
              </a:lnSpc>
              <a:spcBef>
                <a:spcPts val="500"/>
              </a:spcBef>
              <a:spcAft>
                <a:spcPts val="0"/>
              </a:spcAft>
              <a:buClr>
                <a:schemeClr val="dk2"/>
              </a:buClr>
              <a:buSzPts val="2100"/>
              <a:buFont typeface="Nunito"/>
              <a:buChar char="○"/>
              <a:defRPr sz="2100">
                <a:latin typeface="Nunito"/>
                <a:ea typeface="Nunito"/>
                <a:cs typeface="Nunito"/>
                <a:sym typeface="Nunito"/>
              </a:defRPr>
            </a:lvl5pPr>
            <a:lvl6pPr marL="2743200" lvl="5"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6pPr>
            <a:lvl7pPr marL="3200400" lvl="6"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7pPr>
            <a:lvl8pPr marL="3657600" lvl="7"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8pPr>
            <a:lvl9pPr marL="4114800" lvl="8"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9pPr>
          </a:lstStyle>
          <a:p>
            <a:endParaRPr/>
          </a:p>
        </p:txBody>
      </p:sp>
      <p:sp>
        <p:nvSpPr>
          <p:cNvPr id="32" name="Google Shape;32;p7"/>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1pPr>
            <a:lvl2pPr marL="914400" lvl="1"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2pPr>
            <a:lvl3pPr marL="1371600" lvl="2"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3pPr>
            <a:lvl4pPr marL="1828800" lvl="3" indent="-361950" algn="l">
              <a:lnSpc>
                <a:spcPct val="100000"/>
              </a:lnSpc>
              <a:spcBef>
                <a:spcPts val="800"/>
              </a:spcBef>
              <a:spcAft>
                <a:spcPts val="0"/>
              </a:spcAft>
              <a:buClr>
                <a:schemeClr val="dk1"/>
              </a:buClr>
              <a:buSzPts val="2100"/>
              <a:buFont typeface="Nunito"/>
              <a:buChar char="●"/>
              <a:defRPr sz="2100">
                <a:latin typeface="Nunito"/>
                <a:ea typeface="Nunito"/>
                <a:cs typeface="Nunito"/>
                <a:sym typeface="Nunito"/>
              </a:defRPr>
            </a:lvl4pPr>
            <a:lvl5pPr marL="2286000" lvl="4" indent="-361950" algn="l">
              <a:lnSpc>
                <a:spcPct val="100000"/>
              </a:lnSpc>
              <a:spcBef>
                <a:spcPts val="500"/>
              </a:spcBef>
              <a:spcAft>
                <a:spcPts val="0"/>
              </a:spcAft>
              <a:buClr>
                <a:schemeClr val="dk2"/>
              </a:buClr>
              <a:buSzPts val="2100"/>
              <a:buFont typeface="Nunito"/>
              <a:buChar char="○"/>
              <a:defRPr sz="2100">
                <a:latin typeface="Nunito"/>
                <a:ea typeface="Nunito"/>
                <a:cs typeface="Nunito"/>
                <a:sym typeface="Nunito"/>
              </a:defRPr>
            </a:lvl5pPr>
            <a:lvl6pPr marL="2743200" lvl="5"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6pPr>
            <a:lvl7pPr marL="3200400" lvl="6"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7pPr>
            <a:lvl8pPr marL="3657600" lvl="7"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8pPr>
            <a:lvl9pPr marL="4114800" lvl="8" indent="-361950" algn="l">
              <a:lnSpc>
                <a:spcPct val="100000"/>
              </a:lnSpc>
              <a:spcBef>
                <a:spcPts val="500"/>
              </a:spcBef>
              <a:spcAft>
                <a:spcPts val="0"/>
              </a:spcAft>
              <a:buClr>
                <a:schemeClr val="dk1"/>
              </a:buClr>
              <a:buSzPts val="2100"/>
              <a:buFont typeface="Nunito"/>
              <a:buChar char="■"/>
              <a:defRPr sz="2100">
                <a:latin typeface="Nunito"/>
                <a:ea typeface="Nunito"/>
                <a:cs typeface="Nunito"/>
                <a:sym typeface="Nunito"/>
              </a:defRPr>
            </a:lvl9pPr>
          </a:lstStyle>
          <a:p>
            <a:endParaRPr/>
          </a:p>
        </p:txBody>
      </p:sp>
      <p:sp>
        <p:nvSpPr>
          <p:cNvPr id="33" name="Google Shape;33;p7"/>
          <p:cNvSpPr txBox="1">
            <a:spLocks noGrp="1"/>
          </p:cNvSpPr>
          <p:nvPr>
            <p:ph type="dt" idx="10"/>
          </p:nvPr>
        </p:nvSpPr>
        <p:spPr>
          <a:xfrm>
            <a:off x="8412983" y="6172501"/>
            <a:ext cx="24840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Section Header">
  <p:cSld name="SECTION_HEADER_1">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accent1"/>
              </a:buClr>
              <a:buSzPts val="6000"/>
              <a:buFont typeface="Nunito SemiBold"/>
              <a:buChar char="●"/>
              <a:defRPr sz="6000">
                <a:solidFill>
                  <a:schemeClr val="accent1"/>
                </a:solidFill>
                <a:latin typeface="Nunito SemiBold"/>
                <a:ea typeface="Nunito SemiBold"/>
                <a:cs typeface="Nunito SemiBold"/>
                <a:sym typeface="Nunito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8"/>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500"/>
              </a:spcBef>
              <a:spcAft>
                <a:spcPts val="0"/>
              </a:spcAft>
              <a:buClr>
                <a:srgbClr val="888888"/>
              </a:buClr>
              <a:buSzPts val="2400"/>
              <a:buNone/>
              <a:defRPr sz="2400">
                <a:solidFill>
                  <a:srgbClr val="888888"/>
                </a:solidFill>
              </a:defRPr>
            </a:lvl1pPr>
            <a:lvl2pPr marL="914400" lvl="1" indent="-228600" algn="l">
              <a:lnSpc>
                <a:spcPct val="100000"/>
              </a:lnSpc>
              <a:spcBef>
                <a:spcPts val="500"/>
              </a:spcBef>
              <a:spcAft>
                <a:spcPts val="0"/>
              </a:spcAft>
              <a:buClr>
                <a:srgbClr val="888888"/>
              </a:buClr>
              <a:buSzPts val="2000"/>
              <a:buNone/>
              <a:defRPr sz="2000">
                <a:solidFill>
                  <a:srgbClr val="888888"/>
                </a:solidFill>
              </a:defRPr>
            </a:lvl2pPr>
            <a:lvl3pPr marL="1371600" lvl="2" indent="-228600" algn="l">
              <a:lnSpc>
                <a:spcPct val="100000"/>
              </a:lnSpc>
              <a:spcBef>
                <a:spcPts val="500"/>
              </a:spcBef>
              <a:spcAft>
                <a:spcPts val="0"/>
              </a:spcAft>
              <a:buClr>
                <a:srgbClr val="888888"/>
              </a:buClr>
              <a:buSzPts val="1800"/>
              <a:buNone/>
              <a:defRPr sz="1800">
                <a:solidFill>
                  <a:srgbClr val="888888"/>
                </a:solidFill>
              </a:defRPr>
            </a:lvl3pPr>
            <a:lvl4pPr marL="1828800" lvl="3" indent="-228600" algn="l">
              <a:lnSpc>
                <a:spcPct val="100000"/>
              </a:lnSpc>
              <a:spcBef>
                <a:spcPts val="800"/>
              </a:spcBef>
              <a:spcAft>
                <a:spcPts val="0"/>
              </a:spcAft>
              <a:buClr>
                <a:srgbClr val="888888"/>
              </a:buClr>
              <a:buSzPts val="1600"/>
              <a:buNone/>
              <a:defRPr sz="1600">
                <a:solidFill>
                  <a:srgbClr val="888888"/>
                </a:solidFill>
              </a:defRPr>
            </a:lvl4pPr>
            <a:lvl5pPr marL="2286000" lvl="4" indent="-228600" algn="l">
              <a:lnSpc>
                <a:spcPct val="100000"/>
              </a:lnSpc>
              <a:spcBef>
                <a:spcPts val="500"/>
              </a:spcBef>
              <a:spcAft>
                <a:spcPts val="0"/>
              </a:spcAft>
              <a:buClr>
                <a:srgbClr val="888888"/>
              </a:buClr>
              <a:buSzPts val="1600"/>
              <a:buNone/>
              <a:defRPr sz="1600">
                <a:solidFill>
                  <a:srgbClr val="888888"/>
                </a:solidFill>
              </a:defRPr>
            </a:lvl5pPr>
            <a:lvl6pPr marL="2743200" lvl="5" indent="-228600" algn="l">
              <a:lnSpc>
                <a:spcPct val="100000"/>
              </a:lnSpc>
              <a:spcBef>
                <a:spcPts val="500"/>
              </a:spcBef>
              <a:spcAft>
                <a:spcPts val="0"/>
              </a:spcAft>
              <a:buClr>
                <a:srgbClr val="888888"/>
              </a:buClr>
              <a:buSzPts val="1600"/>
              <a:buNone/>
              <a:defRPr sz="1600">
                <a:solidFill>
                  <a:srgbClr val="888888"/>
                </a:solidFill>
              </a:defRPr>
            </a:lvl6pPr>
            <a:lvl7pPr marL="3200400" lvl="6" indent="-228600" algn="l">
              <a:lnSpc>
                <a:spcPct val="100000"/>
              </a:lnSpc>
              <a:spcBef>
                <a:spcPts val="500"/>
              </a:spcBef>
              <a:spcAft>
                <a:spcPts val="0"/>
              </a:spcAft>
              <a:buClr>
                <a:srgbClr val="888888"/>
              </a:buClr>
              <a:buSzPts val="1600"/>
              <a:buNone/>
              <a:defRPr sz="1600">
                <a:solidFill>
                  <a:srgbClr val="888888"/>
                </a:solidFill>
              </a:defRPr>
            </a:lvl7pPr>
            <a:lvl8pPr marL="3657600" lvl="7" indent="-228600" algn="l">
              <a:lnSpc>
                <a:spcPct val="100000"/>
              </a:lnSpc>
              <a:spcBef>
                <a:spcPts val="500"/>
              </a:spcBef>
              <a:spcAft>
                <a:spcPts val="0"/>
              </a:spcAft>
              <a:buClr>
                <a:srgbClr val="888888"/>
              </a:buClr>
              <a:buSzPts val="1600"/>
              <a:buNone/>
              <a:defRPr sz="1600">
                <a:solidFill>
                  <a:srgbClr val="888888"/>
                </a:solidFill>
              </a:defRPr>
            </a:lvl8pPr>
            <a:lvl9pPr marL="4114800" lvl="8" indent="-228600" algn="l">
              <a:lnSpc>
                <a:spcPct val="10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8"/>
          <p:cNvSpPr txBox="1">
            <a:spLocks noGrp="1"/>
          </p:cNvSpPr>
          <p:nvPr>
            <p:ph type="dt" idx="10"/>
          </p:nvPr>
        </p:nvSpPr>
        <p:spPr>
          <a:xfrm>
            <a:off x="8412983" y="6172501"/>
            <a:ext cx="24840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15600" y="593367"/>
            <a:ext cx="11360700" cy="763800"/>
          </a:xfrm>
          <a:prstGeom prst="rect">
            <a:avLst/>
          </a:prstGeom>
          <a:noFill/>
          <a:ln>
            <a:noFill/>
          </a:ln>
        </p:spPr>
        <p:txBody>
          <a:bodyPr spcFirstLastPara="1" wrap="square" lIns="121900" tIns="121900" rIns="121900" bIns="121900" anchor="ctr" anchorCtr="0">
            <a:noAutofit/>
          </a:bodyPr>
          <a:lstStyle>
            <a:lvl1pPr lvl="0">
              <a:spcBef>
                <a:spcPts val="0"/>
              </a:spcBef>
              <a:spcAft>
                <a:spcPts val="0"/>
              </a:spcAft>
              <a:buSzPts val="1900"/>
              <a:buChar char="●"/>
              <a:defRPr sz="1900"/>
            </a:lvl1pPr>
            <a:lvl2pPr lvl="1">
              <a:spcBef>
                <a:spcPts val="0"/>
              </a:spcBef>
              <a:spcAft>
                <a:spcPts val="0"/>
              </a:spcAft>
              <a:buSzPts val="1900"/>
              <a:buChar char="○"/>
              <a:defRPr sz="1900"/>
            </a:lvl2pPr>
            <a:lvl3pPr lvl="2">
              <a:spcBef>
                <a:spcPts val="0"/>
              </a:spcBef>
              <a:spcAft>
                <a:spcPts val="0"/>
              </a:spcAft>
              <a:buSzPts val="1900"/>
              <a:buChar char="■"/>
              <a:defRPr sz="1900"/>
            </a:lvl3pPr>
            <a:lvl4pPr lvl="3">
              <a:spcBef>
                <a:spcPts val="0"/>
              </a:spcBef>
              <a:spcAft>
                <a:spcPts val="0"/>
              </a:spcAft>
              <a:buSzPts val="1900"/>
              <a:buChar char="●"/>
              <a:defRPr sz="1900"/>
            </a:lvl4pPr>
            <a:lvl5pPr lvl="4">
              <a:spcBef>
                <a:spcPts val="0"/>
              </a:spcBef>
              <a:spcAft>
                <a:spcPts val="0"/>
              </a:spcAft>
              <a:buSzPts val="1900"/>
              <a:buChar char="○"/>
              <a:defRPr sz="1900"/>
            </a:lvl5pPr>
            <a:lvl6pPr lvl="5">
              <a:spcBef>
                <a:spcPts val="0"/>
              </a:spcBef>
              <a:spcAft>
                <a:spcPts val="0"/>
              </a:spcAft>
              <a:buSzPts val="1900"/>
              <a:buChar char="■"/>
              <a:defRPr sz="1900"/>
            </a:lvl6pPr>
            <a:lvl7pPr lvl="6">
              <a:spcBef>
                <a:spcPts val="0"/>
              </a:spcBef>
              <a:spcAft>
                <a:spcPts val="0"/>
              </a:spcAft>
              <a:buSzPts val="1900"/>
              <a:buChar char="●"/>
              <a:defRPr sz="1900"/>
            </a:lvl7pPr>
            <a:lvl8pPr lvl="7">
              <a:spcBef>
                <a:spcPts val="0"/>
              </a:spcBef>
              <a:spcAft>
                <a:spcPts val="0"/>
              </a:spcAft>
              <a:buSzPts val="1900"/>
              <a:buChar char="○"/>
              <a:defRPr sz="1900"/>
            </a:lvl8pPr>
            <a:lvl9pPr lvl="8">
              <a:spcBef>
                <a:spcPts val="0"/>
              </a:spcBef>
              <a:spcAft>
                <a:spcPts val="0"/>
              </a:spcAft>
              <a:buSzPts val="1900"/>
              <a:buChar char="■"/>
              <a:defRPr sz="1900"/>
            </a:lvl9pPr>
          </a:lstStyle>
          <a:p>
            <a:endParaRPr/>
          </a:p>
        </p:txBody>
      </p:sp>
      <p:sp>
        <p:nvSpPr>
          <p:cNvPr id="42" name="Google Shape;42;p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ctr" anchorCtr="0">
            <a:noAutofit/>
          </a:bodyPr>
          <a:lstStyle>
            <a:lvl1pPr marL="457200" lvl="0" indent="-349250">
              <a:spcBef>
                <a:spcPts val="0"/>
              </a:spcBef>
              <a:spcAft>
                <a:spcPts val="0"/>
              </a:spcAft>
              <a:buSzPts val="1900"/>
              <a:buChar char="●"/>
              <a:defRPr sz="1900"/>
            </a:lvl1pPr>
            <a:lvl2pPr marL="914400" lvl="1" indent="-349250">
              <a:spcBef>
                <a:spcPts val="0"/>
              </a:spcBef>
              <a:spcAft>
                <a:spcPts val="0"/>
              </a:spcAft>
              <a:buSzPts val="1900"/>
              <a:buChar char="○"/>
              <a:defRPr sz="1900"/>
            </a:lvl2pPr>
            <a:lvl3pPr marL="1371600" lvl="2" indent="-349250">
              <a:spcBef>
                <a:spcPts val="0"/>
              </a:spcBef>
              <a:spcAft>
                <a:spcPts val="0"/>
              </a:spcAft>
              <a:buSzPts val="1900"/>
              <a:buChar char="■"/>
              <a:defRPr sz="1900"/>
            </a:lvl3pPr>
            <a:lvl4pPr marL="1828800" lvl="3" indent="-349250">
              <a:spcBef>
                <a:spcPts val="0"/>
              </a:spcBef>
              <a:spcAft>
                <a:spcPts val="0"/>
              </a:spcAft>
              <a:buSzPts val="1900"/>
              <a:buChar char="●"/>
              <a:defRPr sz="1900"/>
            </a:lvl4pPr>
            <a:lvl5pPr marL="2286000" lvl="4" indent="-349250">
              <a:spcBef>
                <a:spcPts val="0"/>
              </a:spcBef>
              <a:spcAft>
                <a:spcPts val="0"/>
              </a:spcAft>
              <a:buSzPts val="1900"/>
              <a:buChar char="○"/>
              <a:defRPr sz="1900"/>
            </a:lvl5pPr>
            <a:lvl6pPr marL="2743200" lvl="5" indent="-349250">
              <a:spcBef>
                <a:spcPts val="0"/>
              </a:spcBef>
              <a:spcAft>
                <a:spcPts val="0"/>
              </a:spcAft>
              <a:buSzPts val="1900"/>
              <a:buChar char="■"/>
              <a:defRPr sz="1900"/>
            </a:lvl6pPr>
            <a:lvl7pPr marL="3200400" lvl="6" indent="-349250">
              <a:spcBef>
                <a:spcPts val="0"/>
              </a:spcBef>
              <a:spcAft>
                <a:spcPts val="0"/>
              </a:spcAft>
              <a:buSzPts val="1900"/>
              <a:buChar char="●"/>
              <a:defRPr sz="1900"/>
            </a:lvl7pPr>
            <a:lvl8pPr marL="3657600" lvl="7" indent="-349250">
              <a:spcBef>
                <a:spcPts val="0"/>
              </a:spcBef>
              <a:spcAft>
                <a:spcPts val="0"/>
              </a:spcAft>
              <a:buSzPts val="1900"/>
              <a:buChar char="○"/>
              <a:defRPr sz="1900"/>
            </a:lvl8pPr>
            <a:lvl9pPr marL="4114800" lvl="8" indent="-349250">
              <a:spcBef>
                <a:spcPts val="0"/>
              </a:spcBef>
              <a:spcAft>
                <a:spcPts val="0"/>
              </a:spcAft>
              <a:buSzPts val="1900"/>
              <a:buChar char="■"/>
              <a:defRPr sz="1900"/>
            </a:lvl9pPr>
          </a:lstStyle>
          <a:p>
            <a:endParaRPr/>
          </a:p>
        </p:txBody>
      </p:sp>
      <p:sp>
        <p:nvSpPr>
          <p:cNvPr id="43" name="Google Shape;43;p9"/>
          <p:cNvSpPr txBox="1">
            <a:spLocks noGrp="1"/>
          </p:cNvSpPr>
          <p:nvPr>
            <p:ph type="sldNum" idx="12"/>
          </p:nvPr>
        </p:nvSpPr>
        <p:spPr>
          <a:xfrm>
            <a:off x="11296610" y="6217622"/>
            <a:ext cx="731700" cy="525000"/>
          </a:xfrm>
          <a:prstGeom prst="rect">
            <a:avLst/>
          </a:prstGeom>
          <a:noFill/>
          <a:ln>
            <a:noFill/>
          </a:ln>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plus image">
  <p:cSld name="Content plus image">
    <p:spTree>
      <p:nvGrpSpPr>
        <p:cNvPr id="1" name="Shape 27"/>
        <p:cNvGrpSpPr/>
        <p:nvPr/>
      </p:nvGrpSpPr>
      <p:grpSpPr>
        <a:xfrm>
          <a:off x="0" y="0"/>
          <a:ext cx="0" cy="0"/>
          <a:chOff x="0" y="0"/>
          <a:chExt cx="0" cy="0"/>
        </a:xfrm>
      </p:grpSpPr>
      <p:sp>
        <p:nvSpPr>
          <p:cNvPr id="28" name="Google Shape;28;p8"/>
          <p:cNvSpPr txBox="1">
            <a:spLocks noGrp="1"/>
          </p:cNvSpPr>
          <p:nvPr>
            <p:ph type="body" idx="1"/>
          </p:nvPr>
        </p:nvSpPr>
        <p:spPr>
          <a:xfrm>
            <a:off x="685979" y="3518413"/>
            <a:ext cx="5384302" cy="872750"/>
          </a:xfrm>
          <a:prstGeom prst="rect">
            <a:avLst/>
          </a:prstGeom>
          <a:noFill/>
          <a:ln>
            <a:noFill/>
          </a:ln>
        </p:spPr>
        <p:txBody>
          <a:bodyPr spcFirstLastPara="1" wrap="square" lIns="243750" tIns="243750" rIns="243750" bIns="243750" anchor="ctr" anchorCtr="0">
            <a:spAutoFit/>
          </a:bodyPr>
          <a:lstStyle>
            <a:lvl1pPr marL="228600" lvl="0" indent="-250825" rtl="0">
              <a:lnSpc>
                <a:spcPct val="115000"/>
              </a:lnSpc>
              <a:spcBef>
                <a:spcPts val="0"/>
              </a:spcBef>
              <a:spcAft>
                <a:spcPts val="0"/>
              </a:spcAft>
              <a:buSzPts val="4300"/>
              <a:buFont typeface="Nunito"/>
              <a:buChar char="●"/>
              <a:defRPr sz="2150">
                <a:latin typeface="Nunito"/>
                <a:ea typeface="Nunito"/>
                <a:cs typeface="Nunito"/>
                <a:sym typeface="Nunito"/>
              </a:defRPr>
            </a:lvl1pPr>
            <a:lvl2pPr marL="457200" lvl="1" indent="-250825" rtl="0">
              <a:lnSpc>
                <a:spcPct val="115000"/>
              </a:lnSpc>
              <a:spcBef>
                <a:spcPts val="1000"/>
              </a:spcBef>
              <a:spcAft>
                <a:spcPts val="0"/>
              </a:spcAft>
              <a:buSzPts val="4300"/>
              <a:buFont typeface="Nunito"/>
              <a:buChar char="○"/>
              <a:defRPr sz="2150">
                <a:latin typeface="Nunito"/>
                <a:ea typeface="Nunito"/>
                <a:cs typeface="Nunito"/>
                <a:sym typeface="Nunito"/>
              </a:defRPr>
            </a:lvl2pPr>
            <a:lvl3pPr marL="685800" lvl="2" indent="-250825" rtl="0">
              <a:lnSpc>
                <a:spcPct val="115000"/>
              </a:lnSpc>
              <a:spcBef>
                <a:spcPts val="1000"/>
              </a:spcBef>
              <a:spcAft>
                <a:spcPts val="0"/>
              </a:spcAft>
              <a:buSzPts val="4300"/>
              <a:buFont typeface="Nunito"/>
              <a:buChar char="■"/>
              <a:defRPr sz="2150">
                <a:latin typeface="Nunito"/>
                <a:ea typeface="Nunito"/>
                <a:cs typeface="Nunito"/>
                <a:sym typeface="Nunito"/>
              </a:defRPr>
            </a:lvl3pPr>
            <a:lvl4pPr marL="914400" lvl="3" indent="-250825" rtl="0">
              <a:lnSpc>
                <a:spcPct val="115000"/>
              </a:lnSpc>
              <a:spcBef>
                <a:spcPts val="1000"/>
              </a:spcBef>
              <a:spcAft>
                <a:spcPts val="0"/>
              </a:spcAft>
              <a:buSzPts val="4300"/>
              <a:buFont typeface="Nunito"/>
              <a:buChar char="●"/>
              <a:defRPr sz="2150">
                <a:latin typeface="Nunito"/>
                <a:ea typeface="Nunito"/>
                <a:cs typeface="Nunito"/>
                <a:sym typeface="Nunito"/>
              </a:defRPr>
            </a:lvl4pPr>
            <a:lvl5pPr marL="1143000" lvl="4" indent="-250825" rtl="0">
              <a:lnSpc>
                <a:spcPct val="115000"/>
              </a:lnSpc>
              <a:spcBef>
                <a:spcPts val="1000"/>
              </a:spcBef>
              <a:spcAft>
                <a:spcPts val="0"/>
              </a:spcAft>
              <a:buSzPts val="4300"/>
              <a:buFont typeface="Nunito"/>
              <a:buChar char="○"/>
              <a:defRPr sz="2150">
                <a:latin typeface="Nunito"/>
                <a:ea typeface="Nunito"/>
                <a:cs typeface="Nunito"/>
                <a:sym typeface="Nunito"/>
              </a:defRPr>
            </a:lvl5pPr>
            <a:lvl6pPr marL="1371600" lvl="5" indent="-250825" rtl="0">
              <a:lnSpc>
                <a:spcPct val="115000"/>
              </a:lnSpc>
              <a:spcBef>
                <a:spcPts val="1000"/>
              </a:spcBef>
              <a:spcAft>
                <a:spcPts val="0"/>
              </a:spcAft>
              <a:buSzPts val="4300"/>
              <a:buFont typeface="Nunito"/>
              <a:buChar char="■"/>
              <a:defRPr sz="2150">
                <a:latin typeface="Nunito"/>
                <a:ea typeface="Nunito"/>
                <a:cs typeface="Nunito"/>
                <a:sym typeface="Nunito"/>
              </a:defRPr>
            </a:lvl6pPr>
            <a:lvl7pPr marL="1600200" lvl="6" indent="-250825" rtl="0">
              <a:lnSpc>
                <a:spcPct val="115000"/>
              </a:lnSpc>
              <a:spcBef>
                <a:spcPts val="1000"/>
              </a:spcBef>
              <a:spcAft>
                <a:spcPts val="0"/>
              </a:spcAft>
              <a:buSzPts val="4300"/>
              <a:buFont typeface="Nunito"/>
              <a:buChar char="●"/>
              <a:defRPr sz="2150">
                <a:latin typeface="Nunito"/>
                <a:ea typeface="Nunito"/>
                <a:cs typeface="Nunito"/>
                <a:sym typeface="Nunito"/>
              </a:defRPr>
            </a:lvl7pPr>
            <a:lvl8pPr marL="1828800" lvl="7" indent="-250825" rtl="0">
              <a:lnSpc>
                <a:spcPct val="115000"/>
              </a:lnSpc>
              <a:spcBef>
                <a:spcPts val="1000"/>
              </a:spcBef>
              <a:spcAft>
                <a:spcPts val="0"/>
              </a:spcAft>
              <a:buSzPts val="4300"/>
              <a:buFont typeface="Nunito"/>
              <a:buChar char="○"/>
              <a:defRPr sz="2150">
                <a:latin typeface="Nunito"/>
                <a:ea typeface="Nunito"/>
                <a:cs typeface="Nunito"/>
                <a:sym typeface="Nunito"/>
              </a:defRPr>
            </a:lvl8pPr>
            <a:lvl9pPr marL="2057400" lvl="8" indent="-250825" rtl="0">
              <a:lnSpc>
                <a:spcPct val="115000"/>
              </a:lnSpc>
              <a:spcBef>
                <a:spcPts val="1000"/>
              </a:spcBef>
              <a:spcAft>
                <a:spcPts val="1000"/>
              </a:spcAft>
              <a:buSzPts val="4300"/>
              <a:buFont typeface="Nunito"/>
              <a:buChar char="■"/>
              <a:defRPr sz="2150">
                <a:latin typeface="Nunito"/>
                <a:ea typeface="Nunito"/>
                <a:cs typeface="Nunito"/>
                <a:sym typeface="Nunito"/>
              </a:defRPr>
            </a:lvl9pPr>
          </a:lstStyle>
          <a:p>
            <a:endParaRPr/>
          </a:p>
        </p:txBody>
      </p:sp>
      <p:sp>
        <p:nvSpPr>
          <p:cNvPr id="29" name="Google Shape;29;p8"/>
          <p:cNvSpPr txBox="1">
            <a:spLocks noGrp="1"/>
          </p:cNvSpPr>
          <p:nvPr>
            <p:ph type="title"/>
          </p:nvPr>
        </p:nvSpPr>
        <p:spPr>
          <a:xfrm>
            <a:off x="415600" y="390167"/>
            <a:ext cx="11360809" cy="763650"/>
          </a:xfrm>
          <a:prstGeom prst="rect">
            <a:avLst/>
          </a:prstGeom>
          <a:noFill/>
          <a:ln>
            <a:noFill/>
          </a:ln>
        </p:spPr>
        <p:txBody>
          <a:bodyPr spcFirstLastPara="1" wrap="square" lIns="243750" tIns="243750" rIns="243750" bIns="243750" anchor="ctr" anchorCtr="0">
            <a:noAutofit/>
          </a:bodyPr>
          <a:lstStyle>
            <a:lvl1pPr lvl="0" algn="ctr" rtl="0">
              <a:spcBef>
                <a:spcPts val="0"/>
              </a:spcBef>
              <a:spcAft>
                <a:spcPts val="0"/>
              </a:spcAft>
              <a:buClr>
                <a:schemeClr val="dk1"/>
              </a:buClr>
              <a:buSzPts val="8000"/>
              <a:buFont typeface="Nunito"/>
              <a:buChar char="●"/>
              <a:defRPr sz="4000">
                <a:solidFill>
                  <a:schemeClr val="dk1"/>
                </a:solidFill>
                <a:latin typeface="Nunito"/>
                <a:ea typeface="Nunito"/>
                <a:cs typeface="Nunito"/>
                <a:sym typeface="Nunito"/>
              </a:defRPr>
            </a:lvl1pPr>
            <a:lvl2pPr lvl="1" rtl="0">
              <a:spcBef>
                <a:spcPts val="0"/>
              </a:spcBef>
              <a:spcAft>
                <a:spcPts val="0"/>
              </a:spcAft>
              <a:buSzPts val="3700"/>
              <a:buFont typeface="Nunito"/>
              <a:buChar char="○"/>
              <a:defRPr sz="1850">
                <a:latin typeface="Nunito"/>
                <a:ea typeface="Nunito"/>
                <a:cs typeface="Nunito"/>
                <a:sym typeface="Nunito"/>
              </a:defRPr>
            </a:lvl2pPr>
            <a:lvl3pPr lvl="2" rtl="0">
              <a:spcBef>
                <a:spcPts val="0"/>
              </a:spcBef>
              <a:spcAft>
                <a:spcPts val="0"/>
              </a:spcAft>
              <a:buSzPts val="3700"/>
              <a:buFont typeface="Nunito"/>
              <a:buChar char="■"/>
              <a:defRPr sz="1850">
                <a:latin typeface="Nunito"/>
                <a:ea typeface="Nunito"/>
                <a:cs typeface="Nunito"/>
                <a:sym typeface="Nunito"/>
              </a:defRPr>
            </a:lvl3pPr>
            <a:lvl4pPr lvl="3" rtl="0">
              <a:spcBef>
                <a:spcPts val="0"/>
              </a:spcBef>
              <a:spcAft>
                <a:spcPts val="0"/>
              </a:spcAft>
              <a:buSzPts val="3700"/>
              <a:buFont typeface="Nunito"/>
              <a:buChar char="●"/>
              <a:defRPr sz="1850">
                <a:latin typeface="Nunito"/>
                <a:ea typeface="Nunito"/>
                <a:cs typeface="Nunito"/>
                <a:sym typeface="Nunito"/>
              </a:defRPr>
            </a:lvl4pPr>
            <a:lvl5pPr lvl="4" rtl="0">
              <a:spcBef>
                <a:spcPts val="0"/>
              </a:spcBef>
              <a:spcAft>
                <a:spcPts val="0"/>
              </a:spcAft>
              <a:buSzPts val="3700"/>
              <a:buFont typeface="Nunito"/>
              <a:buChar char="○"/>
              <a:defRPr sz="1850">
                <a:latin typeface="Nunito"/>
                <a:ea typeface="Nunito"/>
                <a:cs typeface="Nunito"/>
                <a:sym typeface="Nunito"/>
              </a:defRPr>
            </a:lvl5pPr>
            <a:lvl6pPr lvl="5" rtl="0">
              <a:spcBef>
                <a:spcPts val="0"/>
              </a:spcBef>
              <a:spcAft>
                <a:spcPts val="0"/>
              </a:spcAft>
              <a:buSzPts val="3700"/>
              <a:buFont typeface="Nunito"/>
              <a:buChar char="■"/>
              <a:defRPr sz="1850">
                <a:latin typeface="Nunito"/>
                <a:ea typeface="Nunito"/>
                <a:cs typeface="Nunito"/>
                <a:sym typeface="Nunito"/>
              </a:defRPr>
            </a:lvl6pPr>
            <a:lvl7pPr lvl="6" rtl="0">
              <a:spcBef>
                <a:spcPts val="0"/>
              </a:spcBef>
              <a:spcAft>
                <a:spcPts val="0"/>
              </a:spcAft>
              <a:buSzPts val="3700"/>
              <a:buFont typeface="Nunito"/>
              <a:buChar char="●"/>
              <a:defRPr sz="1850">
                <a:latin typeface="Nunito"/>
                <a:ea typeface="Nunito"/>
                <a:cs typeface="Nunito"/>
                <a:sym typeface="Nunito"/>
              </a:defRPr>
            </a:lvl7pPr>
            <a:lvl8pPr lvl="7" rtl="0">
              <a:spcBef>
                <a:spcPts val="0"/>
              </a:spcBef>
              <a:spcAft>
                <a:spcPts val="0"/>
              </a:spcAft>
              <a:buSzPts val="3700"/>
              <a:buFont typeface="Nunito"/>
              <a:buChar char="○"/>
              <a:defRPr sz="1850">
                <a:latin typeface="Nunito"/>
                <a:ea typeface="Nunito"/>
                <a:cs typeface="Nunito"/>
                <a:sym typeface="Nunito"/>
              </a:defRPr>
            </a:lvl8pPr>
            <a:lvl9pPr lvl="8" rtl="0">
              <a:spcBef>
                <a:spcPts val="0"/>
              </a:spcBef>
              <a:spcAft>
                <a:spcPts val="0"/>
              </a:spcAft>
              <a:buSzPts val="3700"/>
              <a:buFont typeface="Nunito"/>
              <a:buChar char="■"/>
              <a:defRPr sz="1850">
                <a:latin typeface="Nunito"/>
                <a:ea typeface="Nunito"/>
                <a:cs typeface="Nunito"/>
                <a:sym typeface="Nunito"/>
              </a:defRPr>
            </a:lvl9pPr>
          </a:lstStyle>
          <a:p>
            <a:endParaRPr/>
          </a:p>
        </p:txBody>
      </p:sp>
      <p:sp>
        <p:nvSpPr>
          <p:cNvPr id="30" name="Google Shape;30;p8"/>
          <p:cNvSpPr>
            <a:spLocks noGrp="1"/>
          </p:cNvSpPr>
          <p:nvPr>
            <p:ph type="pic" idx="2"/>
          </p:nvPr>
        </p:nvSpPr>
        <p:spPr>
          <a:xfrm>
            <a:off x="6884092" y="1817787"/>
            <a:ext cx="5005454" cy="4273950"/>
          </a:xfrm>
          <a:prstGeom prst="rect">
            <a:avLst/>
          </a:prstGeom>
          <a:noFill/>
          <a:ln>
            <a:noFill/>
          </a:ln>
        </p:spPr>
      </p:sp>
    </p:spTree>
    <p:extLst>
      <p:ext uri="{BB962C8B-B14F-4D97-AF65-F5344CB8AC3E}">
        <p14:creationId xmlns:p14="http://schemas.microsoft.com/office/powerpoint/2010/main" val="3635300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2.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1">
            <a:alphaModFix/>
          </a:blip>
          <a:srcRect l="14755" t="86322" b="749"/>
          <a:stretch/>
        </p:blipFill>
        <p:spPr>
          <a:xfrm>
            <a:off x="2609605" y="6051150"/>
            <a:ext cx="9620506" cy="820463"/>
          </a:xfrm>
          <a:prstGeom prst="rect">
            <a:avLst/>
          </a:prstGeom>
          <a:noFill/>
          <a:ln>
            <a:noFill/>
          </a:ln>
        </p:spPr>
      </p:pic>
      <p:pic>
        <p:nvPicPr>
          <p:cNvPr id="11" name="Google Shape;11;p1"/>
          <p:cNvPicPr preferRelativeResize="0"/>
          <p:nvPr/>
        </p:nvPicPr>
        <p:blipFill rotWithShape="1">
          <a:blip r:embed="rId12">
            <a:alphaModFix/>
          </a:blip>
          <a:srcRect t="9036" b="9036"/>
          <a:stretch/>
        </p:blipFill>
        <p:spPr>
          <a:xfrm>
            <a:off x="72719" y="6185369"/>
            <a:ext cx="1804943" cy="53573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7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08">
          <p15:clr>
            <a:srgbClr val="E46962"/>
          </p15:clr>
        </p15:guide>
        <p15:guide id="2" orient="horz" pos="4210">
          <p15:clr>
            <a:srgbClr val="E46962"/>
          </p15:clr>
        </p15:guide>
        <p15:guide id="3" pos="7489">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
        <p:cNvGrpSpPr/>
        <p:nvPr/>
      </p:nvGrpSpPr>
      <p:grpSpPr>
        <a:xfrm>
          <a:off x="0" y="0"/>
          <a:ext cx="0" cy="0"/>
          <a:chOff x="0" y="0"/>
          <a:chExt cx="0" cy="0"/>
        </a:xfrm>
      </p:grpSpPr>
      <p:pic>
        <p:nvPicPr>
          <p:cNvPr id="45" name="Google Shape;45;p10"/>
          <p:cNvPicPr preferRelativeResize="0"/>
          <p:nvPr/>
        </p:nvPicPr>
        <p:blipFill rotWithShape="1">
          <a:blip r:embed="rId14">
            <a:alphaModFix/>
          </a:blip>
          <a:srcRect l="14755" t="86322" b="749"/>
          <a:stretch/>
        </p:blipFill>
        <p:spPr>
          <a:xfrm>
            <a:off x="2609605" y="6051150"/>
            <a:ext cx="9620506" cy="820463"/>
          </a:xfrm>
          <a:prstGeom prst="rect">
            <a:avLst/>
          </a:prstGeom>
          <a:noFill/>
          <a:ln>
            <a:noFill/>
          </a:ln>
        </p:spPr>
      </p:pic>
      <p:pic>
        <p:nvPicPr>
          <p:cNvPr id="46" name="Google Shape;46;p10"/>
          <p:cNvPicPr preferRelativeResize="0"/>
          <p:nvPr/>
        </p:nvPicPr>
        <p:blipFill rotWithShape="1">
          <a:blip r:embed="rId15">
            <a:alphaModFix/>
          </a:blip>
          <a:srcRect t="9036" b="9036"/>
          <a:stretch/>
        </p:blipFill>
        <p:spPr>
          <a:xfrm>
            <a:off x="72719" y="6185369"/>
            <a:ext cx="1804943" cy="53573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08">
          <p15:clr>
            <a:srgbClr val="E46962"/>
          </p15:clr>
        </p15:guide>
        <p15:guide id="2" orient="horz" pos="4210">
          <p15:clr>
            <a:srgbClr val="E46962"/>
          </p15:clr>
        </p15:guide>
        <p15:guide id="3" pos="7489">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6.png"/></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2.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hyperlink" Target="https://www.tidymodels.org/" TargetMode="External"/><Relationship Id="rId2" Type="http://schemas.openxmlformats.org/officeDocument/2006/relationships/notesSlide" Target="../notesSlides/notesSlide139.xml"/><Relationship Id="rId1" Type="http://schemas.openxmlformats.org/officeDocument/2006/relationships/slideLayout" Target="../slideLayouts/slideLayout5.xml"/><Relationship Id="rId4" Type="http://schemas.openxmlformats.org/officeDocument/2006/relationships/hyperlink" Target="https://github.com/bwgoudey/IntroMLforLifeScienceWorkshopR"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bookdown.org/ekothe/navarro26/"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hyperlink" Target="https://creativecommons.org/licenses/by-sa/4.0/" TargetMode="External"/><Relationship Id="rId5" Type="http://schemas.openxmlformats.org/officeDocument/2006/relationships/hyperlink" Target="https://djnavarro.net/"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hyperlink" Target="http://doi.org/10.1119/1.3254017"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hyperlink" Target="https://scikit-learn.org/stable/auto_examples/model_selection/plot_underfitting_overfitting.html"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hyperlink" Target="https://scikit-learn.org/stable/auto_examples/model_selection/plot_underfitting_overfitting.html"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5.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6.xml"/><Relationship Id="rId1" Type="http://schemas.openxmlformats.org/officeDocument/2006/relationships/slideLayout" Target="../slideLayouts/slideLayout5.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subTitle" idx="1"/>
          </p:nvPr>
        </p:nvSpPr>
        <p:spPr>
          <a:xfrm>
            <a:off x="415650" y="2900550"/>
            <a:ext cx="11360700" cy="1056900"/>
          </a:xfrm>
          <a:prstGeom prst="rect">
            <a:avLst/>
          </a:prstGeom>
          <a:noFill/>
          <a:ln>
            <a:noFill/>
          </a:ln>
        </p:spPr>
        <p:txBody>
          <a:bodyPr spcFirstLastPara="1" wrap="square" lIns="90000" tIns="90000" rIns="90000" bIns="90000" anchor="t" anchorCtr="0">
            <a:noAutofit/>
          </a:bodyPr>
          <a:lstStyle/>
          <a:p>
            <a:pPr marL="0" lvl="0" indent="0" algn="l" rtl="0">
              <a:lnSpc>
                <a:spcPct val="100000"/>
              </a:lnSpc>
              <a:spcBef>
                <a:spcPts val="0"/>
              </a:spcBef>
              <a:spcAft>
                <a:spcPts val="0"/>
              </a:spcAft>
              <a:buClr>
                <a:schemeClr val="lt1"/>
              </a:buClr>
              <a:buSzPts val="3800"/>
              <a:buNone/>
            </a:pPr>
            <a:r>
              <a:rPr lang="en-AU" sz="3500"/>
              <a:t>What does it mean and how to avoid common traps</a:t>
            </a:r>
            <a:endParaRPr sz="3500"/>
          </a:p>
          <a:p>
            <a:pPr marL="0" lvl="0" indent="0" algn="l" rtl="0">
              <a:lnSpc>
                <a:spcPct val="100000"/>
              </a:lnSpc>
              <a:spcBef>
                <a:spcPts val="0"/>
              </a:spcBef>
              <a:spcAft>
                <a:spcPts val="0"/>
              </a:spcAft>
              <a:buClr>
                <a:schemeClr val="lt1"/>
              </a:buClr>
              <a:buSzPts val="3800"/>
              <a:buNone/>
            </a:pPr>
            <a:endParaRPr sz="3500"/>
          </a:p>
        </p:txBody>
      </p:sp>
      <p:sp>
        <p:nvSpPr>
          <p:cNvPr id="159" name="Google Shape;159;p23"/>
          <p:cNvSpPr txBox="1">
            <a:spLocks noGrp="1"/>
          </p:cNvSpPr>
          <p:nvPr>
            <p:ph type="ctrTitle"/>
          </p:nvPr>
        </p:nvSpPr>
        <p:spPr>
          <a:xfrm>
            <a:off x="357500" y="773800"/>
            <a:ext cx="11276100" cy="2277900"/>
          </a:xfrm>
          <a:prstGeom prst="rect">
            <a:avLst/>
          </a:prstGeom>
        </p:spPr>
        <p:txBody>
          <a:bodyPr spcFirstLastPara="1" wrap="square" lIns="121900" tIns="121900" rIns="121900" bIns="121900" anchor="b" anchorCtr="0">
            <a:spAutoFit/>
          </a:bodyPr>
          <a:lstStyle/>
          <a:p>
            <a:pPr marL="0" lvl="0" indent="0" algn="ctr" rtl="0">
              <a:spcBef>
                <a:spcPts val="0"/>
              </a:spcBef>
              <a:spcAft>
                <a:spcPts val="0"/>
              </a:spcAft>
              <a:buNone/>
            </a:pPr>
            <a:r>
              <a:rPr lang="en-AU" sz="6600" b="1"/>
              <a:t>Applying machine learning in life sciences:</a:t>
            </a:r>
            <a:endParaRPr sz="6600" b="1"/>
          </a:p>
        </p:txBody>
      </p:sp>
      <p:sp>
        <p:nvSpPr>
          <p:cNvPr id="160" name="Google Shape;160;p23"/>
          <p:cNvSpPr txBox="1"/>
          <p:nvPr/>
        </p:nvSpPr>
        <p:spPr>
          <a:xfrm>
            <a:off x="3071323" y="3799100"/>
            <a:ext cx="5365200" cy="1015200"/>
          </a:xfrm>
          <a:prstGeom prst="rect">
            <a:avLst/>
          </a:prstGeom>
          <a:noFill/>
          <a:ln>
            <a:noFill/>
          </a:ln>
        </p:spPr>
        <p:txBody>
          <a:bodyPr spcFirstLastPara="1" wrap="square" lIns="27325" tIns="27325" rIns="27325" bIns="27325" anchor="t" anchorCtr="0">
            <a:spAutoFit/>
          </a:bodyPr>
          <a:lstStyle/>
          <a:p>
            <a:pPr marL="0" lvl="0" indent="0" algn="ctr" rtl="0">
              <a:spcBef>
                <a:spcPts val="0"/>
              </a:spcBef>
              <a:spcAft>
                <a:spcPts val="0"/>
              </a:spcAft>
              <a:buNone/>
            </a:pPr>
            <a:r>
              <a:rPr lang="en-AU" sz="3242" b="1">
                <a:solidFill>
                  <a:srgbClr val="1B243B"/>
                </a:solidFill>
                <a:latin typeface="Nunito"/>
                <a:ea typeface="Nunito"/>
                <a:cs typeface="Nunito"/>
                <a:sym typeface="Nunito"/>
              </a:rPr>
              <a:t>Ben Goudey</a:t>
            </a:r>
            <a:endParaRPr sz="3242" b="1">
              <a:solidFill>
                <a:srgbClr val="1B243B"/>
              </a:solidFill>
              <a:latin typeface="Nunito"/>
              <a:ea typeface="Nunito"/>
              <a:cs typeface="Nunito"/>
              <a:sym typeface="Nunito"/>
            </a:endParaRPr>
          </a:p>
          <a:p>
            <a:pPr marL="0" lvl="0" indent="0" algn="ctr" rtl="0">
              <a:spcBef>
                <a:spcPts val="0"/>
              </a:spcBef>
              <a:spcAft>
                <a:spcPts val="0"/>
              </a:spcAft>
              <a:buNone/>
            </a:pPr>
            <a:r>
              <a:rPr lang="en-AU" sz="2993">
                <a:solidFill>
                  <a:schemeClr val="dk1"/>
                </a:solidFill>
                <a:latin typeface="Nunito"/>
                <a:ea typeface="Nunito"/>
                <a:cs typeface="Nunito"/>
                <a:sym typeface="Nunito"/>
              </a:rPr>
              <a:t>AI Technical Lead</a:t>
            </a:r>
            <a:endParaRPr sz="3242" b="1">
              <a:solidFill>
                <a:srgbClr val="1B243B"/>
              </a:solidFill>
              <a:latin typeface="Nunito"/>
              <a:ea typeface="Nunito"/>
              <a:cs typeface="Nunito"/>
              <a:sym typeface="Nunito"/>
            </a:endParaRPr>
          </a:p>
        </p:txBody>
      </p:sp>
      <p:sp>
        <p:nvSpPr>
          <p:cNvPr id="161" name="Google Shape;161;p23"/>
          <p:cNvSpPr txBox="1"/>
          <p:nvPr/>
        </p:nvSpPr>
        <p:spPr>
          <a:xfrm>
            <a:off x="2762472" y="5083075"/>
            <a:ext cx="6213600" cy="516000"/>
          </a:xfrm>
          <a:prstGeom prst="rect">
            <a:avLst/>
          </a:prstGeom>
          <a:noFill/>
          <a:ln>
            <a:noFill/>
          </a:ln>
        </p:spPr>
        <p:txBody>
          <a:bodyPr spcFirstLastPara="1" wrap="square" lIns="27325" tIns="27325" rIns="27325" bIns="27325" anchor="t" anchorCtr="0">
            <a:spAutoFit/>
          </a:bodyPr>
          <a:lstStyle/>
          <a:p>
            <a:pPr marL="0" lvl="0" indent="0" algn="ctr" rtl="0">
              <a:spcBef>
                <a:spcPts val="0"/>
              </a:spcBef>
              <a:spcAft>
                <a:spcPts val="0"/>
              </a:spcAft>
              <a:buNone/>
            </a:pPr>
            <a:r>
              <a:rPr lang="en-AU" sz="2993" b="1">
                <a:solidFill>
                  <a:srgbClr val="1B243B"/>
                </a:solidFill>
                <a:latin typeface="Nunito"/>
                <a:ea typeface="Nunito"/>
                <a:cs typeface="Nunito"/>
                <a:sym typeface="Nunito"/>
              </a:rPr>
              <a:t>Australia BioCommons</a:t>
            </a:r>
            <a:endParaRPr sz="3393" b="1">
              <a:solidFill>
                <a:srgbClr val="1B243B"/>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How to use data to inform decision making?</a:t>
            </a:r>
            <a:endParaRPr/>
          </a:p>
        </p:txBody>
      </p:sp>
      <p:sp>
        <p:nvSpPr>
          <p:cNvPr id="240" name="Google Shape;240;p32"/>
          <p:cNvSpPr txBox="1">
            <a:spLocks noGrp="1"/>
          </p:cNvSpPr>
          <p:nvPr>
            <p:ph type="body" idx="1"/>
          </p:nvPr>
        </p:nvSpPr>
        <p:spPr>
          <a:xfrm>
            <a:off x="496568" y="1539015"/>
            <a:ext cx="11408400" cy="4377000"/>
          </a:xfrm>
          <a:prstGeom prst="rect">
            <a:avLst/>
          </a:prstGeom>
          <a:noFill/>
          <a:ln>
            <a:noFill/>
          </a:ln>
        </p:spPr>
        <p:txBody>
          <a:bodyPr spcFirstLastPara="1" wrap="square" lIns="91425" tIns="45700" rIns="91425" bIns="45700" anchor="t" anchorCtr="0">
            <a:noAutofit/>
          </a:bodyPr>
          <a:lstStyle/>
          <a:p>
            <a:pPr marL="57150" lvl="0" indent="0" algn="l" rtl="0">
              <a:lnSpc>
                <a:spcPct val="100000"/>
              </a:lnSpc>
              <a:spcBef>
                <a:spcPts val="0"/>
              </a:spcBef>
              <a:spcAft>
                <a:spcPts val="0"/>
              </a:spcAft>
              <a:buClr>
                <a:schemeClr val="dk1"/>
              </a:buClr>
              <a:buSzPts val="2000"/>
              <a:buNone/>
            </a:pPr>
            <a:r>
              <a:rPr lang="en-AU"/>
              <a:t>Traditionally, your options are</a:t>
            </a:r>
            <a:endParaRPr/>
          </a:p>
          <a:p>
            <a:pPr marL="914400" lvl="1" indent="-457200" algn="l" rtl="0">
              <a:lnSpc>
                <a:spcPct val="100000"/>
              </a:lnSpc>
              <a:spcBef>
                <a:spcPts val="500"/>
              </a:spcBef>
              <a:spcAft>
                <a:spcPts val="0"/>
              </a:spcAft>
              <a:buClr>
                <a:schemeClr val="dk1"/>
              </a:buClr>
              <a:buSzPts val="2000"/>
              <a:buChar char="○"/>
            </a:pPr>
            <a:r>
              <a:rPr lang="en-AU"/>
              <a:t>Domain Expertise</a:t>
            </a:r>
            <a:endParaRPr/>
          </a:p>
          <a:p>
            <a:pPr marL="1130400" lvl="2" indent="-457200" algn="l" rtl="0">
              <a:lnSpc>
                <a:spcPct val="100000"/>
              </a:lnSpc>
              <a:spcBef>
                <a:spcPts val="500"/>
              </a:spcBef>
              <a:spcAft>
                <a:spcPts val="0"/>
              </a:spcAft>
              <a:buClr>
                <a:schemeClr val="dk1"/>
              </a:buClr>
              <a:buSzPts val="2000"/>
              <a:buChar char="■"/>
            </a:pPr>
            <a:r>
              <a:rPr lang="en-AU"/>
              <a:t>…but this is hard in domains with incomplete knowledge</a:t>
            </a:r>
            <a:endParaRPr/>
          </a:p>
          <a:p>
            <a:pPr marL="216000" lvl="1" indent="-88999" algn="l" rtl="0">
              <a:lnSpc>
                <a:spcPct val="100000"/>
              </a:lnSpc>
              <a:spcBef>
                <a:spcPts val="500"/>
              </a:spcBef>
              <a:spcAft>
                <a:spcPts val="0"/>
              </a:spcAft>
              <a:buClr>
                <a:schemeClr val="dk1"/>
              </a:buClr>
              <a:buSzPts val="2000"/>
              <a:buNone/>
            </a:pPr>
            <a:endParaRPr/>
          </a:p>
          <a:p>
            <a:pPr marL="914400" lvl="1" indent="-457200" algn="l" rtl="0">
              <a:lnSpc>
                <a:spcPct val="100000"/>
              </a:lnSpc>
              <a:spcBef>
                <a:spcPts val="500"/>
              </a:spcBef>
              <a:spcAft>
                <a:spcPts val="0"/>
              </a:spcAft>
              <a:buClr>
                <a:schemeClr val="dk1"/>
              </a:buClr>
              <a:buSzPts val="2000"/>
              <a:buChar char="○"/>
            </a:pPr>
            <a:r>
              <a:rPr lang="en-AU"/>
              <a:t>Statistical modelling</a:t>
            </a:r>
            <a:endParaRPr/>
          </a:p>
          <a:p>
            <a:pPr marL="1130400" lvl="2" indent="-457200" algn="l" rtl="0">
              <a:lnSpc>
                <a:spcPct val="100000"/>
              </a:lnSpc>
              <a:spcBef>
                <a:spcPts val="500"/>
              </a:spcBef>
              <a:spcAft>
                <a:spcPts val="0"/>
              </a:spcAft>
              <a:buClr>
                <a:schemeClr val="dk1"/>
              </a:buClr>
              <a:buSzPts val="2000"/>
              <a:buChar char="■"/>
            </a:pPr>
            <a:r>
              <a:rPr lang="en-AU"/>
              <a:t>…but now we’re collecting far more data than in the past</a:t>
            </a:r>
            <a:endParaRPr/>
          </a:p>
          <a:p>
            <a:pPr marL="0" marR="0" lvl="0" indent="0" algn="l" rtl="0">
              <a:lnSpc>
                <a:spcPct val="100000"/>
              </a:lnSpc>
              <a:spcBef>
                <a:spcPts val="1000"/>
              </a:spcBef>
              <a:spcAft>
                <a:spcPts val="0"/>
              </a:spcAft>
              <a:buClr>
                <a:schemeClr val="dk1"/>
              </a:buClr>
              <a:buSzPts val="2000"/>
              <a:buFont typeface="Arial"/>
              <a:buNone/>
            </a:pPr>
            <a:endParaRPr/>
          </a:p>
        </p:txBody>
      </p:sp>
      <p:sp>
        <p:nvSpPr>
          <p:cNvPr id="241" name="Google Shape;241;p32"/>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03"/>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2: Decide, then Test/train</a:t>
            </a:r>
            <a:endParaRPr/>
          </a:p>
        </p:txBody>
      </p:sp>
      <p:sp>
        <p:nvSpPr>
          <p:cNvPr id="923" name="Google Shape;923;p103"/>
          <p:cNvSpPr txBox="1">
            <a:spLocks noGrp="1"/>
          </p:cNvSpPr>
          <p:nvPr>
            <p:ph type="body" idx="1"/>
          </p:nvPr>
        </p:nvSpPr>
        <p:spPr>
          <a:xfrm>
            <a:off x="467235" y="1567149"/>
            <a:ext cx="3662700" cy="4928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3000"/>
              <a:buFont typeface="Arial"/>
              <a:buNone/>
            </a:pPr>
            <a:r>
              <a:rPr lang="en-AU" sz="2800" dirty="0"/>
              <a:t>Add a third split of data, use it to evaluate all models, select the best model to evaluate on test dataset</a:t>
            </a:r>
            <a:endParaRPr sz="2800" dirty="0"/>
          </a:p>
          <a:p>
            <a:pPr marL="0" marR="0" lvl="0" indent="0" algn="l" rtl="0">
              <a:lnSpc>
                <a:spcPct val="100000"/>
              </a:lnSpc>
              <a:spcBef>
                <a:spcPts val="1000"/>
              </a:spcBef>
              <a:spcAft>
                <a:spcPts val="0"/>
              </a:spcAft>
              <a:buClr>
                <a:schemeClr val="dk1"/>
              </a:buClr>
              <a:buSzPts val="3000"/>
              <a:buFont typeface="Arial"/>
              <a:buNone/>
            </a:pPr>
            <a:endParaRPr sz="2800" dirty="0"/>
          </a:p>
          <a:p>
            <a:pPr marL="0" marR="0" lvl="0" indent="0" algn="l" rtl="0">
              <a:lnSpc>
                <a:spcPct val="100000"/>
              </a:lnSpc>
              <a:spcBef>
                <a:spcPts val="1000"/>
              </a:spcBef>
              <a:spcAft>
                <a:spcPts val="0"/>
              </a:spcAft>
              <a:buClr>
                <a:schemeClr val="dk1"/>
              </a:buClr>
              <a:buSzPts val="3000"/>
              <a:buFont typeface="Arial"/>
              <a:buNone/>
            </a:pPr>
            <a:r>
              <a:rPr lang="en-AU" sz="2800" dirty="0"/>
              <a:t>Can peek at </a:t>
            </a:r>
            <a:r>
              <a:rPr lang="en-AU" sz="2800" i="1" dirty="0"/>
              <a:t>validation</a:t>
            </a:r>
            <a:r>
              <a:rPr lang="en-AU" sz="2800" dirty="0"/>
              <a:t> but never at </a:t>
            </a:r>
            <a:r>
              <a:rPr lang="en-AU" sz="2800" i="1" dirty="0"/>
              <a:t>test</a:t>
            </a:r>
            <a:endParaRPr sz="2800" dirty="0"/>
          </a:p>
        </p:txBody>
      </p:sp>
      <p:sp>
        <p:nvSpPr>
          <p:cNvPr id="924" name="Google Shape;924;p103"/>
          <p:cNvSpPr/>
          <p:nvPr/>
        </p:nvSpPr>
        <p:spPr>
          <a:xfrm>
            <a:off x="4130040" y="1567149"/>
            <a:ext cx="3185100" cy="594300"/>
          </a:xfrm>
          <a:prstGeom prst="rect">
            <a:avLst/>
          </a:prstGeom>
          <a:solidFill>
            <a:srgbClr val="FFC0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a:solidFill>
                  <a:schemeClr val="lt1"/>
                </a:solidFill>
                <a:latin typeface="Calibri"/>
                <a:ea typeface="Calibri"/>
                <a:cs typeface="Calibri"/>
                <a:sym typeface="Calibri"/>
              </a:rPr>
              <a:t>Training</a:t>
            </a:r>
            <a:endParaRPr/>
          </a:p>
        </p:txBody>
      </p:sp>
      <p:sp>
        <p:nvSpPr>
          <p:cNvPr id="925" name="Google Shape;925;p103"/>
          <p:cNvSpPr/>
          <p:nvPr/>
        </p:nvSpPr>
        <p:spPr>
          <a:xfrm>
            <a:off x="7315200" y="1567149"/>
            <a:ext cx="1432500" cy="594300"/>
          </a:xfrm>
          <a:prstGeom prst="rect">
            <a:avLst/>
          </a:prstGeom>
          <a:solidFill>
            <a:srgbClr val="A6CFB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a:solidFill>
                  <a:schemeClr val="lt1"/>
                </a:solidFill>
                <a:latin typeface="Calibri"/>
                <a:ea typeface="Calibri"/>
                <a:cs typeface="Calibri"/>
                <a:sym typeface="Calibri"/>
              </a:rPr>
              <a:t>Validation</a:t>
            </a:r>
            <a:endParaRPr/>
          </a:p>
        </p:txBody>
      </p:sp>
      <p:sp>
        <p:nvSpPr>
          <p:cNvPr id="926" name="Google Shape;926;p103"/>
          <p:cNvSpPr/>
          <p:nvPr/>
        </p:nvSpPr>
        <p:spPr>
          <a:xfrm>
            <a:off x="8747760" y="1567149"/>
            <a:ext cx="1432500" cy="594300"/>
          </a:xfrm>
          <a:prstGeom prst="rect">
            <a:avLst/>
          </a:prstGeom>
          <a:solidFill>
            <a:srgbClr val="72B0F6"/>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a:solidFill>
                  <a:schemeClr val="lt1"/>
                </a:solidFill>
                <a:latin typeface="Calibri"/>
                <a:ea typeface="Calibri"/>
                <a:cs typeface="Calibri"/>
                <a:sym typeface="Calibri"/>
              </a:rPr>
              <a:t>Test</a:t>
            </a:r>
            <a:endParaRPr/>
          </a:p>
        </p:txBody>
      </p:sp>
      <p:pic>
        <p:nvPicPr>
          <p:cNvPr id="927" name="Google Shape;927;p103" descr="Table&#10;&#10;Description automatically generated"/>
          <p:cNvPicPr preferRelativeResize="0"/>
          <p:nvPr/>
        </p:nvPicPr>
        <p:blipFill rotWithShape="1">
          <a:blip r:embed="rId3">
            <a:alphaModFix/>
          </a:blip>
          <a:srcRect/>
          <a:stretch/>
        </p:blipFill>
        <p:spPr>
          <a:xfrm>
            <a:off x="3952365" y="2446232"/>
            <a:ext cx="7772401" cy="380738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1">
          <a:extLst>
            <a:ext uri="{FF2B5EF4-FFF2-40B4-BE49-F238E27FC236}">
              <a16:creationId xmlns:a16="http://schemas.microsoft.com/office/drawing/2014/main" id="{D309AB04-5D4F-0606-904E-1E4E8FB4B07B}"/>
            </a:ext>
          </a:extLst>
        </p:cNvPr>
        <p:cNvGrpSpPr/>
        <p:nvPr/>
      </p:nvGrpSpPr>
      <p:grpSpPr>
        <a:xfrm>
          <a:off x="0" y="0"/>
          <a:ext cx="0" cy="0"/>
          <a:chOff x="0" y="0"/>
          <a:chExt cx="0" cy="0"/>
        </a:xfrm>
      </p:grpSpPr>
      <p:sp>
        <p:nvSpPr>
          <p:cNvPr id="922" name="Google Shape;922;p103">
            <a:extLst>
              <a:ext uri="{FF2B5EF4-FFF2-40B4-BE49-F238E27FC236}">
                <a16:creationId xmlns:a16="http://schemas.microsoft.com/office/drawing/2014/main" id="{F2CDC879-E7DE-B52A-C45C-F7957897F50A}"/>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dirty="0"/>
              <a:t>Potential downsides of Strategy 2</a:t>
            </a:r>
            <a:endParaRPr dirty="0"/>
          </a:p>
        </p:txBody>
      </p:sp>
      <p:sp>
        <p:nvSpPr>
          <p:cNvPr id="923" name="Google Shape;923;p103">
            <a:extLst>
              <a:ext uri="{FF2B5EF4-FFF2-40B4-BE49-F238E27FC236}">
                <a16:creationId xmlns:a16="http://schemas.microsoft.com/office/drawing/2014/main" id="{3C992E00-A635-60C4-F0D0-6172C433916C}"/>
              </a:ext>
            </a:extLst>
          </p:cNvPr>
          <p:cNvSpPr txBox="1">
            <a:spLocks noGrp="1"/>
          </p:cNvSpPr>
          <p:nvPr>
            <p:ph type="body" idx="1"/>
          </p:nvPr>
        </p:nvSpPr>
        <p:spPr>
          <a:xfrm>
            <a:off x="467235" y="1567149"/>
            <a:ext cx="3662700" cy="49284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100000"/>
              </a:lnSpc>
              <a:spcBef>
                <a:spcPts val="0"/>
              </a:spcBef>
              <a:spcAft>
                <a:spcPts val="0"/>
              </a:spcAft>
              <a:buClr>
                <a:schemeClr val="dk1"/>
              </a:buClr>
              <a:buSzPts val="3000"/>
              <a:buFont typeface="Arial"/>
              <a:buNone/>
            </a:pPr>
            <a:r>
              <a:rPr lang="en-AU" sz="2800" dirty="0"/>
              <a:t>Same as we had with a we had with a single test/train split</a:t>
            </a:r>
            <a:endParaRPr sz="2800" dirty="0"/>
          </a:p>
          <a:p>
            <a:pPr marL="0" marR="0" lvl="0" indent="0" algn="l" rtl="0">
              <a:lnSpc>
                <a:spcPct val="100000"/>
              </a:lnSpc>
              <a:spcBef>
                <a:spcPts val="1000"/>
              </a:spcBef>
              <a:spcAft>
                <a:spcPts val="0"/>
              </a:spcAft>
              <a:buClr>
                <a:schemeClr val="dk1"/>
              </a:buClr>
              <a:buSzPts val="3000"/>
              <a:buFont typeface="Arial"/>
              <a:buNone/>
            </a:pPr>
            <a:endParaRPr sz="2800" dirty="0"/>
          </a:p>
          <a:p>
            <a:pPr marL="0" marR="0" lvl="0" indent="0" algn="l" rtl="0">
              <a:lnSpc>
                <a:spcPct val="100000"/>
              </a:lnSpc>
              <a:spcBef>
                <a:spcPts val="1000"/>
              </a:spcBef>
              <a:spcAft>
                <a:spcPts val="0"/>
              </a:spcAft>
              <a:buClr>
                <a:schemeClr val="dk1"/>
              </a:buClr>
              <a:buSzPts val="3000"/>
              <a:buFont typeface="Arial"/>
              <a:buNone/>
            </a:pPr>
            <a:r>
              <a:rPr lang="en-AU" sz="2800" dirty="0"/>
              <a:t>Solution 1 – do this in cross validation. </a:t>
            </a:r>
          </a:p>
          <a:p>
            <a:pPr marR="0" lvl="0" indent="-457200" algn="l" rtl="0">
              <a:lnSpc>
                <a:spcPct val="100000"/>
              </a:lnSpc>
              <a:spcBef>
                <a:spcPts val="1000"/>
              </a:spcBef>
              <a:spcAft>
                <a:spcPts val="0"/>
              </a:spcAft>
              <a:buClr>
                <a:schemeClr val="dk1"/>
              </a:buClr>
              <a:buSzPts val="3000"/>
              <a:buFont typeface="Arial" panose="020B0604020202020204" pitchFamily="34" charset="0"/>
              <a:buChar char="•"/>
            </a:pPr>
            <a:r>
              <a:rPr lang="en-AU" sz="2800" dirty="0"/>
              <a:t>Models are made on training, best is selected on validation and reported evaluation is on the held-out test data. </a:t>
            </a:r>
          </a:p>
          <a:p>
            <a:pPr marR="0" lvl="0" indent="-457200" algn="l" rtl="0">
              <a:lnSpc>
                <a:spcPct val="100000"/>
              </a:lnSpc>
              <a:spcBef>
                <a:spcPts val="1000"/>
              </a:spcBef>
              <a:spcAft>
                <a:spcPts val="0"/>
              </a:spcAft>
              <a:buClr>
                <a:schemeClr val="dk1"/>
              </a:buClr>
              <a:buSzPts val="3000"/>
              <a:buFont typeface="Arial" panose="020B0604020202020204" pitchFamily="34" charset="0"/>
              <a:buChar char="•"/>
            </a:pPr>
            <a:endParaRPr sz="2800" dirty="0"/>
          </a:p>
        </p:txBody>
      </p:sp>
      <p:sp>
        <p:nvSpPr>
          <p:cNvPr id="924" name="Google Shape;924;p103">
            <a:extLst>
              <a:ext uri="{FF2B5EF4-FFF2-40B4-BE49-F238E27FC236}">
                <a16:creationId xmlns:a16="http://schemas.microsoft.com/office/drawing/2014/main" id="{73210DEC-01DB-0297-EFB4-F5DA0061B474}"/>
              </a:ext>
            </a:extLst>
          </p:cNvPr>
          <p:cNvSpPr/>
          <p:nvPr/>
        </p:nvSpPr>
        <p:spPr>
          <a:xfrm>
            <a:off x="4130040" y="1567149"/>
            <a:ext cx="3185100" cy="594300"/>
          </a:xfrm>
          <a:prstGeom prst="rect">
            <a:avLst/>
          </a:prstGeom>
          <a:solidFill>
            <a:srgbClr val="FFC0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Training</a:t>
            </a:r>
            <a:endParaRPr dirty="0"/>
          </a:p>
        </p:txBody>
      </p:sp>
      <p:sp>
        <p:nvSpPr>
          <p:cNvPr id="925" name="Google Shape;925;p103">
            <a:extLst>
              <a:ext uri="{FF2B5EF4-FFF2-40B4-BE49-F238E27FC236}">
                <a16:creationId xmlns:a16="http://schemas.microsoft.com/office/drawing/2014/main" id="{47B7C528-9A2C-EF38-56AF-375654BB0DB1}"/>
              </a:ext>
            </a:extLst>
          </p:cNvPr>
          <p:cNvSpPr/>
          <p:nvPr/>
        </p:nvSpPr>
        <p:spPr>
          <a:xfrm>
            <a:off x="7315200" y="1567149"/>
            <a:ext cx="1432500" cy="594300"/>
          </a:xfrm>
          <a:prstGeom prst="rect">
            <a:avLst/>
          </a:prstGeom>
          <a:solidFill>
            <a:srgbClr val="A6CFB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a:solidFill>
                  <a:schemeClr val="lt1"/>
                </a:solidFill>
                <a:latin typeface="Calibri"/>
                <a:ea typeface="Calibri"/>
                <a:cs typeface="Calibri"/>
                <a:sym typeface="Calibri"/>
              </a:rPr>
              <a:t>Validation</a:t>
            </a:r>
            <a:endParaRPr/>
          </a:p>
        </p:txBody>
      </p:sp>
      <p:sp>
        <p:nvSpPr>
          <p:cNvPr id="926" name="Google Shape;926;p103">
            <a:extLst>
              <a:ext uri="{FF2B5EF4-FFF2-40B4-BE49-F238E27FC236}">
                <a16:creationId xmlns:a16="http://schemas.microsoft.com/office/drawing/2014/main" id="{FFA0363E-5A70-9702-CD28-4D684CDAE662}"/>
              </a:ext>
            </a:extLst>
          </p:cNvPr>
          <p:cNvSpPr/>
          <p:nvPr/>
        </p:nvSpPr>
        <p:spPr>
          <a:xfrm>
            <a:off x="8747760" y="1567149"/>
            <a:ext cx="1432500" cy="594300"/>
          </a:xfrm>
          <a:prstGeom prst="rect">
            <a:avLst/>
          </a:prstGeom>
          <a:solidFill>
            <a:srgbClr val="72B0F6"/>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a:solidFill>
                  <a:schemeClr val="lt1"/>
                </a:solidFill>
                <a:latin typeface="Calibri"/>
                <a:ea typeface="Calibri"/>
                <a:cs typeface="Calibri"/>
                <a:sym typeface="Calibri"/>
              </a:rPr>
              <a:t>Test</a:t>
            </a:r>
            <a:endParaRPr/>
          </a:p>
        </p:txBody>
      </p:sp>
      <p:sp>
        <p:nvSpPr>
          <p:cNvPr id="2" name="Google Shape;924;p103">
            <a:extLst>
              <a:ext uri="{FF2B5EF4-FFF2-40B4-BE49-F238E27FC236}">
                <a16:creationId xmlns:a16="http://schemas.microsoft.com/office/drawing/2014/main" id="{96771589-5BC9-580C-3BC6-19E7C9385B5A}"/>
              </a:ext>
            </a:extLst>
          </p:cNvPr>
          <p:cNvSpPr/>
          <p:nvPr/>
        </p:nvSpPr>
        <p:spPr>
          <a:xfrm>
            <a:off x="4130040" y="3437049"/>
            <a:ext cx="3070438" cy="594300"/>
          </a:xfrm>
          <a:prstGeom prst="rect">
            <a:avLst/>
          </a:prstGeom>
          <a:solidFill>
            <a:srgbClr val="FFC0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Training</a:t>
            </a:r>
            <a:endParaRPr dirty="0"/>
          </a:p>
        </p:txBody>
      </p:sp>
      <p:sp>
        <p:nvSpPr>
          <p:cNvPr id="3" name="Google Shape;925;p103">
            <a:extLst>
              <a:ext uri="{FF2B5EF4-FFF2-40B4-BE49-F238E27FC236}">
                <a16:creationId xmlns:a16="http://schemas.microsoft.com/office/drawing/2014/main" id="{78476154-56EF-2999-09BF-14A6CBFCD4D9}"/>
              </a:ext>
            </a:extLst>
          </p:cNvPr>
          <p:cNvSpPr/>
          <p:nvPr/>
        </p:nvSpPr>
        <p:spPr>
          <a:xfrm>
            <a:off x="7315140" y="3429000"/>
            <a:ext cx="1432500" cy="594300"/>
          </a:xfrm>
          <a:prstGeom prst="rect">
            <a:avLst/>
          </a:prstGeom>
          <a:solidFill>
            <a:srgbClr val="A6CFB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Validation</a:t>
            </a:r>
            <a:endParaRPr dirty="0"/>
          </a:p>
        </p:txBody>
      </p:sp>
      <p:sp>
        <p:nvSpPr>
          <p:cNvPr id="4" name="Google Shape;926;p103">
            <a:extLst>
              <a:ext uri="{FF2B5EF4-FFF2-40B4-BE49-F238E27FC236}">
                <a16:creationId xmlns:a16="http://schemas.microsoft.com/office/drawing/2014/main" id="{7FF62754-4528-0B91-193E-1B2742327F05}"/>
              </a:ext>
            </a:extLst>
          </p:cNvPr>
          <p:cNvSpPr/>
          <p:nvPr/>
        </p:nvSpPr>
        <p:spPr>
          <a:xfrm>
            <a:off x="8854924" y="3417099"/>
            <a:ext cx="1432500" cy="594300"/>
          </a:xfrm>
          <a:prstGeom prst="rect">
            <a:avLst/>
          </a:prstGeom>
          <a:solidFill>
            <a:srgbClr val="72B0F6"/>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Test</a:t>
            </a:r>
            <a:endParaRPr dirty="0"/>
          </a:p>
        </p:txBody>
      </p:sp>
      <p:sp>
        <p:nvSpPr>
          <p:cNvPr id="12" name="Google Shape;924;p103">
            <a:extLst>
              <a:ext uri="{FF2B5EF4-FFF2-40B4-BE49-F238E27FC236}">
                <a16:creationId xmlns:a16="http://schemas.microsoft.com/office/drawing/2014/main" id="{F2B90F23-F6C2-F8CA-02E4-0D4AA8D0CDE1}"/>
              </a:ext>
            </a:extLst>
          </p:cNvPr>
          <p:cNvSpPr/>
          <p:nvPr/>
        </p:nvSpPr>
        <p:spPr>
          <a:xfrm>
            <a:off x="4130040" y="4122202"/>
            <a:ext cx="1679426" cy="594300"/>
          </a:xfrm>
          <a:prstGeom prst="rect">
            <a:avLst/>
          </a:prstGeom>
          <a:solidFill>
            <a:srgbClr val="FFC0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Training</a:t>
            </a:r>
            <a:endParaRPr dirty="0"/>
          </a:p>
        </p:txBody>
      </p:sp>
      <p:sp>
        <p:nvSpPr>
          <p:cNvPr id="13" name="Google Shape;925;p103">
            <a:extLst>
              <a:ext uri="{FF2B5EF4-FFF2-40B4-BE49-F238E27FC236}">
                <a16:creationId xmlns:a16="http://schemas.microsoft.com/office/drawing/2014/main" id="{15BA08BB-34D4-8C24-D963-E035D01CFB92}"/>
              </a:ext>
            </a:extLst>
          </p:cNvPr>
          <p:cNvSpPr/>
          <p:nvPr/>
        </p:nvSpPr>
        <p:spPr>
          <a:xfrm>
            <a:off x="5924128" y="4122202"/>
            <a:ext cx="1276350" cy="594300"/>
          </a:xfrm>
          <a:prstGeom prst="rect">
            <a:avLst/>
          </a:prstGeom>
          <a:solidFill>
            <a:srgbClr val="A6CFB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Validation</a:t>
            </a:r>
            <a:endParaRPr dirty="0"/>
          </a:p>
        </p:txBody>
      </p:sp>
      <p:sp>
        <p:nvSpPr>
          <p:cNvPr id="14" name="Google Shape;926;p103">
            <a:extLst>
              <a:ext uri="{FF2B5EF4-FFF2-40B4-BE49-F238E27FC236}">
                <a16:creationId xmlns:a16="http://schemas.microsoft.com/office/drawing/2014/main" id="{2010D585-DDE6-348F-B105-846C1107C39D}"/>
              </a:ext>
            </a:extLst>
          </p:cNvPr>
          <p:cNvSpPr/>
          <p:nvPr/>
        </p:nvSpPr>
        <p:spPr>
          <a:xfrm>
            <a:off x="7315140" y="4114153"/>
            <a:ext cx="1432500" cy="594300"/>
          </a:xfrm>
          <a:prstGeom prst="rect">
            <a:avLst/>
          </a:prstGeom>
          <a:solidFill>
            <a:srgbClr val="72B0F6"/>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Test</a:t>
            </a:r>
            <a:endParaRPr dirty="0"/>
          </a:p>
        </p:txBody>
      </p:sp>
      <p:sp>
        <p:nvSpPr>
          <p:cNvPr id="15" name="Google Shape;924;p103">
            <a:extLst>
              <a:ext uri="{FF2B5EF4-FFF2-40B4-BE49-F238E27FC236}">
                <a16:creationId xmlns:a16="http://schemas.microsoft.com/office/drawing/2014/main" id="{D0FDB5E6-0BC5-99B5-13FF-4A4197690D35}"/>
              </a:ext>
            </a:extLst>
          </p:cNvPr>
          <p:cNvSpPr/>
          <p:nvPr/>
        </p:nvSpPr>
        <p:spPr>
          <a:xfrm>
            <a:off x="8862302" y="4102252"/>
            <a:ext cx="1348575" cy="594300"/>
          </a:xfrm>
          <a:prstGeom prst="rect">
            <a:avLst/>
          </a:prstGeom>
          <a:solidFill>
            <a:srgbClr val="FFC0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Training</a:t>
            </a:r>
            <a:endParaRPr dirty="0"/>
          </a:p>
        </p:txBody>
      </p:sp>
      <p:sp>
        <p:nvSpPr>
          <p:cNvPr id="17" name="Google Shape;925;p103">
            <a:extLst>
              <a:ext uri="{FF2B5EF4-FFF2-40B4-BE49-F238E27FC236}">
                <a16:creationId xmlns:a16="http://schemas.microsoft.com/office/drawing/2014/main" id="{43A35425-16B4-1F26-56B4-9C28177EF5D4}"/>
              </a:ext>
            </a:extLst>
          </p:cNvPr>
          <p:cNvSpPr/>
          <p:nvPr/>
        </p:nvSpPr>
        <p:spPr>
          <a:xfrm>
            <a:off x="4129935" y="4799306"/>
            <a:ext cx="1276350" cy="594300"/>
          </a:xfrm>
          <a:prstGeom prst="rect">
            <a:avLst/>
          </a:prstGeom>
          <a:solidFill>
            <a:srgbClr val="A6CFB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Validation</a:t>
            </a:r>
            <a:endParaRPr dirty="0"/>
          </a:p>
        </p:txBody>
      </p:sp>
      <p:sp>
        <p:nvSpPr>
          <p:cNvPr id="18" name="Google Shape;926;p103">
            <a:extLst>
              <a:ext uri="{FF2B5EF4-FFF2-40B4-BE49-F238E27FC236}">
                <a16:creationId xmlns:a16="http://schemas.microsoft.com/office/drawing/2014/main" id="{3ED0DC6F-9428-161A-D124-2DC225C427A0}"/>
              </a:ext>
            </a:extLst>
          </p:cNvPr>
          <p:cNvSpPr/>
          <p:nvPr/>
        </p:nvSpPr>
        <p:spPr>
          <a:xfrm>
            <a:off x="5924128" y="4782967"/>
            <a:ext cx="1317838" cy="594300"/>
          </a:xfrm>
          <a:prstGeom prst="rect">
            <a:avLst/>
          </a:prstGeom>
          <a:solidFill>
            <a:srgbClr val="72B0F6"/>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Test</a:t>
            </a:r>
            <a:endParaRPr dirty="0"/>
          </a:p>
        </p:txBody>
      </p:sp>
      <p:sp>
        <p:nvSpPr>
          <p:cNvPr id="19" name="Google Shape;924;p103">
            <a:extLst>
              <a:ext uri="{FF2B5EF4-FFF2-40B4-BE49-F238E27FC236}">
                <a16:creationId xmlns:a16="http://schemas.microsoft.com/office/drawing/2014/main" id="{E806AD25-3D92-79E4-756F-60AEDC39BCF4}"/>
              </a:ext>
            </a:extLst>
          </p:cNvPr>
          <p:cNvSpPr/>
          <p:nvPr/>
        </p:nvSpPr>
        <p:spPr>
          <a:xfrm>
            <a:off x="7315140" y="4793073"/>
            <a:ext cx="2895737" cy="594300"/>
          </a:xfrm>
          <a:prstGeom prst="rect">
            <a:avLst/>
          </a:prstGeom>
          <a:solidFill>
            <a:srgbClr val="FFC0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Training</a:t>
            </a:r>
            <a:endParaRPr dirty="0"/>
          </a:p>
        </p:txBody>
      </p:sp>
      <p:sp>
        <p:nvSpPr>
          <p:cNvPr id="21" name="Google Shape;925;p103">
            <a:extLst>
              <a:ext uri="{FF2B5EF4-FFF2-40B4-BE49-F238E27FC236}">
                <a16:creationId xmlns:a16="http://schemas.microsoft.com/office/drawing/2014/main" id="{58CADD6A-736D-DC8F-BDCD-D302D1D9CF59}"/>
              </a:ext>
            </a:extLst>
          </p:cNvPr>
          <p:cNvSpPr/>
          <p:nvPr/>
        </p:nvSpPr>
        <p:spPr>
          <a:xfrm>
            <a:off x="8934527" y="5490683"/>
            <a:ext cx="1276350" cy="594300"/>
          </a:xfrm>
          <a:prstGeom prst="rect">
            <a:avLst/>
          </a:prstGeom>
          <a:solidFill>
            <a:srgbClr val="A6CFB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Validation</a:t>
            </a:r>
            <a:endParaRPr dirty="0"/>
          </a:p>
        </p:txBody>
      </p:sp>
      <p:sp>
        <p:nvSpPr>
          <p:cNvPr id="22" name="Google Shape;926;p103">
            <a:extLst>
              <a:ext uri="{FF2B5EF4-FFF2-40B4-BE49-F238E27FC236}">
                <a16:creationId xmlns:a16="http://schemas.microsoft.com/office/drawing/2014/main" id="{7E8401E9-A4AC-8ADC-F0AB-F922C9C1F9A3}"/>
              </a:ext>
            </a:extLst>
          </p:cNvPr>
          <p:cNvSpPr/>
          <p:nvPr/>
        </p:nvSpPr>
        <p:spPr>
          <a:xfrm>
            <a:off x="4129934" y="5490683"/>
            <a:ext cx="1679425" cy="594300"/>
          </a:xfrm>
          <a:prstGeom prst="rect">
            <a:avLst/>
          </a:prstGeom>
          <a:solidFill>
            <a:srgbClr val="72B0F6"/>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Test</a:t>
            </a:r>
            <a:endParaRPr dirty="0"/>
          </a:p>
        </p:txBody>
      </p:sp>
      <p:sp>
        <p:nvSpPr>
          <p:cNvPr id="24" name="Google Shape;924;p103">
            <a:extLst>
              <a:ext uri="{FF2B5EF4-FFF2-40B4-BE49-F238E27FC236}">
                <a16:creationId xmlns:a16="http://schemas.microsoft.com/office/drawing/2014/main" id="{37C04A70-0462-CACA-C5D3-01F7D8B74555}"/>
              </a:ext>
            </a:extLst>
          </p:cNvPr>
          <p:cNvSpPr/>
          <p:nvPr/>
        </p:nvSpPr>
        <p:spPr>
          <a:xfrm>
            <a:off x="5479459" y="4793073"/>
            <a:ext cx="330007" cy="594300"/>
          </a:xfrm>
          <a:prstGeom prst="rect">
            <a:avLst/>
          </a:prstGeom>
          <a:solidFill>
            <a:srgbClr val="FFC0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25" name="Google Shape;924;p103">
            <a:extLst>
              <a:ext uri="{FF2B5EF4-FFF2-40B4-BE49-F238E27FC236}">
                <a16:creationId xmlns:a16="http://schemas.microsoft.com/office/drawing/2014/main" id="{7C9B2CAF-2BAB-3D19-6910-189AB062A8C1}"/>
              </a:ext>
            </a:extLst>
          </p:cNvPr>
          <p:cNvSpPr/>
          <p:nvPr/>
        </p:nvSpPr>
        <p:spPr>
          <a:xfrm>
            <a:off x="5924128" y="5478226"/>
            <a:ext cx="2938174" cy="594300"/>
          </a:xfrm>
          <a:prstGeom prst="rect">
            <a:avLst/>
          </a:prstGeom>
          <a:solidFill>
            <a:srgbClr val="FFC0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dirty="0">
                <a:solidFill>
                  <a:schemeClr val="lt1"/>
                </a:solidFill>
                <a:latin typeface="Calibri"/>
                <a:ea typeface="Calibri"/>
                <a:cs typeface="Calibri"/>
                <a:sym typeface="Calibri"/>
              </a:rPr>
              <a:t>Training</a:t>
            </a:r>
            <a:endParaRPr dirty="0"/>
          </a:p>
        </p:txBody>
      </p:sp>
    </p:spTree>
    <p:extLst>
      <p:ext uri="{BB962C8B-B14F-4D97-AF65-F5344CB8AC3E}">
        <p14:creationId xmlns:p14="http://schemas.microsoft.com/office/powerpoint/2010/main" val="26378224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04"/>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3: repeated and nested cross-validation</a:t>
            </a:r>
            <a:endParaRPr/>
          </a:p>
        </p:txBody>
      </p:sp>
      <p:sp>
        <p:nvSpPr>
          <p:cNvPr id="933" name="Google Shape;933;p104"/>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102</a:t>
            </a:fld>
            <a:endParaRPr/>
          </a:p>
        </p:txBody>
      </p:sp>
      <p:sp>
        <p:nvSpPr>
          <p:cNvPr id="935" name="Google Shape;935;p104"/>
          <p:cNvSpPr txBox="1"/>
          <p:nvPr/>
        </p:nvSpPr>
        <p:spPr>
          <a:xfrm>
            <a:off x="222255" y="1282474"/>
            <a:ext cx="4886956" cy="415494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AU" sz="2400" dirty="0">
                <a:solidFill>
                  <a:schemeClr val="dk1"/>
                </a:solidFill>
                <a:latin typeface="Calibri"/>
                <a:ea typeface="Calibri"/>
                <a:cs typeface="Calibri"/>
                <a:sym typeface="Calibri"/>
              </a:rPr>
              <a:t>Downside: “model selection” in each fold is just on a single training/validation split in each fold</a:t>
            </a:r>
          </a:p>
          <a:p>
            <a:pPr marL="342900" lvl="3" indent="-342900">
              <a:buFont typeface="Arial" panose="020B0604020202020204" pitchFamily="34" charset="0"/>
              <a:buChar char="•"/>
            </a:pPr>
            <a:r>
              <a:rPr lang="en-AU" sz="2400" dirty="0">
                <a:solidFill>
                  <a:schemeClr val="dk1"/>
                </a:solidFill>
                <a:latin typeface="Calibri"/>
                <a:cs typeface="Calibri"/>
                <a:sym typeface="Calibri"/>
              </a:rPr>
              <a:t>Maybe we end up overfitting here? (especially in small datasets)</a:t>
            </a:r>
            <a:endParaRPr dirty="0"/>
          </a:p>
          <a:p>
            <a:pPr marR="0" lvl="0" algn="l" rtl="0">
              <a:spcBef>
                <a:spcPts val="0"/>
              </a:spcBef>
              <a:spcAft>
                <a:spcPts val="0"/>
              </a:spcAft>
            </a:pPr>
            <a:endParaRPr sz="2400" dirty="0">
              <a:solidFill>
                <a:schemeClr val="dk1"/>
              </a:solidFill>
              <a:latin typeface="Calibri"/>
              <a:ea typeface="Calibri"/>
              <a:cs typeface="Calibri"/>
              <a:sym typeface="Calibri"/>
            </a:endParaRPr>
          </a:p>
          <a:p>
            <a:pPr marR="0" lvl="0" algn="l" rtl="0">
              <a:spcBef>
                <a:spcPts val="0"/>
              </a:spcBef>
              <a:spcAft>
                <a:spcPts val="0"/>
              </a:spcAft>
            </a:pPr>
            <a:r>
              <a:rPr lang="en-AU" sz="2400" dirty="0">
                <a:solidFill>
                  <a:schemeClr val="dk1"/>
                </a:solidFill>
                <a:latin typeface="Calibri"/>
                <a:ea typeface="Calibri"/>
                <a:cs typeface="Calibri"/>
                <a:sym typeface="Calibri"/>
              </a:rPr>
              <a:t>Solution: add another cross-validation loop, this time nested within our first loop!</a:t>
            </a:r>
          </a:p>
          <a:p>
            <a:pPr marR="0" lvl="0" algn="l" rtl="0">
              <a:spcBef>
                <a:spcPts val="0"/>
              </a:spcBef>
              <a:spcAft>
                <a:spcPts val="0"/>
              </a:spcAft>
            </a:pPr>
            <a:r>
              <a:rPr lang="en-AU" sz="2400" dirty="0">
                <a:solidFill>
                  <a:schemeClr val="dk1"/>
                </a:solidFill>
                <a:latin typeface="Calibri"/>
                <a:ea typeface="Calibri"/>
                <a:cs typeface="Calibri"/>
                <a:sym typeface="Calibri"/>
              </a:rPr>
              <a:t>+ More robust model selection</a:t>
            </a:r>
            <a:endParaRPr sz="2400" dirty="0">
              <a:solidFill>
                <a:schemeClr val="dk1"/>
              </a:solidFill>
              <a:latin typeface="Calibri"/>
              <a:ea typeface="Calibri"/>
              <a:cs typeface="Calibri"/>
              <a:sym typeface="Calibri"/>
            </a:endParaRPr>
          </a:p>
          <a:p>
            <a:pPr marR="0" lvl="0" algn="l" rtl="0">
              <a:spcBef>
                <a:spcPts val="0"/>
              </a:spcBef>
              <a:spcAft>
                <a:spcPts val="0"/>
              </a:spcAft>
            </a:pPr>
            <a:r>
              <a:rPr lang="en-AU" sz="2400" dirty="0">
                <a:solidFill>
                  <a:schemeClr val="dk1"/>
                </a:solidFill>
                <a:latin typeface="Calibri"/>
                <a:ea typeface="Calibri"/>
                <a:cs typeface="Calibri"/>
                <a:sym typeface="Calibri"/>
              </a:rPr>
              <a:t>- Can get computationally expensive. </a:t>
            </a:r>
            <a:endParaRPr dirty="0"/>
          </a:p>
        </p:txBody>
      </p:sp>
      <p:sp>
        <p:nvSpPr>
          <p:cNvPr id="936" name="Google Shape;936;p104"/>
          <p:cNvSpPr txBox="1"/>
          <p:nvPr/>
        </p:nvSpPr>
        <p:spPr>
          <a:xfrm>
            <a:off x="5129530" y="5526211"/>
            <a:ext cx="6096000" cy="646290"/>
          </a:xfrm>
          <a:prstGeom prst="rect">
            <a:avLst/>
          </a:prstGeom>
          <a:noFill/>
          <a:ln>
            <a:noFill/>
          </a:ln>
        </p:spPr>
        <p:txBody>
          <a:bodyPr spcFirstLastPara="1" wrap="square" lIns="91425" tIns="45700" rIns="91425" bIns="45700" anchor="t" anchorCtr="0">
            <a:spAutoFit/>
          </a:bodyPr>
          <a:lstStyle/>
          <a:p>
            <a:pPr lvl="0"/>
            <a:r>
              <a:rPr lang="en-AU" sz="1800" dirty="0">
                <a:solidFill>
                  <a:schemeClr val="dk1"/>
                </a:solidFill>
                <a:latin typeface="Calibri"/>
                <a:ea typeface="Calibri"/>
                <a:cs typeface="Calibri"/>
                <a:sym typeface="Calibri"/>
              </a:rPr>
              <a:t>https://</a:t>
            </a:r>
            <a:r>
              <a:rPr lang="en-AU" sz="1800" dirty="0" err="1">
                <a:solidFill>
                  <a:schemeClr val="dk1"/>
                </a:solidFill>
                <a:latin typeface="Calibri"/>
                <a:ea typeface="Calibri"/>
                <a:cs typeface="Calibri"/>
                <a:sym typeface="Calibri"/>
              </a:rPr>
              <a:t>sebastianraschka.com</a:t>
            </a:r>
            <a:r>
              <a:rPr lang="en-AU" sz="1800" dirty="0">
                <a:solidFill>
                  <a:schemeClr val="dk1"/>
                </a:solidFill>
                <a:latin typeface="Calibri"/>
                <a:ea typeface="Calibri"/>
                <a:cs typeface="Calibri"/>
                <a:sym typeface="Calibri"/>
              </a:rPr>
              <a:t>/blog/2016/model-evaluation-selection-part3.html</a:t>
            </a:r>
            <a:endParaRPr dirty="0"/>
          </a:p>
        </p:txBody>
      </p:sp>
      <p:pic>
        <p:nvPicPr>
          <p:cNvPr id="5122" name="Picture 2" descr="5x2 cross validation for algorithm selection">
            <a:extLst>
              <a:ext uri="{FF2B5EF4-FFF2-40B4-BE49-F238E27FC236}">
                <a16:creationId xmlns:a16="http://schemas.microsoft.com/office/drawing/2014/main" id="{63D5A6A1-0D22-7325-78CF-98E4FD480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760" y="1435397"/>
            <a:ext cx="6287770" cy="41401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C89B4-373C-A71C-43EC-A0DC6FCD0FDF}"/>
              </a:ext>
            </a:extLst>
          </p:cNvPr>
          <p:cNvSpPr>
            <a:spLocks noGrp="1"/>
          </p:cNvSpPr>
          <p:nvPr>
            <p:ph type="title"/>
          </p:nvPr>
        </p:nvSpPr>
        <p:spPr/>
        <p:txBody>
          <a:bodyPr/>
          <a:lstStyle/>
          <a:p>
            <a:pPr>
              <a:buNone/>
            </a:pPr>
            <a:r>
              <a:rPr lang="en-US" dirty="0"/>
              <a:t>Practical comments</a:t>
            </a:r>
          </a:p>
        </p:txBody>
      </p:sp>
      <p:sp>
        <p:nvSpPr>
          <p:cNvPr id="3" name="Text Placeholder 2">
            <a:extLst>
              <a:ext uri="{FF2B5EF4-FFF2-40B4-BE49-F238E27FC236}">
                <a16:creationId xmlns:a16="http://schemas.microsoft.com/office/drawing/2014/main" id="{97EFCBA5-15BF-C4C2-ECB4-F8393ED1E8E2}"/>
              </a:ext>
            </a:extLst>
          </p:cNvPr>
          <p:cNvSpPr>
            <a:spLocks noGrp="1"/>
          </p:cNvSpPr>
          <p:nvPr>
            <p:ph type="body" idx="1"/>
          </p:nvPr>
        </p:nvSpPr>
        <p:spPr>
          <a:xfrm>
            <a:off x="287025" y="1282475"/>
            <a:ext cx="11408400" cy="4377000"/>
          </a:xfrm>
        </p:spPr>
        <p:txBody>
          <a:bodyPr/>
          <a:lstStyle/>
          <a:p>
            <a:r>
              <a:rPr lang="en-US" sz="2000" dirty="0"/>
              <a:t>Model building and selection can never-ever see the test data.</a:t>
            </a:r>
          </a:p>
          <a:p>
            <a:r>
              <a:rPr lang="en-US" sz="2000" dirty="0"/>
              <a:t>Ideally all steps (</a:t>
            </a:r>
            <a:r>
              <a:rPr lang="en-US" sz="2000" dirty="0" err="1"/>
              <a:t>imputatation</a:t>
            </a:r>
            <a:r>
              <a:rPr lang="en-US" sz="2000" dirty="0"/>
              <a:t>, pre-processing, feature selection, model fitting) are all done in each cross-validation fold independently.  	</a:t>
            </a:r>
          </a:p>
          <a:p>
            <a:pPr marL="1028700" lvl="1" indent="-342900">
              <a:buFont typeface="Arial" panose="020B0604020202020204" pitchFamily="34" charset="0"/>
              <a:buChar char="•"/>
            </a:pPr>
            <a:r>
              <a:rPr lang="en-US" sz="1800" dirty="0"/>
              <a:t>Feature selection and tuning of model complexity can lead to very overly optimistic performance</a:t>
            </a:r>
          </a:p>
          <a:p>
            <a:pPr marL="1028700" lvl="1" indent="-342900">
              <a:buFont typeface="Arial" panose="020B0604020202020204" pitchFamily="34" charset="0"/>
              <a:buChar char="•"/>
            </a:pPr>
            <a:r>
              <a:rPr lang="en-US" sz="1800" dirty="0"/>
              <a:t>But others (imputation, fixing feature skew </a:t>
            </a:r>
            <a:r>
              <a:rPr lang="en-US" sz="1800" dirty="0" err="1"/>
              <a:t>etc</a:t>
            </a:r>
            <a:r>
              <a:rPr lang="en-US" sz="1800" dirty="0"/>
              <a:t>) may have very little impact and doing this on the whole data may be more practical</a:t>
            </a:r>
            <a:endParaRPr lang="en-US" sz="2000" dirty="0"/>
          </a:p>
          <a:p>
            <a:r>
              <a:rPr lang="en-US" sz="2000" dirty="0"/>
              <a:t>Lots of subtle ways we can accidentally leak data from test datasets into training datasets</a:t>
            </a:r>
          </a:p>
          <a:p>
            <a:r>
              <a:rPr lang="en-US" sz="2000" dirty="0"/>
              <a:t>We’d prefer the held-out data to represent real-world usage. Rather than random folds, stronger to base it on sites, cohorts, time</a:t>
            </a:r>
          </a:p>
          <a:p>
            <a:r>
              <a:rPr lang="en-US" sz="2000" dirty="0"/>
              <a:t>Some decisions may be explored as part of testing your research hypothesis, e.g. select features based on some research question, explore a few models and report differences</a:t>
            </a:r>
          </a:p>
          <a:p>
            <a:r>
              <a:rPr lang="en-US" sz="2000" dirty="0"/>
              <a:t>	</a:t>
            </a:r>
          </a:p>
          <a:p>
            <a:endParaRPr lang="en-US" sz="2000" dirty="0"/>
          </a:p>
          <a:p>
            <a:r>
              <a:rPr lang="en-US" sz="2000" dirty="0"/>
              <a:t>	</a:t>
            </a:r>
          </a:p>
          <a:p>
            <a:endParaRPr lang="en-US" sz="2000" dirty="0"/>
          </a:p>
        </p:txBody>
      </p:sp>
      <p:sp>
        <p:nvSpPr>
          <p:cNvPr id="4" name="Slide Number Placeholder 3">
            <a:extLst>
              <a:ext uri="{FF2B5EF4-FFF2-40B4-BE49-F238E27FC236}">
                <a16:creationId xmlns:a16="http://schemas.microsoft.com/office/drawing/2014/main" id="{40FAD889-F5B8-F844-2F85-818D7E4507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AU" smtClean="0"/>
              <a:t>103</a:t>
            </a:fld>
            <a:endParaRPr lang="en-AU"/>
          </a:p>
        </p:txBody>
      </p:sp>
    </p:spTree>
    <p:extLst>
      <p:ext uri="{BB962C8B-B14F-4D97-AF65-F5344CB8AC3E}">
        <p14:creationId xmlns:p14="http://schemas.microsoft.com/office/powerpoint/2010/main" val="39695171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81">
          <a:extLst>
            <a:ext uri="{FF2B5EF4-FFF2-40B4-BE49-F238E27FC236}">
              <a16:creationId xmlns:a16="http://schemas.microsoft.com/office/drawing/2014/main" id="{32BE65CC-8937-68CF-6A06-5F5183EAD73D}"/>
            </a:ext>
          </a:extLst>
        </p:cNvPr>
        <p:cNvGrpSpPr/>
        <p:nvPr/>
      </p:nvGrpSpPr>
      <p:grpSpPr>
        <a:xfrm>
          <a:off x="0" y="0"/>
          <a:ext cx="0" cy="0"/>
          <a:chOff x="0" y="0"/>
          <a:chExt cx="0" cy="0"/>
        </a:xfrm>
      </p:grpSpPr>
      <p:sp>
        <p:nvSpPr>
          <p:cNvPr id="882" name="Google Shape;882;p99">
            <a:extLst>
              <a:ext uri="{FF2B5EF4-FFF2-40B4-BE49-F238E27FC236}">
                <a16:creationId xmlns:a16="http://schemas.microsoft.com/office/drawing/2014/main" id="{5B59200A-75E1-059E-0E13-5715B0967578}"/>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dirty="0"/>
              <a:t>Something to keep in mind as well</a:t>
            </a:r>
            <a:endParaRPr dirty="0"/>
          </a:p>
        </p:txBody>
      </p:sp>
      <p:sp>
        <p:nvSpPr>
          <p:cNvPr id="883" name="Google Shape;883;p99">
            <a:extLst>
              <a:ext uri="{FF2B5EF4-FFF2-40B4-BE49-F238E27FC236}">
                <a16:creationId xmlns:a16="http://schemas.microsoft.com/office/drawing/2014/main" id="{E5C1D949-F7BA-094E-DD44-A371DFB599F5}"/>
              </a:ext>
            </a:extLst>
          </p:cNvPr>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104</a:t>
            </a:fld>
            <a:endParaRPr/>
          </a:p>
        </p:txBody>
      </p:sp>
      <p:pic>
        <p:nvPicPr>
          <p:cNvPr id="884" name="Google Shape;884;p99">
            <a:extLst>
              <a:ext uri="{FF2B5EF4-FFF2-40B4-BE49-F238E27FC236}">
                <a16:creationId xmlns:a16="http://schemas.microsoft.com/office/drawing/2014/main" id="{E14979B0-28EB-08CC-5D0C-E0A8B7ADC686}"/>
              </a:ext>
            </a:extLst>
          </p:cNvPr>
          <p:cNvPicPr preferRelativeResize="0"/>
          <p:nvPr/>
        </p:nvPicPr>
        <p:blipFill rotWithShape="1">
          <a:blip r:embed="rId3">
            <a:alphaModFix/>
          </a:blip>
          <a:srcRect/>
          <a:stretch/>
        </p:blipFill>
        <p:spPr>
          <a:xfrm>
            <a:off x="6200775" y="1211538"/>
            <a:ext cx="5753853" cy="3955774"/>
          </a:xfrm>
          <a:prstGeom prst="rect">
            <a:avLst/>
          </a:prstGeom>
          <a:noFill/>
          <a:ln>
            <a:noFill/>
          </a:ln>
        </p:spPr>
      </p:pic>
      <p:sp>
        <p:nvSpPr>
          <p:cNvPr id="885" name="Google Shape;885;p99">
            <a:extLst>
              <a:ext uri="{FF2B5EF4-FFF2-40B4-BE49-F238E27FC236}">
                <a16:creationId xmlns:a16="http://schemas.microsoft.com/office/drawing/2014/main" id="{F4F82C40-9C20-29EB-66C7-1175B54ABE70}"/>
              </a:ext>
            </a:extLst>
          </p:cNvPr>
          <p:cNvSpPr txBox="1">
            <a:spLocks noGrp="1"/>
          </p:cNvSpPr>
          <p:nvPr>
            <p:ph type="body" idx="1"/>
          </p:nvPr>
        </p:nvSpPr>
        <p:spPr>
          <a:xfrm>
            <a:off x="316356" y="1532415"/>
            <a:ext cx="6224144" cy="4377000"/>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pPr>
            <a:r>
              <a:rPr lang="en-AU" sz="2400" dirty="0"/>
              <a:t>Idea: Fit many models on training data, pick the “best” model in each validation, test on held-out</a:t>
            </a:r>
          </a:p>
          <a:p>
            <a:pPr marL="0" lvl="0" indent="0">
              <a:spcBef>
                <a:spcPts val="0"/>
              </a:spcBef>
              <a:buSzPts val="2800"/>
            </a:pPr>
            <a:endParaRPr lang="en-AU" sz="2400" dirty="0"/>
          </a:p>
          <a:p>
            <a:pPr marL="0" lvl="0" indent="0">
              <a:spcBef>
                <a:spcPts val="0"/>
              </a:spcBef>
              <a:buSzPts val="2800"/>
            </a:pPr>
            <a:r>
              <a:rPr lang="en-AU" sz="2400" dirty="0"/>
              <a:t>May prefer to pick the simplest model that still has performance close to “best”. </a:t>
            </a:r>
          </a:p>
          <a:p>
            <a:pPr marL="0" lvl="0" indent="0">
              <a:spcBef>
                <a:spcPts val="0"/>
              </a:spcBef>
              <a:buSzPts val="2800"/>
            </a:pPr>
            <a:r>
              <a:rPr lang="en-AU" sz="2400" dirty="0" err="1"/>
              <a:t>e.g</a:t>
            </a:r>
            <a:r>
              <a:rPr lang="en-AU" sz="2400" dirty="0"/>
              <a:t>  within 1 standard deviation of best AUC but has fewest features</a:t>
            </a:r>
          </a:p>
          <a:p>
            <a:pPr marL="0" lvl="0" indent="0">
              <a:spcBef>
                <a:spcPts val="0"/>
              </a:spcBef>
              <a:buSzPts val="2800"/>
            </a:pPr>
            <a:endParaRPr lang="en-AU" sz="2400" i="1" dirty="0"/>
          </a:p>
          <a:p>
            <a:pPr marL="0" lvl="0" indent="0">
              <a:spcBef>
                <a:spcPts val="0"/>
              </a:spcBef>
              <a:buSzPts val="2800"/>
            </a:pPr>
            <a:r>
              <a:rPr lang="en-AU" sz="2400" i="1" dirty="0"/>
              <a:t>“Everything should be made as simple as possible, but not simpler</a:t>
            </a:r>
            <a:r>
              <a:rPr lang="en-AU" sz="2400" dirty="0"/>
              <a:t>.” - Albert Einstein</a:t>
            </a:r>
          </a:p>
          <a:p>
            <a:pPr marL="0" lvl="0" indent="0">
              <a:spcBef>
                <a:spcPts val="0"/>
              </a:spcBef>
              <a:buSzPts val="2800"/>
            </a:pPr>
            <a:endParaRPr lang="en-AU" sz="1400" dirty="0"/>
          </a:p>
          <a:p>
            <a:pPr marL="0" lvl="0" indent="0">
              <a:spcBef>
                <a:spcPts val="0"/>
              </a:spcBef>
              <a:buSzPts val="2800"/>
            </a:pPr>
            <a:endParaRPr lang="en-AU" sz="1400" dirty="0"/>
          </a:p>
        </p:txBody>
      </p:sp>
      <p:sp>
        <p:nvSpPr>
          <p:cNvPr id="2" name="TextBox 1">
            <a:extLst>
              <a:ext uri="{FF2B5EF4-FFF2-40B4-BE49-F238E27FC236}">
                <a16:creationId xmlns:a16="http://schemas.microsoft.com/office/drawing/2014/main" id="{FC1BC5F1-0B7E-D7D5-D5A2-B9392366949F}"/>
              </a:ext>
            </a:extLst>
          </p:cNvPr>
          <p:cNvSpPr txBox="1"/>
          <p:nvPr/>
        </p:nvSpPr>
        <p:spPr>
          <a:xfrm>
            <a:off x="6869903" y="4711235"/>
            <a:ext cx="1099981" cy="307777"/>
          </a:xfrm>
          <a:prstGeom prst="rect">
            <a:avLst/>
          </a:prstGeom>
          <a:noFill/>
        </p:spPr>
        <p:txBody>
          <a:bodyPr wrap="none" rtlCol="0">
            <a:spAutoFit/>
          </a:bodyPr>
          <a:lstStyle/>
          <a:p>
            <a:r>
              <a:rPr lang="en-US" dirty="0"/>
              <a:t>Underfitting</a:t>
            </a:r>
          </a:p>
        </p:txBody>
      </p:sp>
      <p:sp>
        <p:nvSpPr>
          <p:cNvPr id="3" name="TextBox 2">
            <a:extLst>
              <a:ext uri="{FF2B5EF4-FFF2-40B4-BE49-F238E27FC236}">
                <a16:creationId xmlns:a16="http://schemas.microsoft.com/office/drawing/2014/main" id="{C18D515D-75E1-80C8-A6DC-A1437C7B3067}"/>
              </a:ext>
            </a:extLst>
          </p:cNvPr>
          <p:cNvSpPr txBox="1"/>
          <p:nvPr/>
        </p:nvSpPr>
        <p:spPr>
          <a:xfrm>
            <a:off x="10459761" y="4646246"/>
            <a:ext cx="1000595" cy="307777"/>
          </a:xfrm>
          <a:prstGeom prst="rect">
            <a:avLst/>
          </a:prstGeom>
          <a:noFill/>
        </p:spPr>
        <p:txBody>
          <a:bodyPr wrap="none" rtlCol="0">
            <a:spAutoFit/>
          </a:bodyPr>
          <a:lstStyle/>
          <a:p>
            <a:r>
              <a:rPr lang="en-US" dirty="0"/>
              <a:t>Overfitting</a:t>
            </a:r>
          </a:p>
        </p:txBody>
      </p:sp>
    </p:spTree>
    <p:extLst>
      <p:ext uri="{BB962C8B-B14F-4D97-AF65-F5344CB8AC3E}">
        <p14:creationId xmlns:p14="http://schemas.microsoft.com/office/powerpoint/2010/main" val="987576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05"/>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942" name="Google Shape;942;p105"/>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105</a:t>
            </a:fld>
            <a:endParaRPr/>
          </a:p>
        </p:txBody>
      </p:sp>
      <p:pic>
        <p:nvPicPr>
          <p:cNvPr id="943" name="Google Shape;943;p105" descr="Graphical user interface, text, application, email&#10;&#10;Description automatically generated"/>
          <p:cNvPicPr preferRelativeResize="0"/>
          <p:nvPr/>
        </p:nvPicPr>
        <p:blipFill rotWithShape="1">
          <a:blip r:embed="rId3">
            <a:alphaModFix/>
          </a:blip>
          <a:srcRect/>
          <a:stretch/>
        </p:blipFill>
        <p:spPr>
          <a:xfrm>
            <a:off x="1102360" y="1644840"/>
            <a:ext cx="7772400" cy="481809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0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949" name="Google Shape;949;p106"/>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106</a:t>
            </a:fld>
            <a:endParaRPr/>
          </a:p>
        </p:txBody>
      </p:sp>
      <p:pic>
        <p:nvPicPr>
          <p:cNvPr id="950" name="Google Shape;950;p106" descr="Graphical user interface, text, application, email&#10;&#10;Description automatically generated"/>
          <p:cNvPicPr preferRelativeResize="0"/>
          <p:nvPr/>
        </p:nvPicPr>
        <p:blipFill rotWithShape="1">
          <a:blip r:embed="rId3">
            <a:alphaModFix/>
          </a:blip>
          <a:srcRect t="34499" b="40195"/>
          <a:stretch/>
        </p:blipFill>
        <p:spPr>
          <a:xfrm>
            <a:off x="1026160" y="1600200"/>
            <a:ext cx="7772400" cy="1219199"/>
          </a:xfrm>
          <a:prstGeom prst="rect">
            <a:avLst/>
          </a:prstGeom>
          <a:noFill/>
          <a:ln>
            <a:noFill/>
          </a:ln>
        </p:spPr>
      </p:pic>
      <p:sp>
        <p:nvSpPr>
          <p:cNvPr id="951" name="Google Shape;951;p106"/>
          <p:cNvSpPr txBox="1"/>
          <p:nvPr/>
        </p:nvSpPr>
        <p:spPr>
          <a:xfrm>
            <a:off x="1192727" y="2819400"/>
            <a:ext cx="74142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a:solidFill>
                  <a:schemeClr val="dk1"/>
                </a:solidFill>
                <a:latin typeface="Calibri"/>
                <a:ea typeface="Calibri"/>
                <a:cs typeface="Calibri"/>
                <a:sym typeface="Calibri"/>
              </a:rPr>
              <a:t>Microarray panel of gene expression data(n=117)</a:t>
            </a:r>
            <a:endParaRPr/>
          </a:p>
          <a:p>
            <a:pPr marL="0" marR="0" lvl="0" indent="0" algn="l" rtl="0">
              <a:spcBef>
                <a:spcPts val="0"/>
              </a:spcBef>
              <a:spcAft>
                <a:spcPts val="0"/>
              </a:spcAft>
              <a:buNone/>
            </a:pPr>
            <a:r>
              <a:rPr lang="en-AU" sz="2400">
                <a:solidFill>
                  <a:schemeClr val="dk1"/>
                </a:solidFill>
                <a:latin typeface="Calibri"/>
                <a:ea typeface="Calibri"/>
                <a:cs typeface="Calibri"/>
                <a:sym typeface="Calibri"/>
              </a:rPr>
              <a:t>70 genes predict five-year metastases with 78% accuracy</a:t>
            </a:r>
            <a:endParaRPr/>
          </a:p>
          <a:p>
            <a:pPr marL="0" marR="0" lvl="0" indent="0" algn="l" rtl="0">
              <a:spcBef>
                <a:spcPts val="0"/>
              </a:spcBef>
              <a:spcAft>
                <a:spcPts val="0"/>
              </a:spcAft>
              <a:buNone/>
            </a:pPr>
            <a:r>
              <a:rPr lang="en-AU" sz="2400">
                <a:solidFill>
                  <a:schemeClr val="dk1"/>
                </a:solidFill>
                <a:latin typeface="Calibri"/>
                <a:ea typeface="Calibri"/>
                <a:cs typeface="Calibri"/>
                <a:sym typeface="Calibri"/>
              </a:rPr>
              <a:t>Model used “leave-one out cross-validation”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07"/>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When have people screwed this up?</a:t>
            </a:r>
            <a:endParaRPr/>
          </a:p>
        </p:txBody>
      </p:sp>
      <p:sp>
        <p:nvSpPr>
          <p:cNvPr id="957" name="Google Shape;957;p107"/>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107</a:t>
            </a:fld>
            <a:endParaRPr/>
          </a:p>
        </p:txBody>
      </p:sp>
      <p:pic>
        <p:nvPicPr>
          <p:cNvPr id="958" name="Google Shape;958;p107" descr="A screenshot of a computer&#10;&#10;Description automatically generated with medium confidence"/>
          <p:cNvPicPr preferRelativeResize="0"/>
          <p:nvPr/>
        </p:nvPicPr>
        <p:blipFill rotWithShape="1">
          <a:blip r:embed="rId3">
            <a:alphaModFix/>
          </a:blip>
          <a:srcRect/>
          <a:stretch/>
        </p:blipFill>
        <p:spPr>
          <a:xfrm>
            <a:off x="6312672" y="3928311"/>
            <a:ext cx="5792968" cy="1981804"/>
          </a:xfrm>
          <a:prstGeom prst="rect">
            <a:avLst/>
          </a:prstGeom>
          <a:noFill/>
          <a:ln>
            <a:noFill/>
          </a:ln>
        </p:spPr>
      </p:pic>
      <p:sp>
        <p:nvSpPr>
          <p:cNvPr id="959" name="Google Shape;959;p107"/>
          <p:cNvSpPr txBox="1"/>
          <p:nvPr/>
        </p:nvSpPr>
        <p:spPr>
          <a:xfrm>
            <a:off x="385941" y="2819400"/>
            <a:ext cx="4673700" cy="235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100">
                <a:solidFill>
                  <a:schemeClr val="dk1"/>
                </a:solidFill>
                <a:latin typeface="Calibri"/>
                <a:ea typeface="Calibri"/>
                <a:cs typeface="Calibri"/>
                <a:sym typeface="Calibri"/>
              </a:rPr>
              <a:t>Simon et al (2003) and Ambroise and McLachlan (2003) both highlighted that gene (feature) selection took place on whole dataset (outside of CV). </a:t>
            </a:r>
            <a:endParaRPr sz="700"/>
          </a:p>
          <a:p>
            <a:pPr marL="0" marR="0" lvl="0" indent="0" algn="l" rtl="0">
              <a:spcBef>
                <a:spcPts val="0"/>
              </a:spcBef>
              <a:spcAft>
                <a:spcPts val="0"/>
              </a:spcAft>
              <a:buNone/>
            </a:pPr>
            <a:endParaRPr sz="2100">
              <a:solidFill>
                <a:schemeClr val="dk1"/>
              </a:solidFill>
              <a:latin typeface="Calibri"/>
              <a:ea typeface="Calibri"/>
              <a:cs typeface="Calibri"/>
              <a:sym typeface="Calibri"/>
            </a:endParaRPr>
          </a:p>
          <a:p>
            <a:pPr marL="0" marR="0" lvl="0" indent="0" algn="l" rtl="0">
              <a:spcBef>
                <a:spcPts val="0"/>
              </a:spcBef>
              <a:spcAft>
                <a:spcPts val="0"/>
              </a:spcAft>
              <a:buNone/>
            </a:pPr>
            <a:r>
              <a:rPr lang="en-AU" sz="2100">
                <a:solidFill>
                  <a:schemeClr val="dk1"/>
                </a:solidFill>
                <a:latin typeface="Calibri"/>
                <a:ea typeface="Calibri"/>
                <a:cs typeface="Calibri"/>
                <a:sym typeface="Calibri"/>
              </a:rPr>
              <a:t>If CV is done correctly, performance drops to </a:t>
            </a:r>
            <a:r>
              <a:rPr lang="en-AU" sz="2100" b="1">
                <a:solidFill>
                  <a:schemeClr val="dk1"/>
                </a:solidFill>
                <a:latin typeface="Calibri"/>
                <a:ea typeface="Calibri"/>
                <a:cs typeface="Calibri"/>
                <a:sym typeface="Calibri"/>
              </a:rPr>
              <a:t>59</a:t>
            </a:r>
            <a:r>
              <a:rPr lang="en-AU" sz="2100">
                <a:solidFill>
                  <a:schemeClr val="dk1"/>
                </a:solidFill>
                <a:latin typeface="Calibri"/>
                <a:ea typeface="Calibri"/>
                <a:cs typeface="Calibri"/>
                <a:sym typeface="Calibri"/>
              </a:rPr>
              <a:t>%</a:t>
            </a:r>
            <a:endParaRPr sz="700"/>
          </a:p>
        </p:txBody>
      </p:sp>
      <p:pic>
        <p:nvPicPr>
          <p:cNvPr id="960" name="Google Shape;960;p107" descr="Text&#10;&#10;Description automatically generated"/>
          <p:cNvPicPr preferRelativeResize="0"/>
          <p:nvPr/>
        </p:nvPicPr>
        <p:blipFill rotWithShape="1">
          <a:blip r:embed="rId4">
            <a:alphaModFix/>
          </a:blip>
          <a:srcRect l="3040" r="9134"/>
          <a:stretch/>
        </p:blipFill>
        <p:spPr>
          <a:xfrm>
            <a:off x="5166360" y="2707908"/>
            <a:ext cx="5792967" cy="1244355"/>
          </a:xfrm>
          <a:prstGeom prst="rect">
            <a:avLst/>
          </a:prstGeom>
          <a:noFill/>
          <a:ln>
            <a:noFill/>
          </a:ln>
        </p:spPr>
      </p:pic>
      <p:pic>
        <p:nvPicPr>
          <p:cNvPr id="961" name="Google Shape;961;p107" descr="Graphical user interface, text, application, email&#10;&#10;Description automatically generated"/>
          <p:cNvPicPr preferRelativeResize="0"/>
          <p:nvPr/>
        </p:nvPicPr>
        <p:blipFill rotWithShape="1">
          <a:blip r:embed="rId5">
            <a:alphaModFix amt="28000"/>
          </a:blip>
          <a:srcRect t="34499" b="40195"/>
          <a:stretch/>
        </p:blipFill>
        <p:spPr>
          <a:xfrm>
            <a:off x="1026160" y="1600200"/>
            <a:ext cx="7772400" cy="12191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8"/>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But Ben, people don’t make that mistake any more, right?</a:t>
            </a:r>
            <a:endParaRPr/>
          </a:p>
        </p:txBody>
      </p:sp>
      <p:pic>
        <p:nvPicPr>
          <p:cNvPr id="968" name="Google Shape;968;p108" descr="Graphical user interface, text, application, email&#10;&#10;Description automatically generated"/>
          <p:cNvPicPr preferRelativeResize="0">
            <a:picLocks noGrp="1"/>
          </p:cNvPicPr>
          <p:nvPr>
            <p:ph type="body" idx="1"/>
          </p:nvPr>
        </p:nvPicPr>
        <p:blipFill rotWithShape="1">
          <a:blip r:embed="rId3">
            <a:alphaModFix/>
          </a:blip>
          <a:srcRect/>
          <a:stretch/>
        </p:blipFill>
        <p:spPr>
          <a:xfrm>
            <a:off x="971950" y="1532425"/>
            <a:ext cx="10752600" cy="4055575"/>
          </a:xfrm>
          <a:prstGeom prst="rect">
            <a:avLst/>
          </a:prstGeom>
          <a:noFill/>
          <a:ln>
            <a:noFill/>
          </a:ln>
        </p:spPr>
      </p:pic>
      <p:sp>
        <p:nvSpPr>
          <p:cNvPr id="969" name="Google Shape;969;p108"/>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66">
          <a:extLst>
            <a:ext uri="{FF2B5EF4-FFF2-40B4-BE49-F238E27FC236}">
              <a16:creationId xmlns:a16="http://schemas.microsoft.com/office/drawing/2014/main" id="{B0C3E99A-2E5A-39F6-C1CE-EB0138ED215A}"/>
            </a:ext>
          </a:extLst>
        </p:cNvPr>
        <p:cNvGrpSpPr/>
        <p:nvPr/>
      </p:nvGrpSpPr>
      <p:grpSpPr>
        <a:xfrm>
          <a:off x="0" y="0"/>
          <a:ext cx="0" cy="0"/>
          <a:chOff x="0" y="0"/>
          <a:chExt cx="0" cy="0"/>
        </a:xfrm>
      </p:grpSpPr>
      <p:sp>
        <p:nvSpPr>
          <p:cNvPr id="967" name="Google Shape;967;p108">
            <a:extLst>
              <a:ext uri="{FF2B5EF4-FFF2-40B4-BE49-F238E27FC236}">
                <a16:creationId xmlns:a16="http://schemas.microsoft.com/office/drawing/2014/main" id="{E278ABD7-366A-3134-6041-708FBC97A9EC}"/>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dirty="0"/>
              <a:t>Experimental design is a hugely problematic area still</a:t>
            </a:r>
            <a:endParaRPr dirty="0"/>
          </a:p>
        </p:txBody>
      </p:sp>
      <p:sp>
        <p:nvSpPr>
          <p:cNvPr id="969" name="Google Shape;969;p108">
            <a:extLst>
              <a:ext uri="{FF2B5EF4-FFF2-40B4-BE49-F238E27FC236}">
                <a16:creationId xmlns:a16="http://schemas.microsoft.com/office/drawing/2014/main" id="{C4D89F4B-6AB6-0E11-997E-A8B4F8B00098}"/>
              </a:ext>
            </a:extLst>
          </p:cNvPr>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109</a:t>
            </a:fld>
            <a:endParaRPr/>
          </a:p>
        </p:txBody>
      </p:sp>
      <p:pic>
        <p:nvPicPr>
          <p:cNvPr id="5" name="Picture 4" descr="A screenshot of a computer screen&#10;&#10;AI-generated content may be incorrect.">
            <a:extLst>
              <a:ext uri="{FF2B5EF4-FFF2-40B4-BE49-F238E27FC236}">
                <a16:creationId xmlns:a16="http://schemas.microsoft.com/office/drawing/2014/main" id="{53138E85-A20C-9A14-5EF5-13A53939F3DE}"/>
              </a:ext>
            </a:extLst>
          </p:cNvPr>
          <p:cNvPicPr>
            <a:picLocks noChangeAspect="1"/>
          </p:cNvPicPr>
          <p:nvPr/>
        </p:nvPicPr>
        <p:blipFill>
          <a:blip r:embed="rId3"/>
          <a:stretch>
            <a:fillRect/>
          </a:stretch>
        </p:blipFill>
        <p:spPr>
          <a:xfrm>
            <a:off x="3923025" y="1282475"/>
            <a:ext cx="7772400" cy="4764458"/>
          </a:xfrm>
          <a:prstGeom prst="rect">
            <a:avLst/>
          </a:prstGeom>
        </p:spPr>
      </p:pic>
      <p:sp>
        <p:nvSpPr>
          <p:cNvPr id="7" name="TextBox 6">
            <a:extLst>
              <a:ext uri="{FF2B5EF4-FFF2-40B4-BE49-F238E27FC236}">
                <a16:creationId xmlns:a16="http://schemas.microsoft.com/office/drawing/2014/main" id="{325BCA59-FE49-2297-6DE2-006D1FC01D65}"/>
              </a:ext>
            </a:extLst>
          </p:cNvPr>
          <p:cNvSpPr txBox="1"/>
          <p:nvPr/>
        </p:nvSpPr>
        <p:spPr>
          <a:xfrm>
            <a:off x="496575" y="1862098"/>
            <a:ext cx="6115050" cy="307777"/>
          </a:xfrm>
          <a:prstGeom prst="rect">
            <a:avLst/>
          </a:prstGeom>
          <a:noFill/>
        </p:spPr>
        <p:txBody>
          <a:bodyPr wrap="square">
            <a:spAutoFit/>
          </a:bodyPr>
          <a:lstStyle/>
          <a:p>
            <a:r>
              <a:rPr lang="en-US" dirty="0"/>
              <a:t>https://</a:t>
            </a:r>
            <a:r>
              <a:rPr lang="en-US" dirty="0" err="1"/>
              <a:t>reproducible.cs.princeton.edu</a:t>
            </a:r>
            <a:r>
              <a:rPr lang="en-US" dirty="0"/>
              <a:t>/</a:t>
            </a:r>
          </a:p>
        </p:txBody>
      </p:sp>
      <p:sp>
        <p:nvSpPr>
          <p:cNvPr id="9" name="TextBox 8">
            <a:extLst>
              <a:ext uri="{FF2B5EF4-FFF2-40B4-BE49-F238E27FC236}">
                <a16:creationId xmlns:a16="http://schemas.microsoft.com/office/drawing/2014/main" id="{16CC3512-484E-CB97-AF35-BBB2F0D298E1}"/>
              </a:ext>
            </a:extLst>
          </p:cNvPr>
          <p:cNvSpPr txBox="1"/>
          <p:nvPr/>
        </p:nvSpPr>
        <p:spPr>
          <a:xfrm>
            <a:off x="314325" y="2959394"/>
            <a:ext cx="3399150" cy="954107"/>
          </a:xfrm>
          <a:prstGeom prst="rect">
            <a:avLst/>
          </a:prstGeom>
          <a:noFill/>
        </p:spPr>
        <p:txBody>
          <a:bodyPr wrap="square">
            <a:spAutoFit/>
          </a:bodyPr>
          <a:lstStyle/>
          <a:p>
            <a:r>
              <a:rPr lang="en-AU" b="0" i="0" dirty="0">
                <a:solidFill>
                  <a:srgbClr val="222222"/>
                </a:solidFill>
                <a:effectLst/>
                <a:latin typeface="Arial" panose="020B0604020202020204" pitchFamily="34" charset="0"/>
              </a:rPr>
              <a:t>Kapoor, S. and Narayanan, A., 2023. Leakage and the reproducibility crisis in machine-learning-based science. </a:t>
            </a:r>
            <a:r>
              <a:rPr lang="en-AU" b="0" i="1" dirty="0">
                <a:solidFill>
                  <a:srgbClr val="222222"/>
                </a:solidFill>
                <a:effectLst/>
                <a:latin typeface="Arial" panose="020B0604020202020204" pitchFamily="34" charset="0"/>
              </a:rPr>
              <a:t>Patterns</a:t>
            </a:r>
            <a:r>
              <a:rPr lang="en-AU" b="0" i="0" dirty="0">
                <a:solidFill>
                  <a:srgbClr val="222222"/>
                </a:solidFill>
                <a:effectLst/>
                <a:latin typeface="Arial" panose="020B0604020202020204" pitchFamily="34" charset="0"/>
              </a:rPr>
              <a:t>, </a:t>
            </a:r>
            <a:r>
              <a:rPr lang="en-AU" b="0" i="1" dirty="0">
                <a:solidFill>
                  <a:srgbClr val="222222"/>
                </a:solidFill>
                <a:effectLst/>
                <a:latin typeface="Arial" panose="020B0604020202020204" pitchFamily="34" charset="0"/>
              </a:rPr>
              <a:t>4</a:t>
            </a:r>
            <a:r>
              <a:rPr lang="en-AU" b="0" i="0" dirty="0">
                <a:solidFill>
                  <a:srgbClr val="222222"/>
                </a:solidFill>
                <a:effectLst/>
                <a:latin typeface="Arial" panose="020B0604020202020204" pitchFamily="34" charset="0"/>
              </a:rPr>
              <a:t>(9).</a:t>
            </a:r>
            <a:endParaRPr lang="en-US" dirty="0"/>
          </a:p>
        </p:txBody>
      </p:sp>
    </p:spTree>
    <p:extLst>
      <p:ext uri="{BB962C8B-B14F-4D97-AF65-F5344CB8AC3E}">
        <p14:creationId xmlns:p14="http://schemas.microsoft.com/office/powerpoint/2010/main" val="400447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Examples of machine learning in daily life</a:t>
            </a:r>
            <a:endParaRPr/>
          </a:p>
        </p:txBody>
      </p:sp>
      <p:sp>
        <p:nvSpPr>
          <p:cNvPr id="248" name="Google Shape;248;p33"/>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1000"/>
              </a:spcBef>
              <a:spcAft>
                <a:spcPts val="0"/>
              </a:spcAft>
              <a:buClr>
                <a:schemeClr val="dk1"/>
              </a:buClr>
              <a:buSzPts val="2000"/>
              <a:buFont typeface="Arial"/>
              <a:buChar char="•"/>
            </a:pPr>
            <a:r>
              <a:rPr lang="en-AU"/>
              <a:t>Predictive text</a:t>
            </a:r>
            <a:endParaRPr/>
          </a:p>
          <a:p>
            <a:pPr marL="342900" lvl="0" indent="-342900" algn="l" rtl="0">
              <a:lnSpc>
                <a:spcPct val="100000"/>
              </a:lnSpc>
              <a:spcBef>
                <a:spcPts val="1000"/>
              </a:spcBef>
              <a:spcAft>
                <a:spcPts val="0"/>
              </a:spcAft>
              <a:buClr>
                <a:schemeClr val="dk1"/>
              </a:buClr>
              <a:buSzPts val="2000"/>
              <a:buFont typeface="Arial"/>
              <a:buChar char="•"/>
            </a:pPr>
            <a:r>
              <a:rPr lang="en-AU"/>
              <a:t>Spam filtering</a:t>
            </a:r>
            <a:endParaRPr/>
          </a:p>
          <a:p>
            <a:pPr marL="342900" lvl="0" indent="-342900" algn="l" rtl="0">
              <a:lnSpc>
                <a:spcPct val="100000"/>
              </a:lnSpc>
              <a:spcBef>
                <a:spcPts val="1000"/>
              </a:spcBef>
              <a:spcAft>
                <a:spcPts val="0"/>
              </a:spcAft>
              <a:buClr>
                <a:schemeClr val="dk1"/>
              </a:buClr>
              <a:buSzPts val="2000"/>
              <a:buFont typeface="Arial"/>
              <a:buChar char="•"/>
            </a:pPr>
            <a:r>
              <a:rPr lang="en-AU"/>
              <a:t>Face/fingerprint phone unlock</a:t>
            </a:r>
            <a:endParaRPr/>
          </a:p>
          <a:p>
            <a:pPr marL="342900" lvl="0" indent="-342900" algn="l" rtl="0">
              <a:lnSpc>
                <a:spcPct val="100000"/>
              </a:lnSpc>
              <a:spcBef>
                <a:spcPts val="1000"/>
              </a:spcBef>
              <a:spcAft>
                <a:spcPts val="0"/>
              </a:spcAft>
              <a:buClr>
                <a:schemeClr val="dk1"/>
              </a:buClr>
              <a:buSzPts val="2000"/>
              <a:buFont typeface="Arial"/>
              <a:buChar char="•"/>
            </a:pPr>
            <a:r>
              <a:rPr lang="en-AU"/>
              <a:t>Recommenders in Netflix/Spotify etc</a:t>
            </a:r>
            <a:endParaRPr/>
          </a:p>
          <a:p>
            <a:pPr marL="342900" lvl="0" indent="-342900" algn="l" rtl="0">
              <a:lnSpc>
                <a:spcPct val="100000"/>
              </a:lnSpc>
              <a:spcBef>
                <a:spcPts val="1000"/>
              </a:spcBef>
              <a:spcAft>
                <a:spcPts val="0"/>
              </a:spcAft>
              <a:buClr>
                <a:schemeClr val="dk1"/>
              </a:buClr>
              <a:buSzPts val="2000"/>
              <a:buFont typeface="Arial"/>
              <a:buChar char="•"/>
            </a:pPr>
            <a:r>
              <a:rPr lang="en-AU"/>
              <a:t>ChatGPT/Claude/Gemini etc</a:t>
            </a:r>
            <a:endParaRPr/>
          </a:p>
          <a:p>
            <a:pPr marL="0" lvl="0" indent="0" algn="l" rtl="0">
              <a:lnSpc>
                <a:spcPct val="100000"/>
              </a:lnSpc>
              <a:spcBef>
                <a:spcPts val="1000"/>
              </a:spcBef>
              <a:spcAft>
                <a:spcPts val="0"/>
              </a:spcAft>
              <a:buNone/>
            </a:pPr>
            <a:endParaRPr/>
          </a:p>
        </p:txBody>
      </p:sp>
      <p:pic>
        <p:nvPicPr>
          <p:cNvPr id="249" name="Google Shape;249;p33" descr="How can I personalise and turn predictive text on and off on my Samsung  Galaxy device? | Samsung UK"/>
          <p:cNvPicPr preferRelativeResize="0"/>
          <p:nvPr/>
        </p:nvPicPr>
        <p:blipFill rotWithShape="1">
          <a:blip r:embed="rId3">
            <a:alphaModFix/>
          </a:blip>
          <a:srcRect/>
          <a:stretch/>
        </p:blipFill>
        <p:spPr>
          <a:xfrm>
            <a:off x="6369080" y="1371494"/>
            <a:ext cx="2819400" cy="1552854"/>
          </a:xfrm>
          <a:prstGeom prst="rect">
            <a:avLst/>
          </a:prstGeom>
          <a:noFill/>
          <a:ln>
            <a:noFill/>
          </a:ln>
        </p:spPr>
      </p:pic>
      <p:sp>
        <p:nvSpPr>
          <p:cNvPr id="250" name="Google Shape;250;p33"/>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09"/>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Session conclusions</a:t>
            </a:r>
            <a:endParaRPr/>
          </a:p>
        </p:txBody>
      </p:sp>
      <p:sp>
        <p:nvSpPr>
          <p:cNvPr id="975" name="Google Shape;975;p109"/>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AU" dirty="0"/>
              <a:t>Feature selection and hyperparameter optimisation are both types of model selection</a:t>
            </a:r>
            <a:endParaRPr dirty="0"/>
          </a:p>
          <a:p>
            <a:pPr marL="0" marR="0" lvl="0" indent="0" algn="l" rtl="0">
              <a:lnSpc>
                <a:spcPct val="100000"/>
              </a:lnSpc>
              <a:spcBef>
                <a:spcPts val="1000"/>
              </a:spcBef>
              <a:spcAft>
                <a:spcPts val="0"/>
              </a:spcAft>
              <a:buClr>
                <a:schemeClr val="dk1"/>
              </a:buClr>
              <a:buSzPts val="2000"/>
              <a:buFont typeface="Arial"/>
              <a:buNone/>
            </a:pPr>
            <a:endParaRPr dirty="0"/>
          </a:p>
          <a:p>
            <a:pPr marL="0" marR="0" lvl="0" indent="0" algn="l" rtl="0">
              <a:lnSpc>
                <a:spcPct val="100000"/>
              </a:lnSpc>
              <a:spcBef>
                <a:spcPts val="1000"/>
              </a:spcBef>
              <a:spcAft>
                <a:spcPts val="0"/>
              </a:spcAft>
              <a:buClr>
                <a:schemeClr val="dk1"/>
              </a:buClr>
              <a:buSzPts val="2000"/>
              <a:buFont typeface="Arial"/>
              <a:buNone/>
            </a:pPr>
            <a:r>
              <a:rPr lang="en-AU" dirty="0"/>
              <a:t>Both provide opportunities to overfit the data</a:t>
            </a:r>
            <a:endParaRPr dirty="0"/>
          </a:p>
          <a:p>
            <a:pPr marL="0" marR="0" lvl="0" indent="0" algn="l" rtl="0">
              <a:lnSpc>
                <a:spcPct val="100000"/>
              </a:lnSpc>
              <a:spcBef>
                <a:spcPts val="1000"/>
              </a:spcBef>
              <a:spcAft>
                <a:spcPts val="0"/>
              </a:spcAft>
              <a:buClr>
                <a:schemeClr val="dk1"/>
              </a:buClr>
              <a:buSzPts val="2000"/>
              <a:buFont typeface="Arial"/>
              <a:buNone/>
            </a:pPr>
            <a:endParaRPr dirty="0"/>
          </a:p>
          <a:p>
            <a:pPr marL="0" marR="0" lvl="0" indent="0" algn="l" rtl="0">
              <a:lnSpc>
                <a:spcPct val="100000"/>
              </a:lnSpc>
              <a:spcBef>
                <a:spcPts val="1000"/>
              </a:spcBef>
              <a:spcAft>
                <a:spcPts val="0"/>
              </a:spcAft>
              <a:buClr>
                <a:schemeClr val="dk1"/>
              </a:buClr>
              <a:buSzPts val="2000"/>
              <a:buFont typeface="Arial"/>
              <a:buNone/>
            </a:pPr>
            <a:r>
              <a:rPr lang="en-AU" dirty="0"/>
              <a:t>Nested cross-validation provides a path, albeit an expensive one, to select models while providing robust estimates of performance</a:t>
            </a:r>
            <a:endParaRPr dirty="0"/>
          </a:p>
        </p:txBody>
      </p:sp>
      <p:sp>
        <p:nvSpPr>
          <p:cNvPr id="976" name="Google Shape;976;p109"/>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6000"/>
              <a:buFont typeface="Georgia"/>
              <a:buNone/>
            </a:pPr>
            <a:r>
              <a:rPr lang="en-AU" b="1"/>
              <a:t>Interactive Session 4</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11"/>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Interactive session 4</a:t>
            </a:r>
            <a:endParaRPr/>
          </a:p>
        </p:txBody>
      </p:sp>
      <p:sp>
        <p:nvSpPr>
          <p:cNvPr id="987" name="Google Shape;987;p111"/>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Evaluate impact of feature selection when conducted naively</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Conduct feature selection via nested cross-validation</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Conduct hyperparameter selection via nested cross-validation</a:t>
            </a:r>
            <a:endParaRPr/>
          </a:p>
        </p:txBody>
      </p:sp>
      <p:sp>
        <p:nvSpPr>
          <p:cNvPr id="988" name="Google Shape;988;p111"/>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1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Return from interactive session 4</a:t>
            </a:r>
            <a:endParaRPr/>
          </a:p>
        </p:txBody>
      </p:sp>
      <p:sp>
        <p:nvSpPr>
          <p:cNvPr id="994" name="Google Shape;994;p112"/>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Test train split sees large performance differences</a:t>
            </a:r>
            <a:endParaRPr/>
          </a:p>
          <a:p>
            <a:pPr marL="457200" lvl="1" indent="0" algn="l" rtl="0">
              <a:lnSpc>
                <a:spcPct val="100000"/>
              </a:lnSpc>
              <a:spcBef>
                <a:spcPts val="500"/>
              </a:spcBef>
              <a:spcAft>
                <a:spcPts val="0"/>
              </a:spcAft>
              <a:buClr>
                <a:schemeClr val="dk1"/>
              </a:buClr>
              <a:buSzPts val="2400"/>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More variables, more variability</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Cross-validation takes a little time to run</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Some models require careful parameter selection</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endParaRPr sz="2400"/>
          </a:p>
          <a:p>
            <a:pPr marL="216000" lvl="1" indent="-63599" algn="l" rtl="0">
              <a:lnSpc>
                <a:spcPct val="100000"/>
              </a:lnSpc>
              <a:spcBef>
                <a:spcPts val="500"/>
              </a:spcBef>
              <a:spcAft>
                <a:spcPts val="0"/>
              </a:spcAft>
              <a:buClr>
                <a:schemeClr val="dk1"/>
              </a:buClr>
              <a:buSzPts val="2400"/>
              <a:buNone/>
            </a:pPr>
            <a:endParaRPr sz="2400"/>
          </a:p>
          <a:p>
            <a:pPr marL="0" marR="0" lvl="0" indent="0" algn="l" rtl="0">
              <a:lnSpc>
                <a:spcPct val="100000"/>
              </a:lnSpc>
              <a:spcBef>
                <a:spcPts val="1000"/>
              </a:spcBef>
              <a:spcAft>
                <a:spcPts val="0"/>
              </a:spcAft>
              <a:buClr>
                <a:schemeClr val="dk1"/>
              </a:buClr>
              <a:buSzPts val="2400"/>
              <a:buFont typeface="Arial"/>
              <a:buNone/>
            </a:pPr>
            <a:endParaRPr sz="2400"/>
          </a:p>
        </p:txBody>
      </p:sp>
      <p:sp>
        <p:nvSpPr>
          <p:cNvPr id="995" name="Google Shape;995;p112"/>
          <p:cNvSpPr txBox="1"/>
          <p:nvPr/>
        </p:nvSpPr>
        <p:spPr>
          <a:xfrm>
            <a:off x="3200400" y="685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6" name="Google Shape;996;p112"/>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13"/>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6000"/>
              <a:buFont typeface="Georgia"/>
              <a:buNone/>
            </a:pPr>
            <a:r>
              <a:rPr lang="en-AU" b="1"/>
              <a:t>Session 5: A real world example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14"/>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a:t>Concepts and tools we’ve learnt about so far</a:t>
            </a:r>
            <a:endParaRPr/>
          </a:p>
        </p:txBody>
      </p:sp>
      <p:sp>
        <p:nvSpPr>
          <p:cNvPr id="1008" name="Google Shape;1008;p114"/>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a:t>Models</a:t>
            </a:r>
            <a:endParaRPr/>
          </a:p>
          <a:p>
            <a:pPr marL="457200" lvl="0" indent="-228600" algn="l" rtl="0">
              <a:spcBef>
                <a:spcPts val="0"/>
              </a:spcBef>
              <a:spcAft>
                <a:spcPts val="0"/>
              </a:spcAft>
              <a:buSzPts val="3500"/>
              <a:buNone/>
            </a:pPr>
            <a:r>
              <a:rPr lang="en-AU"/>
              <a:t>Metrics</a:t>
            </a:r>
            <a:endParaRPr/>
          </a:p>
          <a:p>
            <a:pPr marL="457200" lvl="0" indent="-228600" algn="l" rtl="0">
              <a:spcBef>
                <a:spcPts val="0"/>
              </a:spcBef>
              <a:spcAft>
                <a:spcPts val="0"/>
              </a:spcAft>
              <a:buSzPts val="3500"/>
              <a:buNone/>
            </a:pPr>
            <a:r>
              <a:rPr lang="en-AU"/>
              <a:t>Evaluation frameworks</a:t>
            </a:r>
            <a:endParaRPr/>
          </a:p>
          <a:p>
            <a:pPr marL="457200" lvl="0" indent="-228600" algn="l" rtl="0">
              <a:spcBef>
                <a:spcPts val="0"/>
              </a:spcBef>
              <a:spcAft>
                <a:spcPts val="0"/>
              </a:spcAft>
              <a:buSzPts val="3500"/>
              <a:buNone/>
            </a:pPr>
            <a:r>
              <a:rPr lang="en-AU"/>
              <a:t>Feature selection</a:t>
            </a:r>
            <a:endParaRPr/>
          </a:p>
          <a:p>
            <a:pPr marL="457200" lvl="0" indent="-228600" algn="l" rtl="0">
              <a:spcBef>
                <a:spcPts val="0"/>
              </a:spcBef>
              <a:spcAft>
                <a:spcPts val="0"/>
              </a:spcAft>
              <a:buSzPts val="3500"/>
              <a:buNone/>
            </a:pPr>
            <a:r>
              <a:rPr lang="en-AU"/>
              <a:t>Hyperparameter tuning</a:t>
            </a:r>
            <a:endParaRPr/>
          </a:p>
          <a:p>
            <a:pPr marL="0" lvl="0" indent="0" algn="l" rtl="0">
              <a:spcBef>
                <a:spcPts val="1000"/>
              </a:spcBef>
              <a:spcAft>
                <a:spcPts val="0"/>
              </a:spcAft>
              <a:buNone/>
            </a:pPr>
            <a:r>
              <a:rPr lang="en-AU"/>
              <a:t>…and the code to implement all of these</a:t>
            </a:r>
            <a:endParaRPr/>
          </a:p>
        </p:txBody>
      </p:sp>
      <p:sp>
        <p:nvSpPr>
          <p:cNvPr id="1009" name="Google Shape;1009;p114"/>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15"/>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b="1">
                <a:solidFill>
                  <a:schemeClr val="accent1"/>
                </a:solidFill>
                <a:latin typeface="Nunito"/>
                <a:ea typeface="Nunito"/>
                <a:cs typeface="Nunito"/>
                <a:sym typeface="Nunito"/>
              </a:rPr>
              <a:t>Different </a:t>
            </a:r>
            <a:r>
              <a:rPr lang="en-AU" sz="3300"/>
              <a:t>goals for supervised ML</a:t>
            </a:r>
            <a:endParaRPr/>
          </a:p>
        </p:txBody>
      </p:sp>
      <p:sp>
        <p:nvSpPr>
          <p:cNvPr id="1016" name="Google Shape;1016;p115"/>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sz="1400"/>
              <a:t>116</a:t>
            </a:fld>
            <a:endParaRPr sz="1400"/>
          </a:p>
        </p:txBody>
      </p:sp>
      <p:sp>
        <p:nvSpPr>
          <p:cNvPr id="1017" name="Google Shape;1017;p115"/>
          <p:cNvSpPr/>
          <p:nvPr/>
        </p:nvSpPr>
        <p:spPr>
          <a:xfrm>
            <a:off x="1006049" y="1652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18" name="Google Shape;1018;p115"/>
          <p:cNvSpPr/>
          <p:nvPr/>
        </p:nvSpPr>
        <p:spPr>
          <a:xfrm>
            <a:off x="5573877" y="1652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19" name="Google Shape;1019;p115"/>
          <p:cNvSpPr/>
          <p:nvPr/>
        </p:nvSpPr>
        <p:spPr>
          <a:xfrm>
            <a:off x="1006049" y="36255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20" name="Google Shape;1020;p115"/>
          <p:cNvSpPr/>
          <p:nvPr/>
        </p:nvSpPr>
        <p:spPr>
          <a:xfrm>
            <a:off x="5573877" y="3625500"/>
            <a:ext cx="4567800" cy="19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21" name="Google Shape;1021;p115"/>
          <p:cNvSpPr txBox="1"/>
          <p:nvPr/>
        </p:nvSpPr>
        <p:spPr>
          <a:xfrm>
            <a:off x="1113076" y="1707175"/>
            <a:ext cx="4199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Data enhancement/extraction</a:t>
            </a:r>
            <a:endParaRPr sz="700"/>
          </a:p>
        </p:txBody>
      </p:sp>
      <p:sp>
        <p:nvSpPr>
          <p:cNvPr id="1022" name="Google Shape;1022;p115"/>
          <p:cNvSpPr txBox="1"/>
          <p:nvPr/>
        </p:nvSpPr>
        <p:spPr>
          <a:xfrm>
            <a:off x="5708837" y="17071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Multi-modal fusers</a:t>
            </a:r>
            <a:endParaRPr sz="700"/>
          </a:p>
        </p:txBody>
      </p:sp>
      <p:sp>
        <p:nvSpPr>
          <p:cNvPr id="1023" name="Google Shape;1023;p115"/>
          <p:cNvSpPr txBox="1"/>
          <p:nvPr/>
        </p:nvSpPr>
        <p:spPr>
          <a:xfrm>
            <a:off x="1049448" y="3680775"/>
            <a:ext cx="4199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Quantify predictive value</a:t>
            </a:r>
            <a:endParaRPr sz="700"/>
          </a:p>
        </p:txBody>
      </p:sp>
      <p:sp>
        <p:nvSpPr>
          <p:cNvPr id="1024" name="Google Shape;1024;p115"/>
          <p:cNvSpPr txBox="1"/>
          <p:nvPr/>
        </p:nvSpPr>
        <p:spPr>
          <a:xfrm>
            <a:off x="5645220" y="36807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Personalized risk predictors</a:t>
            </a:r>
            <a:endParaRPr sz="700"/>
          </a:p>
        </p:txBody>
      </p:sp>
      <p:sp>
        <p:nvSpPr>
          <p:cNvPr id="1025" name="Google Shape;1025;p115"/>
          <p:cNvSpPr txBox="1"/>
          <p:nvPr/>
        </p:nvSpPr>
        <p:spPr>
          <a:xfrm>
            <a:off x="1199375" y="2139150"/>
            <a:ext cx="2358300" cy="1754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dirty="0">
                <a:latin typeface="Nunito"/>
                <a:ea typeface="Nunito"/>
                <a:cs typeface="Nunito"/>
                <a:sym typeface="Nunito"/>
              </a:rPr>
              <a:t>Harmonise, impute and standardize</a:t>
            </a:r>
            <a:endParaRPr sz="1800" dirty="0">
              <a:latin typeface="Nunito"/>
              <a:ea typeface="Nunito"/>
              <a:cs typeface="Nunito"/>
              <a:sym typeface="Nunito"/>
            </a:endParaRPr>
          </a:p>
          <a:p>
            <a:pPr marL="0" lvl="0" indent="0" algn="l" rtl="0">
              <a:spcBef>
                <a:spcPts val="0"/>
              </a:spcBef>
              <a:spcAft>
                <a:spcPts val="0"/>
              </a:spcAft>
              <a:buNone/>
            </a:pPr>
            <a:br>
              <a:rPr lang="en-AU" sz="1800" dirty="0">
                <a:latin typeface="Nunito"/>
                <a:ea typeface="Nunito"/>
                <a:cs typeface="Nunito"/>
                <a:sym typeface="Nunito"/>
              </a:rPr>
            </a:br>
            <a:r>
              <a:rPr lang="en-AU" sz="1800" dirty="0">
                <a:latin typeface="Nunito"/>
                <a:ea typeface="Nunito"/>
                <a:cs typeface="Nunito"/>
                <a:sym typeface="Nunito"/>
              </a:rPr>
              <a:t>Extract key features and signals.</a:t>
            </a:r>
            <a:br>
              <a:rPr lang="en-AU" sz="1800" dirty="0">
                <a:latin typeface="Nunito"/>
                <a:ea typeface="Nunito"/>
                <a:cs typeface="Nunito"/>
                <a:sym typeface="Nunito"/>
              </a:rPr>
            </a:br>
            <a:endParaRPr sz="1800" dirty="0">
              <a:latin typeface="Nunito"/>
              <a:ea typeface="Nunito"/>
              <a:cs typeface="Nunito"/>
              <a:sym typeface="Nunito"/>
            </a:endParaRPr>
          </a:p>
        </p:txBody>
      </p:sp>
      <p:sp>
        <p:nvSpPr>
          <p:cNvPr id="1026" name="Google Shape;1026;p115"/>
          <p:cNvSpPr txBox="1"/>
          <p:nvPr/>
        </p:nvSpPr>
        <p:spPr>
          <a:xfrm>
            <a:off x="5693977" y="2270700"/>
            <a:ext cx="2358300" cy="12006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Combine omics, imaging &amp; cognition into a single disease signature</a:t>
            </a:r>
            <a:endParaRPr sz="1800">
              <a:latin typeface="Nunito"/>
              <a:ea typeface="Nunito"/>
              <a:cs typeface="Nunito"/>
              <a:sym typeface="Nunito"/>
            </a:endParaRPr>
          </a:p>
        </p:txBody>
      </p:sp>
      <p:sp>
        <p:nvSpPr>
          <p:cNvPr id="1027" name="Google Shape;1027;p115"/>
          <p:cNvSpPr txBox="1"/>
          <p:nvPr/>
        </p:nvSpPr>
        <p:spPr>
          <a:xfrm>
            <a:off x="5645226" y="4104075"/>
            <a:ext cx="3005100" cy="13239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2000">
                <a:latin typeface="Nunito"/>
                <a:ea typeface="Nunito"/>
                <a:cs typeface="Nunito"/>
                <a:sym typeface="Nunito"/>
              </a:rPr>
              <a:t>Use risk factors to estimate a risk score or time to event, ideally driving intervention</a:t>
            </a:r>
            <a:endParaRPr sz="2000">
              <a:latin typeface="Nunito"/>
              <a:ea typeface="Nunito"/>
              <a:cs typeface="Nunito"/>
              <a:sym typeface="Nunito"/>
            </a:endParaRPr>
          </a:p>
        </p:txBody>
      </p:sp>
      <p:sp>
        <p:nvSpPr>
          <p:cNvPr id="1028" name="Google Shape;1028;p115"/>
          <p:cNvSpPr txBox="1"/>
          <p:nvPr/>
        </p:nvSpPr>
        <p:spPr>
          <a:xfrm>
            <a:off x="1113065" y="4063875"/>
            <a:ext cx="2358300" cy="14778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Establish how much value measurements actually contribute to prediction on unseen data</a:t>
            </a:r>
            <a:endParaRPr sz="1800">
              <a:latin typeface="Nunito"/>
              <a:ea typeface="Nunito"/>
              <a:cs typeface="Nunito"/>
              <a:sym typeface="Nunito"/>
            </a:endParaRPr>
          </a:p>
        </p:txBody>
      </p:sp>
      <p:pic>
        <p:nvPicPr>
          <p:cNvPr id="1029" name="Google Shape;1029;p115"/>
          <p:cNvPicPr preferRelativeResize="0"/>
          <p:nvPr/>
        </p:nvPicPr>
        <p:blipFill rotWithShape="1">
          <a:blip r:embed="rId3">
            <a:alphaModFix/>
          </a:blip>
          <a:srcRect t="5544"/>
          <a:stretch/>
        </p:blipFill>
        <p:spPr>
          <a:xfrm>
            <a:off x="3676714" y="2130475"/>
            <a:ext cx="1532436" cy="1447089"/>
          </a:xfrm>
          <a:prstGeom prst="rect">
            <a:avLst/>
          </a:prstGeom>
          <a:noFill/>
          <a:ln>
            <a:noFill/>
          </a:ln>
        </p:spPr>
      </p:pic>
      <p:pic>
        <p:nvPicPr>
          <p:cNvPr id="1030" name="Google Shape;1030;p115"/>
          <p:cNvPicPr preferRelativeResize="0"/>
          <p:nvPr/>
        </p:nvPicPr>
        <p:blipFill>
          <a:blip r:embed="rId4">
            <a:alphaModFix/>
          </a:blip>
          <a:stretch>
            <a:fillRect/>
          </a:stretch>
        </p:blipFill>
        <p:spPr>
          <a:xfrm>
            <a:off x="8172428" y="2055613"/>
            <a:ext cx="1532037" cy="1532037"/>
          </a:xfrm>
          <a:prstGeom prst="rect">
            <a:avLst/>
          </a:prstGeom>
          <a:noFill/>
          <a:ln>
            <a:noFill/>
          </a:ln>
        </p:spPr>
      </p:pic>
      <p:pic>
        <p:nvPicPr>
          <p:cNvPr id="1031" name="Google Shape;1031;p115"/>
          <p:cNvPicPr preferRelativeResize="0"/>
          <p:nvPr/>
        </p:nvPicPr>
        <p:blipFill rotWithShape="1">
          <a:blip r:embed="rId5">
            <a:alphaModFix/>
          </a:blip>
          <a:srcRect l="9625" r="7179"/>
          <a:stretch/>
        </p:blipFill>
        <p:spPr>
          <a:xfrm>
            <a:off x="3577257" y="4063875"/>
            <a:ext cx="1578912" cy="1463551"/>
          </a:xfrm>
          <a:prstGeom prst="rect">
            <a:avLst/>
          </a:prstGeom>
          <a:noFill/>
          <a:ln>
            <a:noFill/>
          </a:ln>
        </p:spPr>
      </p:pic>
      <p:pic>
        <p:nvPicPr>
          <p:cNvPr id="1032" name="Google Shape;1032;p115"/>
          <p:cNvPicPr preferRelativeResize="0"/>
          <p:nvPr/>
        </p:nvPicPr>
        <p:blipFill>
          <a:blip r:embed="rId6">
            <a:alphaModFix/>
          </a:blip>
          <a:stretch>
            <a:fillRect/>
          </a:stretch>
        </p:blipFill>
        <p:spPr>
          <a:xfrm>
            <a:off x="8311639" y="4113664"/>
            <a:ext cx="1447089" cy="1447089"/>
          </a:xfrm>
          <a:prstGeom prst="rect">
            <a:avLst/>
          </a:prstGeom>
          <a:noFill/>
          <a:ln>
            <a:noFill/>
          </a:ln>
        </p:spPr>
      </p:pic>
      <p:sp>
        <p:nvSpPr>
          <p:cNvPr id="1033" name="Google Shape;1033;p115"/>
          <p:cNvSpPr txBox="1"/>
          <p:nvPr/>
        </p:nvSpPr>
        <p:spPr>
          <a:xfrm>
            <a:off x="792431" y="1199438"/>
            <a:ext cx="94563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endParaRPr sz="2200">
              <a:latin typeface="Nunito"/>
              <a:ea typeface="Nunito"/>
              <a:cs typeface="Nunito"/>
              <a:sym typeface="Nunito"/>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14">
          <a:extLst>
            <a:ext uri="{FF2B5EF4-FFF2-40B4-BE49-F238E27FC236}">
              <a16:creationId xmlns:a16="http://schemas.microsoft.com/office/drawing/2014/main" id="{9F5F73A1-E22B-D0A0-98AB-896805DEA99F}"/>
            </a:ext>
          </a:extLst>
        </p:cNvPr>
        <p:cNvGrpSpPr/>
        <p:nvPr/>
      </p:nvGrpSpPr>
      <p:grpSpPr>
        <a:xfrm>
          <a:off x="0" y="0"/>
          <a:ext cx="0" cy="0"/>
          <a:chOff x="0" y="0"/>
          <a:chExt cx="0" cy="0"/>
        </a:xfrm>
      </p:grpSpPr>
      <p:sp>
        <p:nvSpPr>
          <p:cNvPr id="1015" name="Google Shape;1015;p115">
            <a:extLst>
              <a:ext uri="{FF2B5EF4-FFF2-40B4-BE49-F238E27FC236}">
                <a16:creationId xmlns:a16="http://schemas.microsoft.com/office/drawing/2014/main" id="{A6D22ADA-E531-1967-740B-518D236C102B}"/>
              </a:ext>
            </a:extLst>
          </p:cNvPr>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b="1">
                <a:solidFill>
                  <a:schemeClr val="accent1"/>
                </a:solidFill>
                <a:latin typeface="Nunito"/>
                <a:ea typeface="Nunito"/>
                <a:cs typeface="Nunito"/>
                <a:sym typeface="Nunito"/>
              </a:rPr>
              <a:t>Different </a:t>
            </a:r>
            <a:r>
              <a:rPr lang="en-AU" sz="3300"/>
              <a:t>goals for supervised ML</a:t>
            </a:r>
            <a:endParaRPr/>
          </a:p>
        </p:txBody>
      </p:sp>
      <p:sp>
        <p:nvSpPr>
          <p:cNvPr id="1016" name="Google Shape;1016;p115">
            <a:extLst>
              <a:ext uri="{FF2B5EF4-FFF2-40B4-BE49-F238E27FC236}">
                <a16:creationId xmlns:a16="http://schemas.microsoft.com/office/drawing/2014/main" id="{C574C26B-1282-7FAB-C46D-431A5477F3F2}"/>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sz="1400"/>
              <a:t>117</a:t>
            </a:fld>
            <a:endParaRPr sz="1400"/>
          </a:p>
        </p:txBody>
      </p:sp>
      <p:sp>
        <p:nvSpPr>
          <p:cNvPr id="1017" name="Google Shape;1017;p115">
            <a:extLst>
              <a:ext uri="{FF2B5EF4-FFF2-40B4-BE49-F238E27FC236}">
                <a16:creationId xmlns:a16="http://schemas.microsoft.com/office/drawing/2014/main" id="{4514F9F8-C032-B492-1927-C2E326A01E59}"/>
              </a:ext>
            </a:extLst>
          </p:cNvPr>
          <p:cNvSpPr/>
          <p:nvPr/>
        </p:nvSpPr>
        <p:spPr>
          <a:xfrm>
            <a:off x="1006049" y="1652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18" name="Google Shape;1018;p115">
            <a:extLst>
              <a:ext uri="{FF2B5EF4-FFF2-40B4-BE49-F238E27FC236}">
                <a16:creationId xmlns:a16="http://schemas.microsoft.com/office/drawing/2014/main" id="{31257EE5-92FF-A726-314F-FBB28B5B0BBD}"/>
              </a:ext>
            </a:extLst>
          </p:cNvPr>
          <p:cNvSpPr/>
          <p:nvPr/>
        </p:nvSpPr>
        <p:spPr>
          <a:xfrm>
            <a:off x="5573877" y="1652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19" name="Google Shape;1019;p115">
            <a:extLst>
              <a:ext uri="{FF2B5EF4-FFF2-40B4-BE49-F238E27FC236}">
                <a16:creationId xmlns:a16="http://schemas.microsoft.com/office/drawing/2014/main" id="{30A1101C-A461-94E4-7F32-D543C7500C45}"/>
              </a:ext>
            </a:extLst>
          </p:cNvPr>
          <p:cNvSpPr/>
          <p:nvPr/>
        </p:nvSpPr>
        <p:spPr>
          <a:xfrm>
            <a:off x="1006049" y="3625500"/>
            <a:ext cx="4567800" cy="1973100"/>
          </a:xfrm>
          <a:prstGeom prst="rect">
            <a:avLst/>
          </a:prstGeom>
          <a:solidFill>
            <a:schemeClr val="lt2"/>
          </a:solidFill>
          <a:ln w="82550"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20" name="Google Shape;1020;p115">
            <a:extLst>
              <a:ext uri="{FF2B5EF4-FFF2-40B4-BE49-F238E27FC236}">
                <a16:creationId xmlns:a16="http://schemas.microsoft.com/office/drawing/2014/main" id="{FEEFABF9-E81D-AF9D-2212-B79755F199D4}"/>
              </a:ext>
            </a:extLst>
          </p:cNvPr>
          <p:cNvSpPr/>
          <p:nvPr/>
        </p:nvSpPr>
        <p:spPr>
          <a:xfrm>
            <a:off x="5573877" y="3625500"/>
            <a:ext cx="4567800" cy="19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21" name="Google Shape;1021;p115">
            <a:extLst>
              <a:ext uri="{FF2B5EF4-FFF2-40B4-BE49-F238E27FC236}">
                <a16:creationId xmlns:a16="http://schemas.microsoft.com/office/drawing/2014/main" id="{9B92C7A1-7D07-D298-D035-674B13ED36F3}"/>
              </a:ext>
            </a:extLst>
          </p:cNvPr>
          <p:cNvSpPr txBox="1"/>
          <p:nvPr/>
        </p:nvSpPr>
        <p:spPr>
          <a:xfrm>
            <a:off x="1113076" y="1707175"/>
            <a:ext cx="4199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Data enhancement/extraction</a:t>
            </a:r>
            <a:endParaRPr sz="700"/>
          </a:p>
        </p:txBody>
      </p:sp>
      <p:sp>
        <p:nvSpPr>
          <p:cNvPr id="1022" name="Google Shape;1022;p115">
            <a:extLst>
              <a:ext uri="{FF2B5EF4-FFF2-40B4-BE49-F238E27FC236}">
                <a16:creationId xmlns:a16="http://schemas.microsoft.com/office/drawing/2014/main" id="{E69470F2-9444-F811-41DD-18CE628184E4}"/>
              </a:ext>
            </a:extLst>
          </p:cNvPr>
          <p:cNvSpPr txBox="1"/>
          <p:nvPr/>
        </p:nvSpPr>
        <p:spPr>
          <a:xfrm>
            <a:off x="5708837" y="17071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Multi-modal fusers</a:t>
            </a:r>
            <a:endParaRPr sz="700"/>
          </a:p>
        </p:txBody>
      </p:sp>
      <p:sp>
        <p:nvSpPr>
          <p:cNvPr id="1023" name="Google Shape;1023;p115">
            <a:extLst>
              <a:ext uri="{FF2B5EF4-FFF2-40B4-BE49-F238E27FC236}">
                <a16:creationId xmlns:a16="http://schemas.microsoft.com/office/drawing/2014/main" id="{A2104012-8B76-7998-4625-06CC411D0F9C}"/>
              </a:ext>
            </a:extLst>
          </p:cNvPr>
          <p:cNvSpPr txBox="1"/>
          <p:nvPr/>
        </p:nvSpPr>
        <p:spPr>
          <a:xfrm>
            <a:off x="1049448" y="3680775"/>
            <a:ext cx="4199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Quantify predictive value</a:t>
            </a:r>
            <a:endParaRPr sz="700"/>
          </a:p>
        </p:txBody>
      </p:sp>
      <p:sp>
        <p:nvSpPr>
          <p:cNvPr id="1024" name="Google Shape;1024;p115">
            <a:extLst>
              <a:ext uri="{FF2B5EF4-FFF2-40B4-BE49-F238E27FC236}">
                <a16:creationId xmlns:a16="http://schemas.microsoft.com/office/drawing/2014/main" id="{005D4085-E95B-C690-BBA8-97D82434FD6A}"/>
              </a:ext>
            </a:extLst>
          </p:cNvPr>
          <p:cNvSpPr txBox="1"/>
          <p:nvPr/>
        </p:nvSpPr>
        <p:spPr>
          <a:xfrm>
            <a:off x="5645220" y="36807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Personalized risk predictors</a:t>
            </a:r>
            <a:endParaRPr sz="700"/>
          </a:p>
        </p:txBody>
      </p:sp>
      <p:sp>
        <p:nvSpPr>
          <p:cNvPr id="1025" name="Google Shape;1025;p115">
            <a:extLst>
              <a:ext uri="{FF2B5EF4-FFF2-40B4-BE49-F238E27FC236}">
                <a16:creationId xmlns:a16="http://schemas.microsoft.com/office/drawing/2014/main" id="{0D37F70A-B62A-80E5-4092-0293307FA771}"/>
              </a:ext>
            </a:extLst>
          </p:cNvPr>
          <p:cNvSpPr txBox="1"/>
          <p:nvPr/>
        </p:nvSpPr>
        <p:spPr>
          <a:xfrm>
            <a:off x="1199375" y="2139150"/>
            <a:ext cx="2358300" cy="1754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dirty="0">
                <a:latin typeface="Nunito"/>
                <a:ea typeface="Nunito"/>
                <a:cs typeface="Nunito"/>
                <a:sym typeface="Nunito"/>
              </a:rPr>
              <a:t>Harmonise, impute and standardize</a:t>
            </a:r>
            <a:endParaRPr sz="1800" dirty="0">
              <a:latin typeface="Nunito"/>
              <a:ea typeface="Nunito"/>
              <a:cs typeface="Nunito"/>
              <a:sym typeface="Nunito"/>
            </a:endParaRPr>
          </a:p>
          <a:p>
            <a:pPr marL="0" lvl="0" indent="0" algn="l" rtl="0">
              <a:spcBef>
                <a:spcPts val="0"/>
              </a:spcBef>
              <a:spcAft>
                <a:spcPts val="0"/>
              </a:spcAft>
              <a:buNone/>
            </a:pPr>
            <a:br>
              <a:rPr lang="en-AU" sz="1800" dirty="0">
                <a:latin typeface="Nunito"/>
                <a:ea typeface="Nunito"/>
                <a:cs typeface="Nunito"/>
                <a:sym typeface="Nunito"/>
              </a:rPr>
            </a:br>
            <a:r>
              <a:rPr lang="en-AU" sz="1800" dirty="0">
                <a:latin typeface="Nunito"/>
                <a:ea typeface="Nunito"/>
                <a:cs typeface="Nunito"/>
                <a:sym typeface="Nunito"/>
              </a:rPr>
              <a:t>Extract key features and signals.</a:t>
            </a:r>
            <a:br>
              <a:rPr lang="en-AU" sz="1800" dirty="0">
                <a:latin typeface="Nunito"/>
                <a:ea typeface="Nunito"/>
                <a:cs typeface="Nunito"/>
                <a:sym typeface="Nunito"/>
              </a:rPr>
            </a:br>
            <a:endParaRPr sz="1800" dirty="0">
              <a:latin typeface="Nunito"/>
              <a:ea typeface="Nunito"/>
              <a:cs typeface="Nunito"/>
              <a:sym typeface="Nunito"/>
            </a:endParaRPr>
          </a:p>
        </p:txBody>
      </p:sp>
      <p:sp>
        <p:nvSpPr>
          <p:cNvPr id="1026" name="Google Shape;1026;p115">
            <a:extLst>
              <a:ext uri="{FF2B5EF4-FFF2-40B4-BE49-F238E27FC236}">
                <a16:creationId xmlns:a16="http://schemas.microsoft.com/office/drawing/2014/main" id="{159B4D96-E711-C669-DA87-8210B7BFC45F}"/>
              </a:ext>
            </a:extLst>
          </p:cNvPr>
          <p:cNvSpPr txBox="1"/>
          <p:nvPr/>
        </p:nvSpPr>
        <p:spPr>
          <a:xfrm>
            <a:off x="5693977" y="2270700"/>
            <a:ext cx="2358300" cy="12006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Combine omics, imaging &amp; cognition into a single disease signature</a:t>
            </a:r>
            <a:endParaRPr sz="1800">
              <a:latin typeface="Nunito"/>
              <a:ea typeface="Nunito"/>
              <a:cs typeface="Nunito"/>
              <a:sym typeface="Nunito"/>
            </a:endParaRPr>
          </a:p>
        </p:txBody>
      </p:sp>
      <p:sp>
        <p:nvSpPr>
          <p:cNvPr id="1027" name="Google Shape;1027;p115">
            <a:extLst>
              <a:ext uri="{FF2B5EF4-FFF2-40B4-BE49-F238E27FC236}">
                <a16:creationId xmlns:a16="http://schemas.microsoft.com/office/drawing/2014/main" id="{B925C40F-8B13-3FB9-8903-710E9D6ABC4C}"/>
              </a:ext>
            </a:extLst>
          </p:cNvPr>
          <p:cNvSpPr txBox="1"/>
          <p:nvPr/>
        </p:nvSpPr>
        <p:spPr>
          <a:xfrm>
            <a:off x="5645226" y="4104075"/>
            <a:ext cx="3005100" cy="13239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2000">
                <a:latin typeface="Nunito"/>
                <a:ea typeface="Nunito"/>
                <a:cs typeface="Nunito"/>
                <a:sym typeface="Nunito"/>
              </a:rPr>
              <a:t>Use risk factors to estimate a risk score or time to event, ideally driving intervention</a:t>
            </a:r>
            <a:endParaRPr sz="2000">
              <a:latin typeface="Nunito"/>
              <a:ea typeface="Nunito"/>
              <a:cs typeface="Nunito"/>
              <a:sym typeface="Nunito"/>
            </a:endParaRPr>
          </a:p>
        </p:txBody>
      </p:sp>
      <p:sp>
        <p:nvSpPr>
          <p:cNvPr id="1028" name="Google Shape;1028;p115">
            <a:extLst>
              <a:ext uri="{FF2B5EF4-FFF2-40B4-BE49-F238E27FC236}">
                <a16:creationId xmlns:a16="http://schemas.microsoft.com/office/drawing/2014/main" id="{682E4102-D1E1-96AA-9E60-81CFB8723BB9}"/>
              </a:ext>
            </a:extLst>
          </p:cNvPr>
          <p:cNvSpPr txBox="1"/>
          <p:nvPr/>
        </p:nvSpPr>
        <p:spPr>
          <a:xfrm>
            <a:off x="1113065" y="4063875"/>
            <a:ext cx="2358300" cy="14778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Establish how much value measurements actually contribute to prediction on unseen data</a:t>
            </a:r>
            <a:endParaRPr sz="1800">
              <a:latin typeface="Nunito"/>
              <a:ea typeface="Nunito"/>
              <a:cs typeface="Nunito"/>
              <a:sym typeface="Nunito"/>
            </a:endParaRPr>
          </a:p>
        </p:txBody>
      </p:sp>
      <p:pic>
        <p:nvPicPr>
          <p:cNvPr id="1029" name="Google Shape;1029;p115">
            <a:extLst>
              <a:ext uri="{FF2B5EF4-FFF2-40B4-BE49-F238E27FC236}">
                <a16:creationId xmlns:a16="http://schemas.microsoft.com/office/drawing/2014/main" id="{47BFA3B7-CCE0-1BD0-317F-9390AC017F10}"/>
              </a:ext>
            </a:extLst>
          </p:cNvPr>
          <p:cNvPicPr preferRelativeResize="0"/>
          <p:nvPr/>
        </p:nvPicPr>
        <p:blipFill rotWithShape="1">
          <a:blip r:embed="rId3">
            <a:alphaModFix/>
          </a:blip>
          <a:srcRect t="5544"/>
          <a:stretch/>
        </p:blipFill>
        <p:spPr>
          <a:xfrm>
            <a:off x="3676714" y="2130475"/>
            <a:ext cx="1532436" cy="1447089"/>
          </a:xfrm>
          <a:prstGeom prst="rect">
            <a:avLst/>
          </a:prstGeom>
          <a:noFill/>
          <a:ln>
            <a:noFill/>
          </a:ln>
        </p:spPr>
      </p:pic>
      <p:pic>
        <p:nvPicPr>
          <p:cNvPr id="1030" name="Google Shape;1030;p115">
            <a:extLst>
              <a:ext uri="{FF2B5EF4-FFF2-40B4-BE49-F238E27FC236}">
                <a16:creationId xmlns:a16="http://schemas.microsoft.com/office/drawing/2014/main" id="{10BE101F-967F-89BF-77B0-C74E1F8EAA82}"/>
              </a:ext>
            </a:extLst>
          </p:cNvPr>
          <p:cNvPicPr preferRelativeResize="0"/>
          <p:nvPr/>
        </p:nvPicPr>
        <p:blipFill>
          <a:blip r:embed="rId4">
            <a:alphaModFix/>
          </a:blip>
          <a:stretch>
            <a:fillRect/>
          </a:stretch>
        </p:blipFill>
        <p:spPr>
          <a:xfrm>
            <a:off x="8172428" y="2055613"/>
            <a:ext cx="1532037" cy="1532037"/>
          </a:xfrm>
          <a:prstGeom prst="rect">
            <a:avLst/>
          </a:prstGeom>
          <a:noFill/>
          <a:ln>
            <a:noFill/>
          </a:ln>
        </p:spPr>
      </p:pic>
      <p:pic>
        <p:nvPicPr>
          <p:cNvPr id="1031" name="Google Shape;1031;p115">
            <a:extLst>
              <a:ext uri="{FF2B5EF4-FFF2-40B4-BE49-F238E27FC236}">
                <a16:creationId xmlns:a16="http://schemas.microsoft.com/office/drawing/2014/main" id="{6127408A-0480-9DDA-EF80-D3E16D99279F}"/>
              </a:ext>
            </a:extLst>
          </p:cNvPr>
          <p:cNvPicPr preferRelativeResize="0"/>
          <p:nvPr/>
        </p:nvPicPr>
        <p:blipFill rotWithShape="1">
          <a:blip r:embed="rId5">
            <a:alphaModFix/>
          </a:blip>
          <a:srcRect l="9625" r="7179"/>
          <a:stretch/>
        </p:blipFill>
        <p:spPr>
          <a:xfrm>
            <a:off x="3577257" y="4063875"/>
            <a:ext cx="1578912" cy="1463551"/>
          </a:xfrm>
          <a:prstGeom prst="rect">
            <a:avLst/>
          </a:prstGeom>
          <a:noFill/>
          <a:ln>
            <a:noFill/>
          </a:ln>
        </p:spPr>
      </p:pic>
      <p:pic>
        <p:nvPicPr>
          <p:cNvPr id="1032" name="Google Shape;1032;p115">
            <a:extLst>
              <a:ext uri="{FF2B5EF4-FFF2-40B4-BE49-F238E27FC236}">
                <a16:creationId xmlns:a16="http://schemas.microsoft.com/office/drawing/2014/main" id="{F01D6D33-39A5-002A-F2F3-886B3769EA7B}"/>
              </a:ext>
            </a:extLst>
          </p:cNvPr>
          <p:cNvPicPr preferRelativeResize="0"/>
          <p:nvPr/>
        </p:nvPicPr>
        <p:blipFill>
          <a:blip r:embed="rId6">
            <a:alphaModFix/>
          </a:blip>
          <a:stretch>
            <a:fillRect/>
          </a:stretch>
        </p:blipFill>
        <p:spPr>
          <a:xfrm>
            <a:off x="8311639" y="4113664"/>
            <a:ext cx="1447089" cy="1447089"/>
          </a:xfrm>
          <a:prstGeom prst="rect">
            <a:avLst/>
          </a:prstGeom>
          <a:noFill/>
          <a:ln>
            <a:noFill/>
          </a:ln>
        </p:spPr>
      </p:pic>
      <p:sp>
        <p:nvSpPr>
          <p:cNvPr id="1033" name="Google Shape;1033;p115">
            <a:extLst>
              <a:ext uri="{FF2B5EF4-FFF2-40B4-BE49-F238E27FC236}">
                <a16:creationId xmlns:a16="http://schemas.microsoft.com/office/drawing/2014/main" id="{69DE4874-485C-7088-9ABA-B3AF3C5BBBD9}"/>
              </a:ext>
            </a:extLst>
          </p:cNvPr>
          <p:cNvSpPr txBox="1"/>
          <p:nvPr/>
        </p:nvSpPr>
        <p:spPr>
          <a:xfrm>
            <a:off x="792431" y="1199438"/>
            <a:ext cx="94563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endParaRPr sz="2200">
              <a:latin typeface="Nunito"/>
              <a:ea typeface="Nunito"/>
              <a:cs typeface="Nunito"/>
              <a:sym typeface="Nunito"/>
            </a:endParaRPr>
          </a:p>
        </p:txBody>
      </p:sp>
    </p:spTree>
    <p:extLst>
      <p:ext uri="{BB962C8B-B14F-4D97-AF65-F5344CB8AC3E}">
        <p14:creationId xmlns:p14="http://schemas.microsoft.com/office/powerpoint/2010/main" val="1236076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16"/>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a:t>Recall the data we are using</a:t>
            </a:r>
            <a:endParaRPr/>
          </a:p>
        </p:txBody>
      </p:sp>
      <p:sp>
        <p:nvSpPr>
          <p:cNvPr id="1040" name="Google Shape;1040;p11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118</a:t>
            </a:fld>
            <a:endParaRPr/>
          </a:p>
        </p:txBody>
      </p:sp>
      <p:sp>
        <p:nvSpPr>
          <p:cNvPr id="1041" name="Google Shape;1041;p116"/>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a:t>Originally the dataset was to</a:t>
            </a:r>
            <a:endParaRPr/>
          </a:p>
          <a:p>
            <a:pPr marL="914400" lvl="1" indent="-412750" algn="l" rtl="0">
              <a:spcBef>
                <a:spcPts val="0"/>
              </a:spcBef>
              <a:spcAft>
                <a:spcPts val="0"/>
              </a:spcAft>
              <a:buSzPts val="2900"/>
              <a:buChar char="○"/>
            </a:pPr>
            <a:r>
              <a:rPr lang="en-AU"/>
              <a:t> “</a:t>
            </a:r>
            <a:r>
              <a:rPr lang="en-AU" i="1"/>
              <a:t>investigate the association between body mass index (BMI) and diabetes across a wide range of age groups. </a:t>
            </a:r>
            <a:endParaRPr i="1"/>
          </a:p>
          <a:p>
            <a:pPr marL="457200" lvl="0" indent="-228600" algn="l" rtl="0">
              <a:spcBef>
                <a:spcPts val="0"/>
              </a:spcBef>
              <a:spcAft>
                <a:spcPts val="0"/>
              </a:spcAft>
              <a:buSzPts val="3500"/>
              <a:buNone/>
            </a:pPr>
            <a:r>
              <a:rPr lang="en-AU"/>
              <a:t>But what if ask it as a predictive question: </a:t>
            </a:r>
            <a:endParaRPr/>
          </a:p>
          <a:p>
            <a:pPr marL="914400" lvl="1" indent="-412750" algn="l" rtl="0">
              <a:spcBef>
                <a:spcPts val="0"/>
              </a:spcBef>
              <a:spcAft>
                <a:spcPts val="0"/>
              </a:spcAft>
              <a:buSzPts val="2900"/>
              <a:buChar char="○"/>
            </a:pPr>
            <a:r>
              <a:rPr lang="en-AU" b="1" i="1"/>
              <a:t>does BMI improve prediction of incident diabetes between 2 and 7 years from onset?</a:t>
            </a:r>
            <a:endParaRPr b="1" i="1"/>
          </a:p>
          <a:p>
            <a:pPr marL="457200" lvl="0" indent="-228600" algn="l" rtl="0">
              <a:spcBef>
                <a:spcPts val="0"/>
              </a:spcBef>
              <a:spcAft>
                <a:spcPts val="0"/>
              </a:spcAft>
              <a:buSzPts val="3500"/>
              <a:buNone/>
            </a:pPr>
            <a:r>
              <a:rPr lang="en-AU"/>
              <a:t>There are lots of questions here to unpack!</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7"/>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i="1"/>
              <a:t>Implementation plan</a:t>
            </a:r>
            <a:endParaRPr i="1"/>
          </a:p>
        </p:txBody>
      </p:sp>
      <p:sp>
        <p:nvSpPr>
          <p:cNvPr id="1048" name="Google Shape;1048;p117"/>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dirty="0"/>
              <a:t>Make a model to predict “diabetes” outcome using BMI on the Chen dataset. Assume maybe we want to show a few different types of models?</a:t>
            </a:r>
            <a:endParaRPr dirty="0"/>
          </a:p>
        </p:txBody>
      </p:sp>
      <p:sp>
        <p:nvSpPr>
          <p:cNvPr id="1049" name="Google Shape;1049;p117"/>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4" descr="A deep learning model for predicting transcription factor binding location  at single nucleotide resolution | Semantic Scholar"/>
          <p:cNvPicPr preferRelativeResize="0"/>
          <p:nvPr/>
        </p:nvPicPr>
        <p:blipFill rotWithShape="1">
          <a:blip r:embed="rId3">
            <a:alphaModFix/>
          </a:blip>
          <a:srcRect/>
          <a:stretch/>
        </p:blipFill>
        <p:spPr>
          <a:xfrm>
            <a:off x="6200775" y="1195943"/>
            <a:ext cx="4348754" cy="1963169"/>
          </a:xfrm>
          <a:prstGeom prst="rect">
            <a:avLst/>
          </a:prstGeom>
          <a:noFill/>
          <a:ln>
            <a:noFill/>
          </a:ln>
        </p:spPr>
      </p:pic>
      <p:sp>
        <p:nvSpPr>
          <p:cNvPr id="257" name="Google Shape;257;p34"/>
          <p:cNvSpPr txBox="1">
            <a:spLocks noGrp="1"/>
          </p:cNvSpPr>
          <p:nvPr>
            <p:ph type="title"/>
          </p:nvPr>
        </p:nvSpPr>
        <p:spPr>
          <a:xfrm>
            <a:off x="496575" y="406226"/>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sz="3600" dirty="0"/>
              <a:t>Successful examples of machine learning in</a:t>
            </a:r>
            <a:r>
              <a:rPr lang="en-AU" sz="3600" i="1" dirty="0"/>
              <a:t> bioinformatics</a:t>
            </a:r>
            <a:endParaRPr sz="3600" dirty="0"/>
          </a:p>
        </p:txBody>
      </p:sp>
      <p:sp>
        <p:nvSpPr>
          <p:cNvPr id="258" name="Google Shape;258;p34"/>
          <p:cNvSpPr txBox="1">
            <a:spLocks noGrp="1"/>
          </p:cNvSpPr>
          <p:nvPr>
            <p:ph type="body" idx="1"/>
          </p:nvPr>
        </p:nvSpPr>
        <p:spPr>
          <a:xfrm>
            <a:off x="316353" y="1532425"/>
            <a:ext cx="5165400" cy="4377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AU" sz="2400"/>
              <a:t>Predicting transcription factor binding locations</a:t>
            </a:r>
            <a:endParaRPr/>
          </a:p>
          <a:p>
            <a:pPr marL="342900" lvl="0" indent="-342900" algn="l" rtl="0">
              <a:lnSpc>
                <a:spcPct val="100000"/>
              </a:lnSpc>
              <a:spcBef>
                <a:spcPts val="1000"/>
              </a:spcBef>
              <a:spcAft>
                <a:spcPts val="0"/>
              </a:spcAft>
              <a:buClr>
                <a:schemeClr val="dk1"/>
              </a:buClr>
              <a:buSzPts val="2400"/>
              <a:buFont typeface="Arial"/>
              <a:buChar char="•"/>
            </a:pPr>
            <a:r>
              <a:rPr lang="en-AU" sz="2400"/>
              <a:t>Protein structure prediction (e.g. AlphaFold)</a:t>
            </a:r>
            <a:endParaRPr/>
          </a:p>
          <a:p>
            <a:pPr marL="342900" lvl="0" indent="-342900" algn="l" rtl="0">
              <a:lnSpc>
                <a:spcPct val="100000"/>
              </a:lnSpc>
              <a:spcBef>
                <a:spcPts val="1000"/>
              </a:spcBef>
              <a:spcAft>
                <a:spcPts val="0"/>
              </a:spcAft>
              <a:buClr>
                <a:schemeClr val="dk1"/>
              </a:buClr>
              <a:buSzPts val="2400"/>
              <a:buFont typeface="Arial"/>
              <a:buChar char="•"/>
            </a:pPr>
            <a:r>
              <a:rPr lang="en-AU" sz="2400"/>
              <a:t>Predicting cancer subtypes from gene or mutation signatures</a:t>
            </a:r>
            <a:endParaRPr/>
          </a:p>
          <a:p>
            <a:pPr marL="342900" lvl="0" indent="-342900" algn="l" rtl="0">
              <a:lnSpc>
                <a:spcPct val="100000"/>
              </a:lnSpc>
              <a:spcBef>
                <a:spcPts val="1000"/>
              </a:spcBef>
              <a:spcAft>
                <a:spcPts val="0"/>
              </a:spcAft>
              <a:buClr>
                <a:schemeClr val="dk1"/>
              </a:buClr>
              <a:buSzPts val="2400"/>
              <a:buFont typeface="Arial"/>
              <a:buChar char="•"/>
            </a:pPr>
            <a:r>
              <a:rPr lang="en-AU" sz="2400"/>
              <a:t>Exploring cell types in scRNA-seq</a:t>
            </a:r>
            <a:endParaRPr/>
          </a:p>
          <a:p>
            <a:pPr marL="0" marR="0" lvl="0" indent="0" algn="l" rtl="0">
              <a:lnSpc>
                <a:spcPct val="100000"/>
              </a:lnSpc>
              <a:spcBef>
                <a:spcPts val="1000"/>
              </a:spcBef>
              <a:spcAft>
                <a:spcPts val="0"/>
              </a:spcAft>
              <a:buClr>
                <a:schemeClr val="dk1"/>
              </a:buClr>
              <a:buSzPts val="2400"/>
              <a:buFont typeface="Arial"/>
              <a:buNone/>
            </a:pPr>
            <a:endParaRPr sz="2400"/>
          </a:p>
        </p:txBody>
      </p:sp>
      <p:pic>
        <p:nvPicPr>
          <p:cNvPr id="259" name="Google Shape;259;p34" descr="Map&#10;&#10;Description automatically generated with low confidence"/>
          <p:cNvPicPr preferRelativeResize="0"/>
          <p:nvPr/>
        </p:nvPicPr>
        <p:blipFill rotWithShape="1">
          <a:blip r:embed="rId4">
            <a:alphaModFix/>
          </a:blip>
          <a:srcRect/>
          <a:stretch/>
        </p:blipFill>
        <p:spPr>
          <a:xfrm>
            <a:off x="5812556" y="3304252"/>
            <a:ext cx="2090335" cy="2605166"/>
          </a:xfrm>
          <a:prstGeom prst="rect">
            <a:avLst/>
          </a:prstGeom>
          <a:noFill/>
          <a:ln>
            <a:noFill/>
          </a:ln>
        </p:spPr>
      </p:pic>
      <p:sp>
        <p:nvSpPr>
          <p:cNvPr id="260" name="Google Shape;260;p34"/>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12</a:t>
            </a:fld>
            <a:endParaRPr/>
          </a:p>
        </p:txBody>
      </p:sp>
      <p:pic>
        <p:nvPicPr>
          <p:cNvPr id="261" name="Google Shape;261;p34"/>
          <p:cNvPicPr preferRelativeResize="0"/>
          <p:nvPr/>
        </p:nvPicPr>
        <p:blipFill>
          <a:blip r:embed="rId5">
            <a:alphaModFix/>
          </a:blip>
          <a:stretch>
            <a:fillRect/>
          </a:stretch>
        </p:blipFill>
        <p:spPr>
          <a:xfrm>
            <a:off x="8606197" y="3535925"/>
            <a:ext cx="3433400" cy="196314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46">
          <a:extLst>
            <a:ext uri="{FF2B5EF4-FFF2-40B4-BE49-F238E27FC236}">
              <a16:creationId xmlns:a16="http://schemas.microsoft.com/office/drawing/2014/main" id="{F8DD22FD-0DD4-EF92-E968-E589FA9D0BC2}"/>
            </a:ext>
          </a:extLst>
        </p:cNvPr>
        <p:cNvGrpSpPr/>
        <p:nvPr/>
      </p:nvGrpSpPr>
      <p:grpSpPr>
        <a:xfrm>
          <a:off x="0" y="0"/>
          <a:ext cx="0" cy="0"/>
          <a:chOff x="0" y="0"/>
          <a:chExt cx="0" cy="0"/>
        </a:xfrm>
      </p:grpSpPr>
      <p:sp>
        <p:nvSpPr>
          <p:cNvPr id="1047" name="Google Shape;1047;p117">
            <a:extLst>
              <a:ext uri="{FF2B5EF4-FFF2-40B4-BE49-F238E27FC236}">
                <a16:creationId xmlns:a16="http://schemas.microsoft.com/office/drawing/2014/main" id="{408EE445-D078-0F7D-D8BA-096F9A844E01}"/>
              </a:ext>
            </a:extLst>
          </p:cNvPr>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i="1" dirty="0"/>
              <a:t>Code snippet</a:t>
            </a:r>
            <a:endParaRPr i="1" dirty="0"/>
          </a:p>
        </p:txBody>
      </p:sp>
      <p:sp>
        <p:nvSpPr>
          <p:cNvPr id="1048" name="Google Shape;1048;p117">
            <a:extLst>
              <a:ext uri="{FF2B5EF4-FFF2-40B4-BE49-F238E27FC236}">
                <a16:creationId xmlns:a16="http://schemas.microsoft.com/office/drawing/2014/main" id="{B3504521-DE07-DED8-B603-2F0CB1C16EBB}"/>
              </a:ext>
            </a:extLst>
          </p:cNvPr>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dirty="0"/>
              <a:t>Make a model to predict “diabetes” outcome using BMI on the Chen dataset</a:t>
            </a:r>
            <a:endParaRPr dirty="0"/>
          </a:p>
        </p:txBody>
      </p:sp>
      <p:sp>
        <p:nvSpPr>
          <p:cNvPr id="1049" name="Google Shape;1049;p117">
            <a:extLst>
              <a:ext uri="{FF2B5EF4-FFF2-40B4-BE49-F238E27FC236}">
                <a16:creationId xmlns:a16="http://schemas.microsoft.com/office/drawing/2014/main" id="{BEE1ED1F-70D7-1DAD-0455-0EDCB2B44902}"/>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120</a:t>
            </a:fld>
            <a:endParaRPr/>
          </a:p>
        </p:txBody>
      </p:sp>
    </p:spTree>
    <p:extLst>
      <p:ext uri="{BB962C8B-B14F-4D97-AF65-F5344CB8AC3E}">
        <p14:creationId xmlns:p14="http://schemas.microsoft.com/office/powerpoint/2010/main" val="36225522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18"/>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a:t>Does BMI </a:t>
            </a:r>
            <a:r>
              <a:rPr lang="en-AU" sz="3300" b="0" u="sng"/>
              <a:t>improve</a:t>
            </a:r>
            <a:r>
              <a:rPr lang="en-AU" sz="3300"/>
              <a:t> prediction of incident diabetes between 2 and 7 years from onset?</a:t>
            </a:r>
            <a:endParaRPr sz="3300"/>
          </a:p>
        </p:txBody>
      </p:sp>
      <p:sp>
        <p:nvSpPr>
          <p:cNvPr id="1056" name="Google Shape;1056;p118"/>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121</a:t>
            </a:fld>
            <a:endParaRPr/>
          </a:p>
        </p:txBody>
      </p:sp>
      <p:sp>
        <p:nvSpPr>
          <p:cNvPr id="1057" name="Google Shape;1057;p118"/>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a:t>Improve beyond what?</a:t>
            </a:r>
            <a:endParaRPr/>
          </a:p>
          <a:p>
            <a:pPr marL="914400" lvl="1" indent="-412750" algn="l" rtl="0">
              <a:spcBef>
                <a:spcPts val="0"/>
              </a:spcBef>
              <a:spcAft>
                <a:spcPts val="0"/>
              </a:spcAft>
              <a:buSzPts val="2900"/>
              <a:buChar char="○"/>
            </a:pPr>
            <a:r>
              <a:rPr lang="en-AU"/>
              <a:t>The original paper was looking at BMI and controlling for age, sex, and blood glucose</a:t>
            </a:r>
            <a:endParaRPr/>
          </a:p>
          <a:p>
            <a:pPr marL="914400" lvl="1" indent="-412750" algn="l" rtl="0">
              <a:spcBef>
                <a:spcPts val="0"/>
              </a:spcBef>
              <a:spcAft>
                <a:spcPts val="0"/>
              </a:spcAft>
              <a:buSzPts val="2900"/>
              <a:buChar char="○"/>
            </a:pPr>
            <a:r>
              <a:rPr lang="en-AU"/>
              <a:t>So for us, lets assume our “baseline” model is age, sex, and blood glucose. </a:t>
            </a:r>
            <a:endParaRPr/>
          </a:p>
          <a:p>
            <a:pPr marL="457200" lvl="0" indent="-228600" algn="l" rtl="0">
              <a:spcBef>
                <a:spcPts val="0"/>
              </a:spcBef>
              <a:spcAft>
                <a:spcPts val="0"/>
              </a:spcAft>
              <a:buSzPts val="3500"/>
              <a:buNone/>
            </a:pPr>
            <a:r>
              <a:rPr lang="en-AU"/>
              <a:t>Selection of an appropriate baseline is critical to getting any sort of insights out of your model</a:t>
            </a:r>
            <a:endParaRPr/>
          </a:p>
          <a:p>
            <a:pPr marL="914400" lvl="1" indent="-412750" algn="l" rtl="0">
              <a:spcBef>
                <a:spcPts val="0"/>
              </a:spcBef>
              <a:spcAft>
                <a:spcPts val="0"/>
              </a:spcAft>
              <a:buSzPts val="2900"/>
              <a:buChar char="○"/>
            </a:pPr>
            <a:r>
              <a:rPr lang="en-AU"/>
              <a:t>Results can look great with a poor baseline but I regularly request for stronger baselines in my reviews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19"/>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i="1"/>
              <a:t>Implementation plan</a:t>
            </a:r>
            <a:endParaRPr i="1"/>
          </a:p>
        </p:txBody>
      </p:sp>
      <p:sp>
        <p:nvSpPr>
          <p:cNvPr id="1064" name="Google Shape;1064;p119"/>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a:t>Make two models to predict “diabetes” outcome using Chen dataset</a:t>
            </a:r>
            <a:endParaRPr/>
          </a:p>
          <a:p>
            <a:pPr marL="914400" lvl="1" indent="-412750" algn="l" rtl="0">
              <a:spcBef>
                <a:spcPts val="0"/>
              </a:spcBef>
              <a:spcAft>
                <a:spcPts val="0"/>
              </a:spcAft>
              <a:buSzPts val="2900"/>
              <a:buChar char="○"/>
            </a:pPr>
            <a:r>
              <a:rPr lang="en-AU"/>
              <a:t>One with age, sex, and blood glucose. </a:t>
            </a:r>
            <a:endParaRPr/>
          </a:p>
          <a:p>
            <a:pPr marL="914400" lvl="1" indent="-412750" algn="l" rtl="0">
              <a:spcBef>
                <a:spcPts val="0"/>
              </a:spcBef>
              <a:spcAft>
                <a:spcPts val="0"/>
              </a:spcAft>
              <a:buSzPts val="2900"/>
              <a:buChar char="○"/>
            </a:pPr>
            <a:r>
              <a:rPr lang="en-AU"/>
              <a:t>One with age, sex, and blood glucose AND BMI. </a:t>
            </a:r>
            <a:endParaRPr/>
          </a:p>
          <a:p>
            <a:pPr marL="0" lvl="0" indent="0" algn="l" rtl="0">
              <a:spcBef>
                <a:spcPts val="1000"/>
              </a:spcBef>
              <a:spcAft>
                <a:spcPts val="0"/>
              </a:spcAft>
              <a:buNone/>
            </a:pPr>
            <a:endParaRPr/>
          </a:p>
        </p:txBody>
      </p:sp>
      <p:sp>
        <p:nvSpPr>
          <p:cNvPr id="1065" name="Google Shape;1065;p119"/>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20"/>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a:t>Does BMI </a:t>
            </a:r>
            <a:r>
              <a:rPr lang="en-AU" sz="3300" b="0" u="sng"/>
              <a:t>improve</a:t>
            </a:r>
            <a:r>
              <a:rPr lang="en-AU" sz="3300"/>
              <a:t> </a:t>
            </a:r>
            <a:r>
              <a:rPr lang="en-AU" sz="3300" b="0" u="sng"/>
              <a:t>prediction</a:t>
            </a:r>
            <a:r>
              <a:rPr lang="en-AU" sz="3300"/>
              <a:t> of incident diabetes between 2 and 7 years from onset?</a:t>
            </a:r>
            <a:endParaRPr sz="3300"/>
          </a:p>
        </p:txBody>
      </p:sp>
      <p:sp>
        <p:nvSpPr>
          <p:cNvPr id="1072" name="Google Shape;1072;p120"/>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123</a:t>
            </a:fld>
            <a:endParaRPr/>
          </a:p>
        </p:txBody>
      </p:sp>
      <p:sp>
        <p:nvSpPr>
          <p:cNvPr id="1073" name="Google Shape;1073;p120"/>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a:t>“Improve prediction” - how do we quantify this?</a:t>
            </a:r>
            <a:endParaRPr/>
          </a:p>
          <a:p>
            <a:pPr marL="914400" lvl="1" indent="-412750" algn="l" rtl="0">
              <a:spcBef>
                <a:spcPts val="0"/>
              </a:spcBef>
              <a:spcAft>
                <a:spcPts val="0"/>
              </a:spcAft>
              <a:buSzPts val="2900"/>
              <a:buChar char="○"/>
            </a:pPr>
            <a:r>
              <a:rPr lang="en-AU"/>
              <a:t>AS described yesterday this is very context specific</a:t>
            </a:r>
            <a:endParaRPr/>
          </a:p>
          <a:p>
            <a:pPr marL="457200" lvl="0" indent="-228600" algn="l" rtl="0">
              <a:spcBef>
                <a:spcPts val="0"/>
              </a:spcBef>
              <a:spcAft>
                <a:spcPts val="0"/>
              </a:spcAft>
              <a:buSzPts val="3500"/>
              <a:buNone/>
            </a:pPr>
            <a:r>
              <a:rPr lang="en-AU"/>
              <a:t>Metrics are often chosen by 	</a:t>
            </a:r>
            <a:endParaRPr/>
          </a:p>
          <a:p>
            <a:pPr marL="914400" lvl="1" indent="-412750" algn="l" rtl="0">
              <a:spcBef>
                <a:spcPts val="0"/>
              </a:spcBef>
              <a:spcAft>
                <a:spcPts val="0"/>
              </a:spcAft>
              <a:buSzPts val="2900"/>
              <a:buChar char="○"/>
            </a:pPr>
            <a:r>
              <a:rPr lang="en-AU"/>
              <a:t>a)	appropriateness to the task</a:t>
            </a:r>
            <a:endParaRPr/>
          </a:p>
          <a:p>
            <a:pPr marL="914400" lvl="1" indent="-412750" algn="l" rtl="0">
              <a:spcBef>
                <a:spcPts val="0"/>
              </a:spcBef>
              <a:spcAft>
                <a:spcPts val="0"/>
              </a:spcAft>
              <a:buSzPts val="2900"/>
              <a:buChar char="○"/>
            </a:pPr>
            <a:r>
              <a:rPr lang="en-AU"/>
              <a:t>b) what other people do in this area (regardless of whether its appropriate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21"/>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i="1"/>
              <a:t>Implementation plan</a:t>
            </a:r>
            <a:endParaRPr i="1"/>
          </a:p>
        </p:txBody>
      </p:sp>
      <p:sp>
        <p:nvSpPr>
          <p:cNvPr id="1080" name="Google Shape;1080;p121"/>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dirty="0"/>
              <a:t>Make two models to predict “diabetes” outcome using Chen dataset</a:t>
            </a:r>
            <a:endParaRPr dirty="0"/>
          </a:p>
          <a:p>
            <a:pPr marL="914400" lvl="1" indent="-412750" algn="l" rtl="0">
              <a:spcBef>
                <a:spcPts val="0"/>
              </a:spcBef>
              <a:spcAft>
                <a:spcPts val="0"/>
              </a:spcAft>
              <a:buSzPts val="2900"/>
              <a:buChar char="○"/>
            </a:pPr>
            <a:r>
              <a:rPr lang="en-AU" dirty="0"/>
              <a:t>One with age, sex, and blood glucose. </a:t>
            </a:r>
            <a:endParaRPr dirty="0"/>
          </a:p>
          <a:p>
            <a:pPr marL="914400" lvl="1" indent="-412750" algn="l" rtl="0">
              <a:spcBef>
                <a:spcPts val="0"/>
              </a:spcBef>
              <a:spcAft>
                <a:spcPts val="0"/>
              </a:spcAft>
              <a:buSzPts val="2900"/>
              <a:buChar char="○"/>
            </a:pPr>
            <a:r>
              <a:rPr lang="en-AU" dirty="0"/>
              <a:t>One with age, sex, and blood glucose AND BMI. </a:t>
            </a:r>
            <a:endParaRPr dirty="0"/>
          </a:p>
          <a:p>
            <a:pPr marL="457200" lvl="0" indent="-228600" algn="l" rtl="0">
              <a:spcBef>
                <a:spcPts val="0"/>
              </a:spcBef>
              <a:spcAft>
                <a:spcPts val="0"/>
              </a:spcAft>
              <a:buSzPts val="3500"/>
              <a:buNone/>
            </a:pPr>
            <a:r>
              <a:rPr lang="en-AU" dirty="0"/>
              <a:t>Measure performance using</a:t>
            </a:r>
            <a:endParaRPr dirty="0"/>
          </a:p>
          <a:p>
            <a:pPr marL="914400" lvl="1" indent="-412750" algn="l" rtl="0">
              <a:spcBef>
                <a:spcPts val="0"/>
              </a:spcBef>
              <a:spcAft>
                <a:spcPts val="0"/>
              </a:spcAft>
              <a:buSzPts val="2900"/>
              <a:buChar char="○"/>
            </a:pPr>
            <a:r>
              <a:rPr lang="en-AU" dirty="0"/>
              <a:t>AUC</a:t>
            </a:r>
            <a:endParaRPr dirty="0"/>
          </a:p>
          <a:p>
            <a:pPr marL="914400" lvl="1" indent="-412750" algn="l" rtl="0">
              <a:spcBef>
                <a:spcPts val="0"/>
              </a:spcBef>
              <a:spcAft>
                <a:spcPts val="0"/>
              </a:spcAft>
              <a:buSzPts val="2900"/>
              <a:buChar char="○"/>
            </a:pPr>
            <a:r>
              <a:rPr lang="en-AU" dirty="0"/>
              <a:t>Brier Index – like mean squared error but for classification. </a:t>
            </a:r>
            <a:endParaRPr dirty="0"/>
          </a:p>
          <a:p>
            <a:pPr marL="0" lvl="0" indent="0" algn="l" rtl="0">
              <a:spcBef>
                <a:spcPts val="1000"/>
              </a:spcBef>
              <a:spcAft>
                <a:spcPts val="0"/>
              </a:spcAft>
              <a:buNone/>
            </a:pPr>
            <a:endParaRPr dirty="0"/>
          </a:p>
        </p:txBody>
      </p:sp>
      <p:sp>
        <p:nvSpPr>
          <p:cNvPr id="1081" name="Google Shape;1081;p121"/>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02">
          <a:extLst>
            <a:ext uri="{FF2B5EF4-FFF2-40B4-BE49-F238E27FC236}">
              <a16:creationId xmlns:a16="http://schemas.microsoft.com/office/drawing/2014/main" id="{0BC373C8-F227-2638-ADCF-5F6DC7E3CAED}"/>
            </a:ext>
          </a:extLst>
        </p:cNvPr>
        <p:cNvGrpSpPr/>
        <p:nvPr/>
      </p:nvGrpSpPr>
      <p:grpSpPr>
        <a:xfrm>
          <a:off x="0" y="0"/>
          <a:ext cx="0" cy="0"/>
          <a:chOff x="0" y="0"/>
          <a:chExt cx="0" cy="0"/>
        </a:xfrm>
      </p:grpSpPr>
      <p:sp>
        <p:nvSpPr>
          <p:cNvPr id="1103" name="Google Shape;1103;p124">
            <a:extLst>
              <a:ext uri="{FF2B5EF4-FFF2-40B4-BE49-F238E27FC236}">
                <a16:creationId xmlns:a16="http://schemas.microsoft.com/office/drawing/2014/main" id="{CA16C2B9-3440-F438-4849-E359E5B1C5CA}"/>
              </a:ext>
            </a:extLst>
          </p:cNvPr>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i="1"/>
              <a:t>Implementation plan</a:t>
            </a:r>
            <a:endParaRPr i="1"/>
          </a:p>
        </p:txBody>
      </p:sp>
      <p:sp>
        <p:nvSpPr>
          <p:cNvPr id="1104" name="Google Shape;1104;p124">
            <a:extLst>
              <a:ext uri="{FF2B5EF4-FFF2-40B4-BE49-F238E27FC236}">
                <a16:creationId xmlns:a16="http://schemas.microsoft.com/office/drawing/2014/main" id="{AF8A2DB9-A4AC-28EF-A927-58C5AB752E4C}"/>
              </a:ext>
            </a:extLst>
          </p:cNvPr>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dirty="0"/>
              <a:t>Make two models to predict “diabetes” outcome using Chen dataset</a:t>
            </a:r>
            <a:endParaRPr dirty="0"/>
          </a:p>
          <a:p>
            <a:pPr marL="914400" lvl="1" indent="-412750" algn="l" rtl="0">
              <a:spcBef>
                <a:spcPts val="0"/>
              </a:spcBef>
              <a:spcAft>
                <a:spcPts val="0"/>
              </a:spcAft>
              <a:buSzPts val="2900"/>
              <a:buChar char="○"/>
            </a:pPr>
            <a:r>
              <a:rPr lang="en-AU" dirty="0"/>
              <a:t>One with age, sex, and blood glucose. </a:t>
            </a:r>
            <a:endParaRPr dirty="0"/>
          </a:p>
          <a:p>
            <a:pPr marL="914400" lvl="1" indent="-412750" algn="l" rtl="0">
              <a:spcBef>
                <a:spcPts val="0"/>
              </a:spcBef>
              <a:spcAft>
                <a:spcPts val="0"/>
              </a:spcAft>
              <a:buSzPts val="2900"/>
              <a:buChar char="○"/>
            </a:pPr>
            <a:r>
              <a:rPr lang="en-AU" dirty="0"/>
              <a:t>One with age, sex, and blood glucose AND BMI. </a:t>
            </a:r>
            <a:endParaRPr dirty="0"/>
          </a:p>
          <a:p>
            <a:pPr marL="457200" lvl="0" indent="-228600" algn="l" rtl="0">
              <a:spcBef>
                <a:spcPts val="0"/>
              </a:spcBef>
              <a:spcAft>
                <a:spcPts val="0"/>
              </a:spcAft>
              <a:buSzPts val="3500"/>
              <a:buNone/>
            </a:pPr>
            <a:r>
              <a:rPr lang="en-AU" dirty="0"/>
              <a:t>Measure performance using</a:t>
            </a:r>
            <a:endParaRPr dirty="0"/>
          </a:p>
          <a:p>
            <a:pPr marL="914400" lvl="1" indent="-412750" algn="l" rtl="0">
              <a:spcBef>
                <a:spcPts val="0"/>
              </a:spcBef>
              <a:spcAft>
                <a:spcPts val="0"/>
              </a:spcAft>
              <a:buSzPts val="2900"/>
              <a:buChar char="○"/>
            </a:pPr>
            <a:r>
              <a:rPr lang="en-AU" dirty="0"/>
              <a:t>AUC</a:t>
            </a:r>
            <a:endParaRPr dirty="0"/>
          </a:p>
          <a:p>
            <a:pPr marL="914400" lvl="1" indent="-412750" algn="l" rtl="0">
              <a:spcBef>
                <a:spcPts val="0"/>
              </a:spcBef>
              <a:spcAft>
                <a:spcPts val="0"/>
              </a:spcAft>
              <a:buSzPts val="2900"/>
              <a:buChar char="○"/>
            </a:pPr>
            <a:r>
              <a:rPr lang="en-AU" dirty="0"/>
              <a:t>Brier Index</a:t>
            </a:r>
            <a:endParaRPr dirty="0"/>
          </a:p>
          <a:p>
            <a:pPr marL="457200" lvl="0" indent="-228600" algn="l" rtl="0">
              <a:spcBef>
                <a:spcPts val="0"/>
              </a:spcBef>
              <a:spcAft>
                <a:spcPts val="0"/>
              </a:spcAft>
              <a:buSzPts val="3500"/>
              <a:buNone/>
            </a:pPr>
            <a:r>
              <a:rPr lang="en-AU" dirty="0"/>
              <a:t>Use </a:t>
            </a:r>
            <a:r>
              <a:rPr lang="en-AU" i="1" dirty="0"/>
              <a:t>leave-one-site-out</a:t>
            </a:r>
            <a:r>
              <a:rPr lang="en-AU" dirty="0"/>
              <a:t> cross-validation to simulate having trained on all sites except one</a:t>
            </a:r>
            <a:endParaRPr dirty="0"/>
          </a:p>
          <a:p>
            <a:pPr marL="457200" lvl="0" indent="-228600" algn="l" rtl="0">
              <a:spcBef>
                <a:spcPts val="0"/>
              </a:spcBef>
              <a:spcAft>
                <a:spcPts val="0"/>
              </a:spcAft>
              <a:buSzPts val="3500"/>
              <a:buNone/>
            </a:pPr>
            <a:endParaRPr dirty="0"/>
          </a:p>
          <a:p>
            <a:pPr marL="0" lvl="0" indent="0" algn="l" rtl="0">
              <a:spcBef>
                <a:spcPts val="1000"/>
              </a:spcBef>
              <a:spcAft>
                <a:spcPts val="0"/>
              </a:spcAft>
              <a:buNone/>
            </a:pPr>
            <a:endParaRPr dirty="0"/>
          </a:p>
        </p:txBody>
      </p:sp>
      <p:sp>
        <p:nvSpPr>
          <p:cNvPr id="1105" name="Google Shape;1105;p124">
            <a:extLst>
              <a:ext uri="{FF2B5EF4-FFF2-40B4-BE49-F238E27FC236}">
                <a16:creationId xmlns:a16="http://schemas.microsoft.com/office/drawing/2014/main" id="{5F5762B0-3844-E765-9A70-91BEAA7AD6D3}"/>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125</a:t>
            </a:fld>
            <a:endParaRPr/>
          </a:p>
        </p:txBody>
      </p:sp>
    </p:spTree>
    <p:extLst>
      <p:ext uri="{BB962C8B-B14F-4D97-AF65-F5344CB8AC3E}">
        <p14:creationId xmlns:p14="http://schemas.microsoft.com/office/powerpoint/2010/main" val="4498503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25"/>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a:t>What models, features or hyper-parameters will I use?</a:t>
            </a:r>
            <a:endParaRPr sz="3300"/>
          </a:p>
        </p:txBody>
      </p:sp>
      <p:sp>
        <p:nvSpPr>
          <p:cNvPr id="1112" name="Google Shape;1112;p125"/>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126</a:t>
            </a:fld>
            <a:endParaRPr/>
          </a:p>
        </p:txBody>
      </p:sp>
      <p:sp>
        <p:nvSpPr>
          <p:cNvPr id="1113" name="Google Shape;1113;p125"/>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a:t>Hard to know up front. </a:t>
            </a:r>
            <a:endParaRPr/>
          </a:p>
          <a:p>
            <a:pPr marL="914400" lvl="1" indent="-412750" algn="l" rtl="0">
              <a:spcBef>
                <a:spcPts val="0"/>
              </a:spcBef>
              <a:spcAft>
                <a:spcPts val="0"/>
              </a:spcAft>
              <a:buSzPts val="2900"/>
              <a:buChar char="○"/>
            </a:pPr>
            <a:r>
              <a:rPr lang="en-AU"/>
              <a:t>Logistic regression - very simple</a:t>
            </a:r>
            <a:endParaRPr/>
          </a:p>
          <a:p>
            <a:pPr marL="914400" lvl="1" indent="-412750" algn="l" rtl="0">
              <a:spcBef>
                <a:spcPts val="0"/>
              </a:spcBef>
              <a:spcAft>
                <a:spcPts val="0"/>
              </a:spcAft>
              <a:buSzPts val="2900"/>
              <a:buChar char="○"/>
            </a:pPr>
            <a:r>
              <a:rPr lang="en-AU"/>
              <a:t>Logistic regression with regularisation (Lasso) - simple but drops features</a:t>
            </a:r>
            <a:endParaRPr/>
          </a:p>
          <a:p>
            <a:pPr marL="914400" lvl="1" indent="-412750" algn="l" rtl="0">
              <a:spcBef>
                <a:spcPts val="0"/>
              </a:spcBef>
              <a:spcAft>
                <a:spcPts val="0"/>
              </a:spcAft>
              <a:buSzPts val="2900"/>
              <a:buChar char="○"/>
            </a:pPr>
            <a:r>
              <a:rPr lang="en-AU"/>
              <a:t>Random Forest - non-linear fit, less useful when few features</a:t>
            </a:r>
            <a:endParaRPr/>
          </a:p>
          <a:p>
            <a:pPr marL="457200" lvl="0" indent="-228600" algn="l" rtl="0">
              <a:spcBef>
                <a:spcPts val="0"/>
              </a:spcBef>
              <a:spcAft>
                <a:spcPts val="0"/>
              </a:spcAft>
              <a:buSzPts val="3500"/>
              <a:buNone/>
            </a:pPr>
            <a:r>
              <a:rPr lang="en-AU"/>
              <a:t>Feature selection limited to Lasso</a:t>
            </a:r>
            <a:endParaRPr/>
          </a:p>
          <a:p>
            <a:pPr marL="457200" lvl="0" indent="-228600" algn="l" rtl="0">
              <a:spcBef>
                <a:spcPts val="0"/>
              </a:spcBef>
              <a:spcAft>
                <a:spcPts val="0"/>
              </a:spcAft>
              <a:buSzPts val="3500"/>
              <a:buNone/>
            </a:pPr>
            <a:r>
              <a:rPr lang="en-AU"/>
              <a:t>Use nested CV to tune one parameter that controls complexity</a:t>
            </a:r>
            <a:endParaRPr/>
          </a:p>
          <a:p>
            <a:pPr marL="914400" lvl="1" indent="-412750" algn="l" rtl="0">
              <a:spcBef>
                <a:spcPts val="0"/>
              </a:spcBef>
              <a:spcAft>
                <a:spcPts val="0"/>
              </a:spcAft>
              <a:buSzPts val="2900"/>
              <a:buChar char="○"/>
            </a:pPr>
            <a:r>
              <a:rPr lang="en-AU"/>
              <a:t>Alpha in Lasso</a:t>
            </a:r>
            <a:endParaRPr/>
          </a:p>
          <a:p>
            <a:pPr marL="914400" lvl="1" indent="-412750" algn="l" rtl="0">
              <a:spcBef>
                <a:spcPts val="0"/>
              </a:spcBef>
              <a:spcAft>
                <a:spcPts val="0"/>
              </a:spcAft>
              <a:buSzPts val="2900"/>
              <a:buChar char="○"/>
            </a:pPr>
            <a:r>
              <a:rPr lang="en-AU"/>
              <a:t>Tree depth in Random forest</a:t>
            </a:r>
            <a:endParaRPr/>
          </a:p>
          <a:p>
            <a:pPr marL="0" lvl="0" indent="0" algn="l" rtl="0">
              <a:spcBef>
                <a:spcPts val="1000"/>
              </a:spcBef>
              <a:spcAft>
                <a:spcPts val="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26"/>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a:t>Implementation plan</a:t>
            </a:r>
            <a:endParaRPr/>
          </a:p>
        </p:txBody>
      </p:sp>
      <p:sp>
        <p:nvSpPr>
          <p:cNvPr id="1120" name="Google Shape;1120;p126"/>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a:t>Make two models to predict “diabetes” outcome using Chen dataset</a:t>
            </a:r>
            <a:endParaRPr/>
          </a:p>
          <a:p>
            <a:pPr marL="914400" lvl="1" indent="-412750" algn="l" rtl="0">
              <a:spcBef>
                <a:spcPts val="0"/>
              </a:spcBef>
              <a:spcAft>
                <a:spcPts val="0"/>
              </a:spcAft>
              <a:buSzPts val="2900"/>
              <a:buChar char="○"/>
            </a:pPr>
            <a:r>
              <a:rPr lang="en-AU"/>
              <a:t>One with age, sex, and blood glucose. </a:t>
            </a:r>
            <a:endParaRPr/>
          </a:p>
          <a:p>
            <a:pPr marL="914400" lvl="1" indent="-412750" algn="l" rtl="0">
              <a:spcBef>
                <a:spcPts val="0"/>
              </a:spcBef>
              <a:spcAft>
                <a:spcPts val="0"/>
              </a:spcAft>
              <a:buSzPts val="2900"/>
              <a:buChar char="○"/>
            </a:pPr>
            <a:r>
              <a:rPr lang="en-AU"/>
              <a:t>One with age, sex, and blood glucose AND BMI. </a:t>
            </a:r>
            <a:endParaRPr/>
          </a:p>
          <a:p>
            <a:pPr marL="457200" lvl="0" indent="-228600" algn="l" rtl="0">
              <a:spcBef>
                <a:spcPts val="0"/>
              </a:spcBef>
              <a:spcAft>
                <a:spcPts val="0"/>
              </a:spcAft>
              <a:buSzPts val="3500"/>
              <a:buNone/>
            </a:pPr>
            <a:r>
              <a:rPr lang="en-AU"/>
              <a:t>Select from three models, logistic regression with and without L1 and Random Forest. Each model is tuned using a 3-fold CV within the training dataset (i.e. using nested CV)</a:t>
            </a:r>
            <a:endParaRPr/>
          </a:p>
          <a:p>
            <a:pPr marL="457200" lvl="0" indent="-228600" algn="l" rtl="0">
              <a:spcBef>
                <a:spcPts val="0"/>
              </a:spcBef>
              <a:spcAft>
                <a:spcPts val="0"/>
              </a:spcAft>
              <a:buSzPts val="3500"/>
              <a:buNone/>
            </a:pPr>
            <a:r>
              <a:rPr lang="en-AU"/>
              <a:t>Performance is measured using AUC and Brier Index</a:t>
            </a:r>
            <a:endParaRPr/>
          </a:p>
          <a:p>
            <a:pPr marL="0" lvl="0" indent="0" algn="l" rtl="0">
              <a:spcBef>
                <a:spcPts val="1000"/>
              </a:spcBef>
              <a:spcAft>
                <a:spcPts val="0"/>
              </a:spcAft>
              <a:buNone/>
            </a:pPr>
            <a:endParaRPr/>
          </a:p>
        </p:txBody>
      </p:sp>
      <p:sp>
        <p:nvSpPr>
          <p:cNvPr id="1121" name="Google Shape;1121;p12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28"/>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6000"/>
              <a:buFont typeface="Georgia"/>
              <a:buNone/>
            </a:pPr>
            <a:r>
              <a:rPr lang="en-AU" b="1"/>
              <a:t>Interactive Session 5</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29"/>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Interactive session 5</a:t>
            </a:r>
            <a:endParaRPr/>
          </a:p>
        </p:txBody>
      </p:sp>
      <p:sp>
        <p:nvSpPr>
          <p:cNvPr id="1140" name="Google Shape;1140;p129"/>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Clr>
                <a:schemeClr val="dk1"/>
              </a:buClr>
              <a:buSzPts val="2400"/>
              <a:buFont typeface="Arial"/>
              <a:buNone/>
            </a:pPr>
            <a:r>
              <a:rPr lang="en-AU" sz="2400"/>
              <a:t>Try to implement the plan for the analysis above. Use the code previously given to start to analyse the problem</a:t>
            </a:r>
            <a:endParaRPr/>
          </a:p>
        </p:txBody>
      </p:sp>
      <p:sp>
        <p:nvSpPr>
          <p:cNvPr id="1141" name="Google Shape;1141;p129"/>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What is machine learning? Is it just programming?</a:t>
            </a:r>
            <a:endParaRPr/>
          </a:p>
        </p:txBody>
      </p:sp>
      <p:sp>
        <p:nvSpPr>
          <p:cNvPr id="267" name="Google Shape;267;p35"/>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Algorithms that take data and </a:t>
            </a:r>
            <a:r>
              <a:rPr lang="en-AU" sz="2400" b="1"/>
              <a:t>learn </a:t>
            </a:r>
            <a:r>
              <a:rPr lang="en-AU" sz="2400"/>
              <a:t>to predict an outcome</a:t>
            </a:r>
            <a:endParaRPr/>
          </a:p>
        </p:txBody>
      </p:sp>
      <p:sp>
        <p:nvSpPr>
          <p:cNvPr id="268" name="Google Shape;268;p35"/>
          <p:cNvSpPr txBox="1"/>
          <p:nvPr/>
        </p:nvSpPr>
        <p:spPr>
          <a:xfrm>
            <a:off x="957975" y="2254570"/>
            <a:ext cx="4709100" cy="347700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90000"/>
              </a:lnSpc>
              <a:spcBef>
                <a:spcPts val="0"/>
              </a:spcBef>
              <a:spcAft>
                <a:spcPts val="0"/>
              </a:spcAft>
              <a:buClr>
                <a:schemeClr val="dk1"/>
              </a:buClr>
              <a:buSzPct val="28000"/>
              <a:buFont typeface="Arial"/>
              <a:buNone/>
            </a:pPr>
            <a:r>
              <a:rPr lang="en-AU" sz="10000" u="sng">
                <a:solidFill>
                  <a:schemeClr val="dk1"/>
                </a:solidFill>
                <a:latin typeface="Calibri"/>
                <a:ea typeface="Calibri"/>
                <a:cs typeface="Calibri"/>
                <a:sym typeface="Calibri"/>
              </a:rPr>
              <a:t>Traditional programming</a:t>
            </a:r>
            <a:endParaRPr sz="10000"/>
          </a:p>
          <a:p>
            <a:pPr marL="0" marR="0" lvl="0" indent="0" algn="l" rtl="0">
              <a:lnSpc>
                <a:spcPct val="90000"/>
              </a:lnSpc>
              <a:spcBef>
                <a:spcPts val="1000"/>
              </a:spcBef>
              <a:spcAft>
                <a:spcPts val="0"/>
              </a:spcAft>
              <a:buClr>
                <a:schemeClr val="dk1"/>
              </a:buClr>
              <a:buSzPct val="28000"/>
              <a:buFont typeface="Arial"/>
              <a:buNone/>
            </a:pPr>
            <a:r>
              <a:rPr lang="en-AU" sz="10000">
                <a:solidFill>
                  <a:schemeClr val="dk1"/>
                </a:solidFill>
                <a:latin typeface="Calibri"/>
                <a:ea typeface="Calibri"/>
                <a:cs typeface="Calibri"/>
                <a:sym typeface="Calibri"/>
              </a:rPr>
              <a:t>Write a program with </a:t>
            </a:r>
            <a:r>
              <a:rPr lang="en-AU" sz="10000" b="1">
                <a:solidFill>
                  <a:srgbClr val="FF0000"/>
                </a:solidFill>
                <a:latin typeface="Calibri"/>
                <a:ea typeface="Calibri"/>
                <a:cs typeface="Calibri"/>
                <a:sym typeface="Calibri"/>
              </a:rPr>
              <a:t>explicit rules</a:t>
            </a:r>
            <a:r>
              <a:rPr lang="en-AU" sz="10000" b="1">
                <a:solidFill>
                  <a:schemeClr val="dk1"/>
                </a:solidFill>
                <a:latin typeface="Calibri"/>
                <a:ea typeface="Calibri"/>
                <a:cs typeface="Calibri"/>
                <a:sym typeface="Calibri"/>
              </a:rPr>
              <a:t> </a:t>
            </a:r>
            <a:r>
              <a:rPr lang="en-AU" sz="10000">
                <a:solidFill>
                  <a:schemeClr val="dk1"/>
                </a:solidFill>
                <a:latin typeface="Calibri"/>
                <a:ea typeface="Calibri"/>
                <a:cs typeface="Calibri"/>
                <a:sym typeface="Calibri"/>
              </a:rPr>
              <a:t>to follow:</a:t>
            </a:r>
            <a:endParaRPr sz="10000"/>
          </a:p>
          <a:p>
            <a:pPr marL="0" marR="0" lvl="0" indent="0" algn="l" rtl="0">
              <a:lnSpc>
                <a:spcPct val="90000"/>
              </a:lnSpc>
              <a:spcBef>
                <a:spcPts val="1000"/>
              </a:spcBef>
              <a:spcAft>
                <a:spcPts val="0"/>
              </a:spcAft>
              <a:buClr>
                <a:schemeClr val="dk1"/>
              </a:buClr>
              <a:buSzPts val="500"/>
              <a:buFont typeface="Arial"/>
              <a:buNone/>
            </a:pPr>
            <a:r>
              <a:rPr lang="en-AU" sz="8000" b="1">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lang="en-AU" sz="8000" b="1">
                <a:solidFill>
                  <a:schemeClr val="dk1"/>
                </a:solidFill>
                <a:latin typeface="Courier New"/>
                <a:ea typeface="Courier New"/>
                <a:cs typeface="Courier New"/>
                <a:sym typeface="Courier New"/>
              </a:rPr>
              <a:t>contains</a:t>
            </a:r>
            <a:r>
              <a:rPr lang="en-AU" sz="8000">
                <a:solidFill>
                  <a:schemeClr val="dk1"/>
                </a:solidFill>
                <a:latin typeface="Courier New"/>
                <a:ea typeface="Courier New"/>
                <a:cs typeface="Courier New"/>
                <a:sym typeface="Courier New"/>
              </a:rPr>
              <a:t> mutation 1 </a:t>
            </a:r>
            <a:r>
              <a:rPr lang="en-AU" sz="8000" b="1">
                <a:solidFill>
                  <a:schemeClr val="dk1"/>
                </a:solidFill>
                <a:latin typeface="Courier New"/>
                <a:ea typeface="Courier New"/>
                <a:cs typeface="Courier New"/>
                <a:sym typeface="Courier New"/>
              </a:rPr>
              <a:t>then</a:t>
            </a:r>
            <a:r>
              <a:rPr lang="en-AU" sz="8000">
                <a:solidFill>
                  <a:schemeClr val="dk1"/>
                </a:solidFill>
                <a:latin typeface="Courier New"/>
                <a:ea typeface="Courier New"/>
                <a:cs typeface="Courier New"/>
                <a:sym typeface="Courier New"/>
              </a:rPr>
              <a:t> mark risk</a:t>
            </a:r>
            <a:endParaRPr sz="8000"/>
          </a:p>
          <a:p>
            <a:pPr marL="0" marR="0" lvl="0" indent="0" algn="l" rtl="0">
              <a:lnSpc>
                <a:spcPct val="90000"/>
              </a:lnSpc>
              <a:spcBef>
                <a:spcPts val="1000"/>
              </a:spcBef>
              <a:spcAft>
                <a:spcPts val="0"/>
              </a:spcAft>
              <a:buClr>
                <a:schemeClr val="dk1"/>
              </a:buClr>
              <a:buSzPts val="500"/>
              <a:buFont typeface="Arial"/>
              <a:buNone/>
            </a:pPr>
            <a:r>
              <a:rPr lang="en-AU" sz="8000" b="1">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lang="en-AU" sz="8000" b="1">
                <a:solidFill>
                  <a:schemeClr val="dk1"/>
                </a:solidFill>
                <a:latin typeface="Courier New"/>
                <a:ea typeface="Courier New"/>
                <a:cs typeface="Courier New"/>
                <a:sym typeface="Courier New"/>
              </a:rPr>
              <a:t>contains</a:t>
            </a:r>
            <a:r>
              <a:rPr lang="en-AU" sz="8000">
                <a:solidFill>
                  <a:schemeClr val="dk1"/>
                </a:solidFill>
                <a:latin typeface="Courier New"/>
                <a:ea typeface="Courier New"/>
                <a:cs typeface="Courier New"/>
                <a:sym typeface="Courier New"/>
              </a:rPr>
              <a:t> mutation 2, </a:t>
            </a:r>
            <a:r>
              <a:rPr lang="en-AU" sz="8000" b="1">
                <a:solidFill>
                  <a:schemeClr val="dk1"/>
                </a:solidFill>
                <a:latin typeface="Courier New"/>
                <a:ea typeface="Courier New"/>
                <a:cs typeface="Courier New"/>
                <a:sym typeface="Courier New"/>
              </a:rPr>
              <a:t>then</a:t>
            </a:r>
            <a:r>
              <a:rPr lang="en-AU" sz="8000">
                <a:solidFill>
                  <a:schemeClr val="dk1"/>
                </a:solidFill>
                <a:latin typeface="Courier New"/>
                <a:ea typeface="Courier New"/>
                <a:cs typeface="Courier New"/>
                <a:sym typeface="Courier New"/>
              </a:rPr>
              <a:t> mark no risk</a:t>
            </a:r>
            <a:endParaRPr sz="8000"/>
          </a:p>
          <a:p>
            <a:pPr marL="0" marR="0" lvl="0" indent="0" algn="l" rtl="0">
              <a:lnSpc>
                <a:spcPct val="90000"/>
              </a:lnSpc>
              <a:spcBef>
                <a:spcPts val="1000"/>
              </a:spcBef>
              <a:spcAft>
                <a:spcPts val="0"/>
              </a:spcAft>
              <a:buClr>
                <a:schemeClr val="dk1"/>
              </a:buClr>
              <a:buSzPts val="500"/>
              <a:buFont typeface="Arial"/>
              <a:buNone/>
            </a:pPr>
            <a:r>
              <a:rPr lang="en-AU" sz="8000" b="1">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lang="en-AU" sz="8000" b="1">
                <a:solidFill>
                  <a:schemeClr val="dk1"/>
                </a:solidFill>
                <a:latin typeface="Courier New"/>
                <a:ea typeface="Courier New"/>
                <a:cs typeface="Courier New"/>
                <a:sym typeface="Courier New"/>
              </a:rPr>
              <a:t>contains</a:t>
            </a:r>
            <a:r>
              <a:rPr lang="en-AU" sz="8000">
                <a:solidFill>
                  <a:schemeClr val="dk1"/>
                </a:solidFill>
                <a:latin typeface="Courier New"/>
                <a:ea typeface="Courier New"/>
                <a:cs typeface="Courier New"/>
                <a:sym typeface="Courier New"/>
              </a:rPr>
              <a:t> …</a:t>
            </a:r>
            <a:endParaRPr sz="8000"/>
          </a:p>
          <a:p>
            <a:pPr marL="0" marR="0" lvl="0" indent="0" algn="l" rtl="0">
              <a:lnSpc>
                <a:spcPct val="90000"/>
              </a:lnSpc>
              <a:spcBef>
                <a:spcPts val="1000"/>
              </a:spcBef>
              <a:spcAft>
                <a:spcPts val="0"/>
              </a:spcAft>
              <a:buClr>
                <a:schemeClr val="dk1"/>
              </a:buClr>
              <a:buSzPts val="500"/>
              <a:buFont typeface="Arial"/>
              <a:buNone/>
            </a:pPr>
            <a:r>
              <a:rPr lang="en-AU" sz="8000" b="1">
                <a:solidFill>
                  <a:schemeClr val="dk1"/>
                </a:solidFill>
                <a:latin typeface="Courier New"/>
                <a:ea typeface="Courier New"/>
                <a:cs typeface="Courier New"/>
                <a:sym typeface="Courier New"/>
              </a:rPr>
              <a:t>if</a:t>
            </a:r>
            <a:r>
              <a:rPr lang="en-AU" sz="8000">
                <a:solidFill>
                  <a:schemeClr val="dk1"/>
                </a:solidFill>
                <a:latin typeface="Courier New"/>
                <a:ea typeface="Courier New"/>
                <a:cs typeface="Courier New"/>
                <a:sym typeface="Courier New"/>
              </a:rPr>
              <a:t> genome </a:t>
            </a:r>
            <a:r>
              <a:rPr lang="en-AU" sz="8000" b="1">
                <a:solidFill>
                  <a:schemeClr val="dk1"/>
                </a:solidFill>
                <a:latin typeface="Courier New"/>
                <a:ea typeface="Courier New"/>
                <a:cs typeface="Courier New"/>
                <a:sym typeface="Courier New"/>
              </a:rPr>
              <a:t>contains …</a:t>
            </a:r>
            <a:endParaRPr sz="8000">
              <a:solidFill>
                <a:schemeClr val="dk1"/>
              </a:solidFill>
              <a:latin typeface="Courier New"/>
              <a:ea typeface="Courier New"/>
              <a:cs typeface="Courier New"/>
              <a:sym typeface="Courier New"/>
            </a:endParaRPr>
          </a:p>
          <a:p>
            <a:pPr marL="0" marR="0" lvl="0" indent="0" algn="l" rtl="0">
              <a:lnSpc>
                <a:spcPct val="90000"/>
              </a:lnSpc>
              <a:spcBef>
                <a:spcPts val="1000"/>
              </a:spcBef>
              <a:spcAft>
                <a:spcPts val="0"/>
              </a:spcAft>
              <a:buClr>
                <a:schemeClr val="dk1"/>
              </a:buClr>
              <a:buSzPct val="100000"/>
              <a:buFont typeface="Arial"/>
              <a:buNone/>
            </a:pPr>
            <a:endParaRPr sz="2000">
              <a:solidFill>
                <a:schemeClr val="dk1"/>
              </a:solidFill>
              <a:latin typeface="Courier New"/>
              <a:ea typeface="Courier New"/>
              <a:cs typeface="Courier New"/>
              <a:sym typeface="Courier New"/>
            </a:endParaRPr>
          </a:p>
          <a:p>
            <a:pPr marL="0" marR="0" lvl="0" indent="0" algn="l" rtl="0">
              <a:lnSpc>
                <a:spcPct val="90000"/>
              </a:lnSpc>
              <a:spcBef>
                <a:spcPts val="1000"/>
              </a:spcBef>
              <a:spcAft>
                <a:spcPts val="0"/>
              </a:spcAft>
              <a:buClr>
                <a:schemeClr val="dk1"/>
              </a:buClr>
              <a:buSzPct val="100000"/>
              <a:buFont typeface="Arial"/>
              <a:buNone/>
            </a:pPr>
            <a:endParaRPr sz="280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ct val="100000"/>
              <a:buFont typeface="Arial"/>
              <a:buNone/>
            </a:pPr>
            <a:endParaRPr sz="2800">
              <a:solidFill>
                <a:schemeClr val="dk1"/>
              </a:solidFill>
              <a:latin typeface="Calibri"/>
              <a:ea typeface="Calibri"/>
              <a:cs typeface="Calibri"/>
              <a:sym typeface="Calibri"/>
            </a:endParaRPr>
          </a:p>
        </p:txBody>
      </p:sp>
      <p:sp>
        <p:nvSpPr>
          <p:cNvPr id="269" name="Google Shape;269;p35"/>
          <p:cNvSpPr txBox="1"/>
          <p:nvPr/>
        </p:nvSpPr>
        <p:spPr>
          <a:xfrm>
            <a:off x="6250949" y="2174488"/>
            <a:ext cx="4983075" cy="355708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r>
              <a:rPr lang="en-AU" sz="2500" u="sng" dirty="0">
                <a:solidFill>
                  <a:schemeClr val="dk1"/>
                </a:solidFill>
                <a:latin typeface="Calibri"/>
                <a:ea typeface="Calibri"/>
                <a:cs typeface="Calibri"/>
                <a:sym typeface="Calibri"/>
              </a:rPr>
              <a:t>Machine Learning</a:t>
            </a:r>
            <a:endParaRPr sz="2500" dirty="0"/>
          </a:p>
          <a:p>
            <a:pPr marL="228600" marR="0" lvl="0" indent="-209550" algn="l" rtl="0">
              <a:lnSpc>
                <a:spcPct val="90000"/>
              </a:lnSpc>
              <a:spcBef>
                <a:spcPts val="1000"/>
              </a:spcBef>
              <a:spcAft>
                <a:spcPts val="0"/>
              </a:spcAft>
              <a:buClr>
                <a:schemeClr val="dk1"/>
              </a:buClr>
              <a:buSzPts val="2500"/>
              <a:buFont typeface="Arial"/>
              <a:buChar char="•"/>
            </a:pPr>
            <a:r>
              <a:rPr lang="en-AU" sz="2500" dirty="0">
                <a:solidFill>
                  <a:schemeClr val="dk1"/>
                </a:solidFill>
                <a:latin typeface="Calibri"/>
                <a:ea typeface="Calibri"/>
                <a:cs typeface="Calibri"/>
                <a:sym typeface="Calibri"/>
              </a:rPr>
              <a:t>Algorithms that take data and </a:t>
            </a:r>
            <a:r>
              <a:rPr lang="en-AU" sz="2500" b="1" dirty="0">
                <a:solidFill>
                  <a:schemeClr val="accent4"/>
                </a:solidFill>
                <a:latin typeface="Calibri"/>
                <a:ea typeface="Calibri"/>
                <a:cs typeface="Calibri"/>
                <a:sym typeface="Calibri"/>
              </a:rPr>
              <a:t>learn</a:t>
            </a:r>
            <a:r>
              <a:rPr lang="en-AU" sz="2500" b="1" dirty="0">
                <a:solidFill>
                  <a:schemeClr val="dk1"/>
                </a:solidFill>
                <a:latin typeface="Calibri"/>
                <a:ea typeface="Calibri"/>
                <a:cs typeface="Calibri"/>
                <a:sym typeface="Calibri"/>
              </a:rPr>
              <a:t> </a:t>
            </a:r>
            <a:r>
              <a:rPr lang="en-AU" sz="2500" dirty="0">
                <a:solidFill>
                  <a:schemeClr val="dk1"/>
                </a:solidFill>
                <a:latin typeface="Calibri"/>
                <a:ea typeface="Calibri"/>
                <a:cs typeface="Calibri"/>
                <a:sym typeface="Calibri"/>
              </a:rPr>
              <a:t>to predict an outcome</a:t>
            </a:r>
            <a:endParaRPr sz="2500" dirty="0"/>
          </a:p>
          <a:p>
            <a:pPr marL="514350" marR="0" lvl="0" indent="-514350" algn="l" rtl="0">
              <a:lnSpc>
                <a:spcPct val="90000"/>
              </a:lnSpc>
              <a:spcBef>
                <a:spcPts val="1000"/>
              </a:spcBef>
              <a:spcAft>
                <a:spcPts val="0"/>
              </a:spcAft>
              <a:buClr>
                <a:schemeClr val="dk1"/>
              </a:buClr>
              <a:buSzPts val="2000"/>
              <a:buFont typeface="Arial"/>
              <a:buAutoNum type="arabicPeriod"/>
            </a:pPr>
            <a:r>
              <a:rPr lang="en-AU" sz="2000" b="1" dirty="0">
                <a:solidFill>
                  <a:schemeClr val="dk1"/>
                </a:solidFill>
                <a:latin typeface="Courier New"/>
                <a:ea typeface="Courier New"/>
                <a:cs typeface="Courier New"/>
                <a:sym typeface="Courier New"/>
              </a:rPr>
              <a:t>Guess risk from mutations</a:t>
            </a:r>
            <a:endParaRPr dirty="0"/>
          </a:p>
          <a:p>
            <a:pPr marL="514350" marR="0" lvl="0" indent="-514350" algn="l" rtl="0">
              <a:lnSpc>
                <a:spcPct val="90000"/>
              </a:lnSpc>
              <a:spcBef>
                <a:spcPts val="1000"/>
              </a:spcBef>
              <a:spcAft>
                <a:spcPts val="0"/>
              </a:spcAft>
              <a:buClr>
                <a:schemeClr val="dk1"/>
              </a:buClr>
              <a:buSzPts val="2000"/>
              <a:buFont typeface="Arial"/>
              <a:buAutoNum type="arabicPeriod"/>
            </a:pPr>
            <a:r>
              <a:rPr lang="en-AU" sz="2000" b="1" dirty="0">
                <a:solidFill>
                  <a:schemeClr val="dk1"/>
                </a:solidFill>
                <a:latin typeface="Courier New"/>
                <a:ea typeface="Courier New"/>
                <a:cs typeface="Courier New"/>
                <a:sym typeface="Courier New"/>
              </a:rPr>
              <a:t>Classify </a:t>
            </a:r>
            <a:r>
              <a:rPr lang="en-AU" sz="2000" dirty="0">
                <a:solidFill>
                  <a:schemeClr val="dk1"/>
                </a:solidFill>
                <a:latin typeface="Courier New"/>
                <a:ea typeface="Courier New"/>
                <a:cs typeface="Courier New"/>
                <a:sym typeface="Courier New"/>
              </a:rPr>
              <a:t>genomes based on guess strategy</a:t>
            </a:r>
            <a:endParaRPr dirty="0"/>
          </a:p>
          <a:p>
            <a:pPr marL="514350" marR="0" lvl="0" indent="-514350" algn="l" rtl="0">
              <a:lnSpc>
                <a:spcPct val="90000"/>
              </a:lnSpc>
              <a:spcBef>
                <a:spcPts val="1000"/>
              </a:spcBef>
              <a:spcAft>
                <a:spcPts val="0"/>
              </a:spcAft>
              <a:buClr>
                <a:schemeClr val="dk1"/>
              </a:buClr>
              <a:buSzPts val="2000"/>
              <a:buFont typeface="Arial"/>
              <a:buAutoNum type="arabicPeriod"/>
            </a:pPr>
            <a:r>
              <a:rPr lang="en-AU" sz="2000" b="1" dirty="0">
                <a:solidFill>
                  <a:schemeClr val="dk1"/>
                </a:solidFill>
                <a:latin typeface="Courier New"/>
                <a:ea typeface="Courier New"/>
                <a:cs typeface="Courier New"/>
                <a:sym typeface="Courier New"/>
              </a:rPr>
              <a:t>Change strategy </a:t>
            </a:r>
            <a:r>
              <a:rPr lang="en-AU" sz="2000" dirty="0">
                <a:solidFill>
                  <a:schemeClr val="dk1"/>
                </a:solidFill>
                <a:latin typeface="Courier New"/>
                <a:ea typeface="Courier New"/>
                <a:cs typeface="Courier New"/>
                <a:sym typeface="Courier New"/>
              </a:rPr>
              <a:t>to reduce error</a:t>
            </a:r>
            <a:endParaRPr dirty="0"/>
          </a:p>
          <a:p>
            <a:pPr marL="514350" marR="0" lvl="0" indent="-514350" algn="l" rtl="0">
              <a:lnSpc>
                <a:spcPct val="90000"/>
              </a:lnSpc>
              <a:spcBef>
                <a:spcPts val="1000"/>
              </a:spcBef>
              <a:spcAft>
                <a:spcPts val="0"/>
              </a:spcAft>
              <a:buClr>
                <a:schemeClr val="dk1"/>
              </a:buClr>
              <a:buSzPts val="2000"/>
              <a:buFont typeface="Arial"/>
              <a:buAutoNum type="arabicPeriod"/>
            </a:pPr>
            <a:r>
              <a:rPr lang="en-AU" sz="2000" b="1" dirty="0">
                <a:solidFill>
                  <a:schemeClr val="dk1"/>
                </a:solidFill>
                <a:latin typeface="Courier New"/>
                <a:ea typeface="Courier New"/>
                <a:cs typeface="Courier New"/>
                <a:sym typeface="Courier New"/>
              </a:rPr>
              <a:t>Repeat from 1. </a:t>
            </a:r>
            <a:endParaRPr sz="2000" dirty="0">
              <a:solidFill>
                <a:schemeClr val="dk1"/>
              </a:solidFill>
              <a:latin typeface="Courier New"/>
              <a:ea typeface="Courier New"/>
              <a:cs typeface="Courier New"/>
              <a:sym typeface="Courier New"/>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
        <p:nvSpPr>
          <p:cNvPr id="270" name="Google Shape;270;p35"/>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130"/>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Return from interactive session 5</a:t>
            </a:r>
            <a:endParaRPr/>
          </a:p>
        </p:txBody>
      </p:sp>
      <p:sp>
        <p:nvSpPr>
          <p:cNvPr id="1147" name="Google Shape;1147;p130"/>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000"/>
              </a:spcBef>
              <a:spcAft>
                <a:spcPts val="0"/>
              </a:spcAft>
              <a:buClr>
                <a:schemeClr val="dk1"/>
              </a:buClr>
              <a:buSzPts val="2400"/>
              <a:buFont typeface="Arial"/>
              <a:buNone/>
            </a:pPr>
            <a:r>
              <a:rPr lang="en-AU" sz="2400"/>
              <a:t>What can be said?</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endParaRPr sz="2400"/>
          </a:p>
          <a:p>
            <a:pPr marL="216000" lvl="1" indent="-63600" algn="l" rtl="0">
              <a:lnSpc>
                <a:spcPct val="100000"/>
              </a:lnSpc>
              <a:spcBef>
                <a:spcPts val="500"/>
              </a:spcBef>
              <a:spcAft>
                <a:spcPts val="0"/>
              </a:spcAft>
              <a:buClr>
                <a:schemeClr val="dk1"/>
              </a:buClr>
              <a:buSzPts val="2400"/>
              <a:buNone/>
            </a:pPr>
            <a:endParaRPr sz="2400"/>
          </a:p>
          <a:p>
            <a:pPr marL="0" marR="0" lvl="0" indent="0" algn="l" rtl="0">
              <a:lnSpc>
                <a:spcPct val="100000"/>
              </a:lnSpc>
              <a:spcBef>
                <a:spcPts val="1000"/>
              </a:spcBef>
              <a:spcAft>
                <a:spcPts val="0"/>
              </a:spcAft>
              <a:buClr>
                <a:schemeClr val="dk1"/>
              </a:buClr>
              <a:buSzPts val="2400"/>
              <a:buFont typeface="Arial"/>
              <a:buNone/>
            </a:pPr>
            <a:endParaRPr sz="2400"/>
          </a:p>
        </p:txBody>
      </p:sp>
      <p:sp>
        <p:nvSpPr>
          <p:cNvPr id="1148" name="Google Shape;1148;p130"/>
          <p:cNvSpPr txBox="1"/>
          <p:nvPr/>
        </p:nvSpPr>
        <p:spPr>
          <a:xfrm>
            <a:off x="3200400" y="685800"/>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9" name="Google Shape;1149;p130"/>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22"/>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a:t>How will we simulate the held-out set(s) for prediction?</a:t>
            </a:r>
            <a:endParaRPr sz="3300"/>
          </a:p>
        </p:txBody>
      </p:sp>
      <p:sp>
        <p:nvSpPr>
          <p:cNvPr id="1088" name="Google Shape;1088;p122"/>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131</a:t>
            </a:fld>
            <a:endParaRPr/>
          </a:p>
        </p:txBody>
      </p:sp>
      <p:sp>
        <p:nvSpPr>
          <p:cNvPr id="1089" name="Google Shape;1089;p122"/>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a:t>In the code, I took two subsets of participants from different sites and used a test/train split of these.</a:t>
            </a:r>
            <a:endParaRPr/>
          </a:p>
          <a:p>
            <a:pPr marL="914400" lvl="1" indent="-412750" algn="l" rtl="0">
              <a:spcBef>
                <a:spcPts val="0"/>
              </a:spcBef>
              <a:spcAft>
                <a:spcPts val="0"/>
              </a:spcAft>
              <a:buSzPts val="2900"/>
              <a:buChar char="○"/>
            </a:pPr>
            <a:r>
              <a:rPr lang="en-AU"/>
              <a:t>Using different sites means we capture some real-world differences, more than if we randomly split</a:t>
            </a:r>
            <a:endParaRPr/>
          </a:p>
          <a:p>
            <a:pPr marL="457200" lvl="0" indent="-228600" algn="l" rtl="0">
              <a:spcBef>
                <a:spcPts val="0"/>
              </a:spcBef>
              <a:spcAft>
                <a:spcPts val="0"/>
              </a:spcAft>
              <a:buSzPts val="3500"/>
              <a:buNone/>
            </a:pPr>
            <a:r>
              <a:rPr lang="en-AU" b="1"/>
              <a:t>What would an even stronger approach be?</a:t>
            </a:r>
            <a:endParaRPr b="1"/>
          </a:p>
        </p:txBody>
      </p:sp>
    </p:spTree>
    <p:extLst>
      <p:ext uri="{BB962C8B-B14F-4D97-AF65-F5344CB8AC3E}">
        <p14:creationId xmlns:p14="http://schemas.microsoft.com/office/powerpoint/2010/main" val="16661018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23"/>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a:t>How will we simulate the held-out set(s) for prediction?</a:t>
            </a:r>
            <a:endParaRPr sz="3300"/>
          </a:p>
        </p:txBody>
      </p:sp>
      <p:sp>
        <p:nvSpPr>
          <p:cNvPr id="1096" name="Google Shape;1096;p123"/>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132</a:t>
            </a:fld>
            <a:endParaRPr/>
          </a:p>
        </p:txBody>
      </p:sp>
      <p:sp>
        <p:nvSpPr>
          <p:cNvPr id="1097" name="Google Shape;1097;p123"/>
          <p:cNvSpPr txBox="1">
            <a:spLocks noGrp="1"/>
          </p:cNvSpPr>
          <p:nvPr>
            <p:ph type="body" idx="1"/>
          </p:nvPr>
        </p:nvSpPr>
        <p:spPr>
          <a:xfrm>
            <a:off x="316356" y="1532415"/>
            <a:ext cx="11408400" cy="4377000"/>
          </a:xfrm>
          <a:prstGeom prst="rect">
            <a:avLst/>
          </a:prstGeom>
        </p:spPr>
        <p:txBody>
          <a:bodyPr spcFirstLastPara="1" wrap="square" lIns="91425" tIns="45700" rIns="91425" bIns="45700" anchor="t" anchorCtr="0">
            <a:noAutofit/>
          </a:bodyPr>
          <a:lstStyle/>
          <a:p>
            <a:pPr marL="457200" lvl="0" indent="-228600" algn="l" rtl="0">
              <a:spcBef>
                <a:spcPts val="1000"/>
              </a:spcBef>
              <a:spcAft>
                <a:spcPts val="0"/>
              </a:spcAft>
              <a:buSzPts val="3500"/>
              <a:buNone/>
            </a:pPr>
            <a:r>
              <a:rPr lang="en-AU"/>
              <a:t>In the code, I took two subsets of participants from different sites and used a test/train split of these.</a:t>
            </a:r>
            <a:endParaRPr/>
          </a:p>
          <a:p>
            <a:pPr marL="914400" lvl="1" indent="-412750" algn="l" rtl="0">
              <a:spcBef>
                <a:spcPts val="0"/>
              </a:spcBef>
              <a:spcAft>
                <a:spcPts val="0"/>
              </a:spcAft>
              <a:buSzPts val="2900"/>
              <a:buChar char="○"/>
            </a:pPr>
            <a:r>
              <a:rPr lang="en-AU"/>
              <a:t>Using different sites means we capture some real-world differences, more than if we randomly split</a:t>
            </a:r>
            <a:endParaRPr/>
          </a:p>
          <a:p>
            <a:pPr marL="457200" lvl="0" indent="-228600" algn="l" rtl="0">
              <a:spcBef>
                <a:spcPts val="0"/>
              </a:spcBef>
              <a:spcAft>
                <a:spcPts val="0"/>
              </a:spcAft>
              <a:buSzPts val="3500"/>
              <a:buNone/>
            </a:pPr>
            <a:r>
              <a:rPr lang="en-AU"/>
              <a:t>What would an even stronger approach be?</a:t>
            </a:r>
            <a:endParaRPr/>
          </a:p>
          <a:p>
            <a:pPr marL="914400" lvl="1" indent="-412750" algn="l" rtl="0">
              <a:spcBef>
                <a:spcPts val="0"/>
              </a:spcBef>
              <a:spcAft>
                <a:spcPts val="0"/>
              </a:spcAft>
              <a:buSzPts val="2900"/>
              <a:buChar char="○"/>
            </a:pPr>
            <a:r>
              <a:rPr lang="en-AU"/>
              <a:t>Leave-one-site out cross-validation</a:t>
            </a:r>
            <a:endParaRPr/>
          </a:p>
        </p:txBody>
      </p:sp>
    </p:spTree>
    <p:extLst>
      <p:ext uri="{BB962C8B-B14F-4D97-AF65-F5344CB8AC3E}">
        <p14:creationId xmlns:p14="http://schemas.microsoft.com/office/powerpoint/2010/main" val="17568444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6000"/>
              <a:buFont typeface="Georgia"/>
              <a:buNone/>
            </a:pPr>
            <a:r>
              <a:rPr lang="en-AU" b="1"/>
              <a:t>Session 6:  Common issues in machine learning in life sciences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3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Summary of today</a:t>
            </a:r>
            <a:endParaRPr/>
          </a:p>
        </p:txBody>
      </p:sp>
      <p:sp>
        <p:nvSpPr>
          <p:cNvPr id="1160" name="Google Shape;1160;p132"/>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600"/>
              <a:buFont typeface="Arial"/>
              <a:buChar char="•"/>
            </a:pPr>
            <a:r>
              <a:rPr lang="en-AU" sz="2600"/>
              <a:t>Basic concepts of machine learning (prediction not attribution)</a:t>
            </a:r>
            <a:endParaRPr/>
          </a:p>
          <a:p>
            <a:pPr marL="342900" lvl="0" indent="-342900" algn="l" rtl="0">
              <a:lnSpc>
                <a:spcPct val="100000"/>
              </a:lnSpc>
              <a:spcBef>
                <a:spcPts val="1000"/>
              </a:spcBef>
              <a:spcAft>
                <a:spcPts val="0"/>
              </a:spcAft>
              <a:buClr>
                <a:schemeClr val="dk1"/>
              </a:buClr>
              <a:buSzPts val="2600"/>
              <a:buFont typeface="Arial"/>
              <a:buChar char="•"/>
            </a:pPr>
            <a:r>
              <a:rPr lang="en-AU" sz="2600"/>
              <a:t>Explored supervised learning, in particular classification</a:t>
            </a:r>
            <a:endParaRPr/>
          </a:p>
          <a:p>
            <a:pPr marL="342900" lvl="0" indent="-342900" algn="l" rtl="0">
              <a:lnSpc>
                <a:spcPct val="100000"/>
              </a:lnSpc>
              <a:spcBef>
                <a:spcPts val="1000"/>
              </a:spcBef>
              <a:spcAft>
                <a:spcPts val="0"/>
              </a:spcAft>
              <a:buClr>
                <a:schemeClr val="dk1"/>
              </a:buClr>
              <a:buSzPts val="2600"/>
              <a:buFont typeface="Arial"/>
              <a:buChar char="•"/>
            </a:pPr>
            <a:r>
              <a:rPr lang="en-AU" sz="2600"/>
              <a:t>Touched on a few algorithms</a:t>
            </a:r>
            <a:endParaRPr/>
          </a:p>
          <a:p>
            <a:pPr marL="342900" lvl="0" indent="-342900" algn="l" rtl="0">
              <a:lnSpc>
                <a:spcPct val="100000"/>
              </a:lnSpc>
              <a:spcBef>
                <a:spcPts val="1000"/>
              </a:spcBef>
              <a:spcAft>
                <a:spcPts val="0"/>
              </a:spcAft>
              <a:buClr>
                <a:schemeClr val="dk1"/>
              </a:buClr>
              <a:buSzPts val="2600"/>
              <a:buFont typeface="Arial"/>
              <a:buChar char="•"/>
            </a:pPr>
            <a:r>
              <a:rPr lang="en-AU" sz="2600"/>
              <a:t>Described experimental design for ML</a:t>
            </a:r>
            <a:endParaRPr/>
          </a:p>
          <a:p>
            <a:pPr marL="342900" lvl="0" indent="-177800" algn="l" rtl="0">
              <a:lnSpc>
                <a:spcPct val="100000"/>
              </a:lnSpc>
              <a:spcBef>
                <a:spcPts val="1000"/>
              </a:spcBef>
              <a:spcAft>
                <a:spcPts val="0"/>
              </a:spcAft>
              <a:buClr>
                <a:schemeClr val="dk1"/>
              </a:buClr>
              <a:buSzPts val="2600"/>
              <a:buFont typeface="Arial"/>
              <a:buNone/>
            </a:pPr>
            <a:endParaRPr sz="2600"/>
          </a:p>
          <a:p>
            <a:pPr marL="342900" lvl="0" indent="-342900" algn="l" rtl="0">
              <a:lnSpc>
                <a:spcPct val="100000"/>
              </a:lnSpc>
              <a:spcBef>
                <a:spcPts val="1000"/>
              </a:spcBef>
              <a:spcAft>
                <a:spcPts val="0"/>
              </a:spcAft>
              <a:buClr>
                <a:schemeClr val="dk1"/>
              </a:buClr>
              <a:buSzPts val="2600"/>
              <a:buFont typeface="Arial"/>
              <a:buChar char="•"/>
            </a:pPr>
            <a:r>
              <a:rPr lang="en-AU" sz="2600"/>
              <a:t>But there is a wealth of information not covered. </a:t>
            </a:r>
            <a:endParaRPr/>
          </a:p>
        </p:txBody>
      </p:sp>
      <p:sp>
        <p:nvSpPr>
          <p:cNvPr id="1161" name="Google Shape;1161;p132"/>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sz="1400">
                <a:solidFill>
                  <a:srgbClr val="000000"/>
                </a:solidFill>
              </a:rPr>
              <a:t>134</a:t>
            </a:fld>
            <a:endParaRPr sz="1400">
              <a:solidFill>
                <a:srgbClr val="000000"/>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33"/>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Data changes over time</a:t>
            </a:r>
            <a:endParaRPr/>
          </a:p>
        </p:txBody>
      </p:sp>
      <p:pic>
        <p:nvPicPr>
          <p:cNvPr id="1167" name="Google Shape;1167;p133"/>
          <p:cNvPicPr preferRelativeResize="0"/>
          <p:nvPr/>
        </p:nvPicPr>
        <p:blipFill rotWithShape="1">
          <a:blip r:embed="rId3">
            <a:alphaModFix/>
          </a:blip>
          <a:srcRect/>
          <a:stretch/>
        </p:blipFill>
        <p:spPr>
          <a:xfrm>
            <a:off x="5979285" y="1852612"/>
            <a:ext cx="6096000" cy="3152775"/>
          </a:xfrm>
          <a:prstGeom prst="rect">
            <a:avLst/>
          </a:prstGeom>
          <a:noFill/>
          <a:ln>
            <a:noFill/>
          </a:ln>
        </p:spPr>
      </p:pic>
      <p:sp>
        <p:nvSpPr>
          <p:cNvPr id="1168" name="Google Shape;1168;p133"/>
          <p:cNvSpPr txBox="1"/>
          <p:nvPr/>
        </p:nvSpPr>
        <p:spPr>
          <a:xfrm>
            <a:off x="316356" y="1532415"/>
            <a:ext cx="5779644"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AU" sz="2000">
                <a:solidFill>
                  <a:schemeClr val="dk1"/>
                </a:solidFill>
                <a:latin typeface="Calibri"/>
                <a:ea typeface="Calibri"/>
                <a:cs typeface="Calibri"/>
                <a:sym typeface="Calibri"/>
              </a:rPr>
              <a:t>Often we collect data from different sources and the relationships between variables may differ: </a:t>
            </a:r>
            <a:endParaRPr/>
          </a:p>
          <a:p>
            <a:pPr marL="342900" marR="0" lvl="0" indent="-342900" algn="l" rtl="0">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equipment (scanners, assays etc)</a:t>
            </a:r>
            <a:endParaRPr/>
          </a:p>
          <a:p>
            <a:pPr marL="342900" marR="0" lvl="0" indent="-342900" algn="l" rtl="0">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environment, people, process</a:t>
            </a:r>
            <a:endParaRPr/>
          </a:p>
          <a:p>
            <a:pPr marL="342900" marR="0" lvl="0" indent="-342900" algn="l" rtl="0">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cohorts and study design</a:t>
            </a:r>
            <a:endParaRPr/>
          </a:p>
          <a:p>
            <a:pPr marL="0" marR="0" lvl="0" indent="0" algn="l" rtl="0">
              <a:lnSpc>
                <a:spcPct val="100000"/>
              </a:lnSpc>
              <a:spcBef>
                <a:spcPts val="10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l" rtl="0">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Depending on the issue, you may want to harmonize datasets (make them more similar) using statistical methods</a:t>
            </a:r>
            <a:endParaRPr/>
          </a:p>
          <a:p>
            <a:pPr marL="0" marR="0" lvl="0" indent="0" algn="l" rtl="0">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OR</a:t>
            </a:r>
            <a:endParaRPr/>
          </a:p>
          <a:p>
            <a:pPr marL="0" marR="0" lvl="0" indent="0" algn="l" rtl="0">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You may need to train a classifier that can be robust to distribution shifts. </a:t>
            </a:r>
            <a:endParaRPr/>
          </a:p>
        </p:txBody>
      </p:sp>
      <p:sp>
        <p:nvSpPr>
          <p:cNvPr id="1169" name="Google Shape;1169;p133"/>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34"/>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Measurement noise</a:t>
            </a:r>
            <a:endParaRPr/>
          </a:p>
        </p:txBody>
      </p:sp>
      <p:pic>
        <p:nvPicPr>
          <p:cNvPr id="1176" name="Google Shape;1176;p134"/>
          <p:cNvPicPr preferRelativeResize="0">
            <a:picLocks noGrp="1"/>
          </p:cNvPicPr>
          <p:nvPr>
            <p:ph type="body" idx="1"/>
          </p:nvPr>
        </p:nvPicPr>
        <p:blipFill rotWithShape="1">
          <a:blip r:embed="rId3">
            <a:alphaModFix/>
          </a:blip>
          <a:srcRect/>
          <a:stretch/>
        </p:blipFill>
        <p:spPr>
          <a:xfrm>
            <a:off x="5739803" y="210571"/>
            <a:ext cx="6341700" cy="2433000"/>
          </a:xfrm>
          <a:prstGeom prst="rect">
            <a:avLst/>
          </a:prstGeom>
          <a:noFill/>
          <a:ln>
            <a:noFill/>
          </a:ln>
        </p:spPr>
      </p:pic>
      <p:sp>
        <p:nvSpPr>
          <p:cNvPr id="1177" name="Google Shape;1177;p134"/>
          <p:cNvSpPr txBox="1"/>
          <p:nvPr/>
        </p:nvSpPr>
        <p:spPr>
          <a:xfrm>
            <a:off x="258056" y="1532415"/>
            <a:ext cx="54000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AU" sz="2000">
                <a:solidFill>
                  <a:schemeClr val="dk1"/>
                </a:solidFill>
                <a:latin typeface="Calibri"/>
                <a:ea typeface="Calibri"/>
                <a:cs typeface="Calibri"/>
                <a:sym typeface="Calibri"/>
              </a:rPr>
              <a:t>Often, we might measure something and know there is measurement noise. </a:t>
            </a:r>
            <a:endParaRPr/>
          </a:p>
          <a:p>
            <a:pPr marL="0" marR="0" lvl="0" indent="0" algn="l" rtl="0">
              <a:lnSpc>
                <a:spcPct val="100000"/>
              </a:lnSpc>
              <a:spcBef>
                <a:spcPts val="1000"/>
              </a:spcBef>
              <a:spcAft>
                <a:spcPts val="0"/>
              </a:spcAft>
              <a:buClr>
                <a:schemeClr val="dk1"/>
              </a:buClr>
              <a:buSzPts val="2000"/>
              <a:buFont typeface="Arial"/>
              <a:buNone/>
            </a:pPr>
            <a:r>
              <a:rPr lang="en-AU" sz="2000">
                <a:solidFill>
                  <a:schemeClr val="dk1"/>
                </a:solidFill>
                <a:latin typeface="Calibri"/>
                <a:ea typeface="Calibri"/>
                <a:cs typeface="Calibri"/>
                <a:sym typeface="Calibri"/>
              </a:rPr>
              <a:t>It is possible to integrate this knowledge into your models: </a:t>
            </a:r>
            <a:endParaRPr/>
          </a:p>
          <a:p>
            <a:pPr marL="342900" marR="0" lvl="0" indent="-342900" algn="l" rtl="0">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Bayesian model allow you to integrate this information but can be complex to fit</a:t>
            </a:r>
            <a:endParaRPr/>
          </a:p>
          <a:p>
            <a:pPr marL="342900" marR="0" lvl="0" indent="-342900" algn="l" rtl="0">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Can up-weight or down weight features based on prior knowledge</a:t>
            </a:r>
            <a:endParaRPr/>
          </a:p>
          <a:p>
            <a:pPr marL="342900" marR="0" lvl="0" indent="-342900" algn="l" rtl="0">
              <a:lnSpc>
                <a:spcPct val="100000"/>
              </a:lnSpc>
              <a:spcBef>
                <a:spcPts val="1000"/>
              </a:spcBef>
              <a:spcAft>
                <a:spcPts val="0"/>
              </a:spcAft>
              <a:buClr>
                <a:schemeClr val="dk1"/>
              </a:buClr>
              <a:buSzPts val="2000"/>
              <a:buFont typeface="Arial"/>
              <a:buChar char="•"/>
            </a:pPr>
            <a:r>
              <a:rPr lang="en-AU" sz="2000">
                <a:solidFill>
                  <a:schemeClr val="dk1"/>
                </a:solidFill>
                <a:latin typeface="Calibri"/>
                <a:ea typeface="Calibri"/>
                <a:cs typeface="Calibri"/>
                <a:sym typeface="Calibri"/>
              </a:rPr>
              <a:t>Extensions of some models exist that can treat observed values as distributions rather than exact numbers</a:t>
            </a:r>
            <a:endParaRPr/>
          </a:p>
        </p:txBody>
      </p:sp>
      <p:sp>
        <p:nvSpPr>
          <p:cNvPr id="1178" name="Google Shape;1178;p134"/>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35"/>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Complicated datasets</a:t>
            </a:r>
            <a:endParaRPr/>
          </a:p>
        </p:txBody>
      </p:sp>
      <p:sp>
        <p:nvSpPr>
          <p:cNvPr id="1184" name="Google Shape;1184;p135"/>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Longitudinal datasets?</a:t>
            </a:r>
            <a:endParaRPr/>
          </a:p>
          <a:p>
            <a:pPr marL="342900" lvl="0" indent="-342900" algn="l" rtl="0">
              <a:lnSpc>
                <a:spcPct val="100000"/>
              </a:lnSpc>
              <a:spcBef>
                <a:spcPts val="1000"/>
              </a:spcBef>
              <a:spcAft>
                <a:spcPts val="0"/>
              </a:spcAft>
              <a:buClr>
                <a:schemeClr val="dk1"/>
              </a:buClr>
              <a:buSzPts val="2400"/>
              <a:buFont typeface="Arial"/>
              <a:buChar char="•"/>
            </a:pPr>
            <a:r>
              <a:rPr lang="en-AU" sz="2400"/>
              <a:t>Look for models that can incorporated temporal relationships (survival or mixed linear models often have ML extensions)</a:t>
            </a:r>
            <a:endParaRPr/>
          </a:p>
          <a:p>
            <a:pPr marL="0" marR="0" lvl="0" indent="0" algn="l" rtl="0">
              <a:lnSpc>
                <a:spcPct val="100000"/>
              </a:lnSpc>
              <a:spcBef>
                <a:spcPts val="1000"/>
              </a:spcBef>
              <a:spcAft>
                <a:spcPts val="0"/>
              </a:spcAft>
              <a:buClr>
                <a:schemeClr val="dk1"/>
              </a:buClr>
              <a:buSzPts val="2400"/>
              <a:buFont typeface="Arial"/>
              <a:buNone/>
            </a:pPr>
            <a:r>
              <a:rPr lang="en-AU" sz="2400"/>
              <a:t>Lots of weird structure in my data (relationships between samples)?</a:t>
            </a:r>
            <a:endParaRPr/>
          </a:p>
          <a:p>
            <a:pPr marL="342900" lvl="0" indent="-342900" algn="l" rtl="0">
              <a:lnSpc>
                <a:spcPct val="100000"/>
              </a:lnSpc>
              <a:spcBef>
                <a:spcPts val="1000"/>
              </a:spcBef>
              <a:spcAft>
                <a:spcPts val="0"/>
              </a:spcAft>
              <a:buClr>
                <a:schemeClr val="dk1"/>
              </a:buClr>
              <a:buSzPts val="2400"/>
              <a:buFont typeface="Arial"/>
              <a:buChar char="•"/>
            </a:pPr>
            <a:r>
              <a:rPr lang="en-AU" sz="2400"/>
              <a:t>Graph based models exist that can incorporate lots of relationships</a:t>
            </a:r>
            <a:endParaRPr/>
          </a:p>
          <a:p>
            <a:pPr marL="342900" lvl="0" indent="-342900" algn="l" rtl="0">
              <a:lnSpc>
                <a:spcPct val="100000"/>
              </a:lnSpc>
              <a:spcBef>
                <a:spcPts val="1000"/>
              </a:spcBef>
              <a:spcAft>
                <a:spcPts val="0"/>
              </a:spcAft>
              <a:buClr>
                <a:schemeClr val="dk1"/>
              </a:buClr>
              <a:buSzPts val="2400"/>
              <a:buFont typeface="Arial"/>
              <a:buChar char="•"/>
            </a:pPr>
            <a:r>
              <a:rPr lang="en-AU" sz="2400"/>
              <a:t>Hierarchical information can also be represented in certain types of linear mixed models and their extensions</a:t>
            </a:r>
            <a:endParaRPr/>
          </a:p>
          <a:p>
            <a:pPr marL="342900" lvl="0" indent="-19050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Often datasets are reframed as cross-sectional tasks, even if they aren’t exactly</a:t>
            </a:r>
            <a:endParaRPr/>
          </a:p>
          <a:p>
            <a:pPr marL="0" marR="0" lvl="0" indent="0" algn="l" rtl="0">
              <a:lnSpc>
                <a:spcPct val="100000"/>
              </a:lnSpc>
              <a:spcBef>
                <a:spcPts val="1000"/>
              </a:spcBef>
              <a:spcAft>
                <a:spcPts val="0"/>
              </a:spcAft>
              <a:buClr>
                <a:schemeClr val="dk1"/>
              </a:buClr>
              <a:buSzPts val="2400"/>
              <a:buFont typeface="Arial"/>
              <a:buNone/>
            </a:pPr>
            <a:endParaRPr sz="2400"/>
          </a:p>
        </p:txBody>
      </p:sp>
      <p:sp>
        <p:nvSpPr>
          <p:cNvPr id="1185" name="Google Shape;1185;p135"/>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13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How big does my sample size need to be?</a:t>
            </a:r>
            <a:endParaRPr/>
          </a:p>
        </p:txBody>
      </p:sp>
      <p:sp>
        <p:nvSpPr>
          <p:cNvPr id="1191" name="Google Shape;1191;p136"/>
          <p:cNvSpPr txBox="1">
            <a:spLocks noGrp="1"/>
          </p:cNvSpPr>
          <p:nvPr>
            <p:ph type="body" idx="1"/>
          </p:nvPr>
        </p:nvSpPr>
        <p:spPr>
          <a:xfrm>
            <a:off x="219152" y="1532425"/>
            <a:ext cx="70899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Very hard to estimate. </a:t>
            </a:r>
            <a:endParaRPr/>
          </a:p>
          <a:p>
            <a:pPr marL="457200" lvl="0" indent="-406400" algn="l" rtl="0">
              <a:lnSpc>
                <a:spcPct val="100000"/>
              </a:lnSpc>
              <a:spcBef>
                <a:spcPts val="1000"/>
              </a:spcBef>
              <a:spcAft>
                <a:spcPts val="0"/>
              </a:spcAft>
              <a:buSzPts val="2800"/>
              <a:buChar char="●"/>
            </a:pPr>
            <a:r>
              <a:rPr lang="en-AU" sz="2200"/>
              <a:t>How many features do you have?</a:t>
            </a:r>
            <a:endParaRPr sz="2200"/>
          </a:p>
          <a:p>
            <a:pPr marL="457200" lvl="0" indent="-406400" algn="l" rtl="0">
              <a:lnSpc>
                <a:spcPct val="100000"/>
              </a:lnSpc>
              <a:spcBef>
                <a:spcPts val="0"/>
              </a:spcBef>
              <a:spcAft>
                <a:spcPts val="0"/>
              </a:spcAft>
              <a:buSzPts val="2800"/>
              <a:buChar char="●"/>
            </a:pPr>
            <a:r>
              <a:rPr lang="en-AU" sz="2200"/>
              <a:t>How strong is the association between features and outcome? </a:t>
            </a:r>
            <a:endParaRPr sz="2200"/>
          </a:p>
          <a:p>
            <a:pPr marL="0" marR="0" lvl="0" indent="0" algn="l" rtl="0">
              <a:lnSpc>
                <a:spcPct val="100000"/>
              </a:lnSpc>
              <a:spcBef>
                <a:spcPts val="1000"/>
              </a:spcBef>
              <a:spcAft>
                <a:spcPts val="0"/>
              </a:spcAft>
              <a:buClr>
                <a:schemeClr val="dk1"/>
              </a:buClr>
              <a:buSzPts val="2400"/>
              <a:buFont typeface="Arial"/>
              <a:buNone/>
            </a:pPr>
            <a:r>
              <a:rPr lang="en-AU" sz="2400"/>
              <a:t>Power analysis is not exactly a thing for ML</a:t>
            </a:r>
            <a:endParaRPr sz="2400"/>
          </a:p>
          <a:p>
            <a:pPr marL="457200" lvl="0" indent="-368300" algn="l" rtl="0">
              <a:lnSpc>
                <a:spcPct val="100000"/>
              </a:lnSpc>
              <a:spcBef>
                <a:spcPts val="1000"/>
              </a:spcBef>
              <a:spcAft>
                <a:spcPts val="0"/>
              </a:spcAft>
              <a:buSzPts val="2200"/>
              <a:buChar char="●"/>
            </a:pPr>
            <a:r>
              <a:rPr lang="en-AU" sz="2200"/>
              <a:t>It can be if your final result is a statistical test again some baseline model</a:t>
            </a:r>
            <a:endParaRPr sz="2200"/>
          </a:p>
          <a:p>
            <a:pPr marL="457200" lvl="0" indent="-330200" algn="l" rtl="0">
              <a:lnSpc>
                <a:spcPct val="100000"/>
              </a:lnSpc>
              <a:spcBef>
                <a:spcPts val="1000"/>
              </a:spcBef>
              <a:spcAft>
                <a:spcPts val="0"/>
              </a:spcAft>
              <a:buClr>
                <a:schemeClr val="dk1"/>
              </a:buClr>
              <a:buSzPts val="2000"/>
              <a:buFont typeface="Arial"/>
              <a:buNone/>
            </a:pPr>
            <a:endParaRPr/>
          </a:p>
        </p:txBody>
      </p:sp>
      <p:pic>
        <p:nvPicPr>
          <p:cNvPr id="1192" name="Google Shape;1192;p136"/>
          <p:cNvPicPr preferRelativeResize="0"/>
          <p:nvPr/>
        </p:nvPicPr>
        <p:blipFill rotWithShape="1">
          <a:blip r:embed="rId3">
            <a:alphaModFix/>
          </a:blip>
          <a:srcRect/>
          <a:stretch/>
        </p:blipFill>
        <p:spPr>
          <a:xfrm>
            <a:off x="7172900" y="1401325"/>
            <a:ext cx="4998952" cy="3278500"/>
          </a:xfrm>
          <a:prstGeom prst="rect">
            <a:avLst/>
          </a:prstGeom>
          <a:noFill/>
          <a:ln>
            <a:noFill/>
          </a:ln>
        </p:spPr>
      </p:pic>
      <p:sp>
        <p:nvSpPr>
          <p:cNvPr id="1193" name="Google Shape;1193;p13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138</a:t>
            </a:fld>
            <a:endParaRPr/>
          </a:p>
        </p:txBody>
      </p:sp>
      <p:sp>
        <p:nvSpPr>
          <p:cNvPr id="1194" name="Google Shape;1194;p136"/>
          <p:cNvSpPr txBox="1"/>
          <p:nvPr/>
        </p:nvSpPr>
        <p:spPr>
          <a:xfrm>
            <a:off x="496575" y="5355325"/>
            <a:ext cx="10551900" cy="5541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AU" sz="2400">
                <a:latin typeface="Nunito"/>
                <a:ea typeface="Nunito"/>
                <a:cs typeface="Nunito"/>
                <a:sym typeface="Nunito"/>
              </a:rPr>
              <a:t>If you have pilot dataset, try to build a model and vary sample size</a:t>
            </a:r>
            <a:endParaRPr sz="2900">
              <a:latin typeface="Nunito"/>
              <a:ea typeface="Nunito"/>
              <a:cs typeface="Nunito"/>
              <a:sym typeface="Nunito"/>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37"/>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ML in practice – SepsisWatch</a:t>
            </a:r>
            <a:endParaRPr/>
          </a:p>
        </p:txBody>
      </p:sp>
      <p:sp>
        <p:nvSpPr>
          <p:cNvPr id="1200" name="Google Shape;1200;p137"/>
          <p:cNvSpPr txBox="1">
            <a:spLocks noGrp="1"/>
          </p:cNvSpPr>
          <p:nvPr>
            <p:ph type="body" idx="1"/>
          </p:nvPr>
        </p:nvSpPr>
        <p:spPr>
          <a:xfrm>
            <a:off x="316352" y="1532425"/>
            <a:ext cx="75174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AU"/>
              <a:t>Duke University implemented screening</a:t>
            </a:r>
            <a:br>
              <a:rPr lang="en-AU"/>
            </a:br>
            <a:r>
              <a:rPr lang="en-AU"/>
              <a:t>tool for sepsis (life-threatening complication </a:t>
            </a:r>
            <a:br>
              <a:rPr lang="en-AU"/>
            </a:br>
            <a:r>
              <a:rPr lang="en-AU"/>
              <a:t>of infection)</a:t>
            </a:r>
            <a:endParaRPr/>
          </a:p>
          <a:p>
            <a:pPr marL="457200" marR="0" lvl="0" indent="-450850" algn="l" rtl="0">
              <a:lnSpc>
                <a:spcPct val="100000"/>
              </a:lnSpc>
              <a:spcBef>
                <a:spcPts val="1000"/>
              </a:spcBef>
              <a:spcAft>
                <a:spcPts val="0"/>
              </a:spcAft>
              <a:buSzPts val="3500"/>
              <a:buChar char="●"/>
            </a:pPr>
            <a:r>
              <a:rPr lang="en-AU"/>
              <a:t>32 million training examples</a:t>
            </a:r>
            <a:endParaRPr/>
          </a:p>
          <a:p>
            <a:pPr marL="0" lvl="0" indent="0" algn="l" rtl="0">
              <a:lnSpc>
                <a:spcPct val="100000"/>
              </a:lnSpc>
              <a:spcBef>
                <a:spcPts val="1000"/>
              </a:spcBef>
              <a:spcAft>
                <a:spcPts val="0"/>
              </a:spcAft>
              <a:buClr>
                <a:schemeClr val="dk1"/>
              </a:buClr>
              <a:buSzPts val="2000"/>
              <a:buNone/>
            </a:pPr>
            <a:endParaRPr/>
          </a:p>
          <a:p>
            <a:pPr marL="0" marR="0" lvl="0" indent="0" algn="l" rtl="0">
              <a:lnSpc>
                <a:spcPct val="100000"/>
              </a:lnSpc>
              <a:spcBef>
                <a:spcPts val="1000"/>
              </a:spcBef>
              <a:spcAft>
                <a:spcPts val="0"/>
              </a:spcAft>
              <a:buClr>
                <a:schemeClr val="dk1"/>
              </a:buClr>
              <a:buSzPts val="2000"/>
              <a:buFont typeface="Arial"/>
              <a:buNone/>
            </a:pPr>
            <a:r>
              <a:rPr lang="en-AU"/>
              <a:t>Once model was successful, the hospital </a:t>
            </a:r>
            <a:br>
              <a:rPr lang="en-AU"/>
            </a:br>
            <a:r>
              <a:rPr lang="en-AU"/>
              <a:t>had to radically change the systems in which their staff operated</a:t>
            </a:r>
            <a:endParaRPr/>
          </a:p>
        </p:txBody>
      </p:sp>
      <p:pic>
        <p:nvPicPr>
          <p:cNvPr id="1201" name="Google Shape;1201;p137" descr="Duke&amp;#39;s Augmented Intelligence System Helps Prevent Sepsis in the ED | Duke  Health Referring Physicians"/>
          <p:cNvPicPr preferRelativeResize="0"/>
          <p:nvPr/>
        </p:nvPicPr>
        <p:blipFill rotWithShape="1">
          <a:blip r:embed="rId3">
            <a:alphaModFix/>
          </a:blip>
          <a:srcRect/>
          <a:stretch/>
        </p:blipFill>
        <p:spPr>
          <a:xfrm>
            <a:off x="7752937" y="1490870"/>
            <a:ext cx="4439063" cy="5367130"/>
          </a:xfrm>
          <a:prstGeom prst="rect">
            <a:avLst/>
          </a:prstGeom>
          <a:noFill/>
          <a:ln>
            <a:noFill/>
          </a:ln>
        </p:spPr>
      </p:pic>
      <p:sp>
        <p:nvSpPr>
          <p:cNvPr id="1202" name="Google Shape;1202;p137"/>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Is it just statistics? Good question…</a:t>
            </a:r>
            <a:endParaRPr/>
          </a:p>
        </p:txBody>
      </p:sp>
      <p:sp>
        <p:nvSpPr>
          <p:cNvPr id="277" name="Google Shape;277;p36"/>
          <p:cNvSpPr txBox="1">
            <a:spLocks noGrp="1"/>
          </p:cNvSpPr>
          <p:nvPr>
            <p:ph type="body" idx="1"/>
          </p:nvPr>
        </p:nvSpPr>
        <p:spPr>
          <a:xfrm>
            <a:off x="316356" y="1279711"/>
            <a:ext cx="11408400" cy="4377000"/>
          </a:xfrm>
          <a:prstGeom prst="rect">
            <a:avLst/>
          </a:prstGeom>
          <a:noFill/>
          <a:ln>
            <a:noFill/>
          </a:ln>
        </p:spPr>
        <p:txBody>
          <a:bodyPr spcFirstLastPara="1" wrap="square" lIns="91425" tIns="45700" rIns="91425" bIns="45700" anchor="t" anchorCtr="0">
            <a:noAutofit/>
          </a:bodyPr>
          <a:lstStyle/>
          <a:p>
            <a:pPr marL="216000" lvl="1" indent="-216000" algn="l" rtl="0">
              <a:lnSpc>
                <a:spcPct val="100000"/>
              </a:lnSpc>
              <a:spcBef>
                <a:spcPts val="500"/>
              </a:spcBef>
              <a:spcAft>
                <a:spcPts val="0"/>
              </a:spcAft>
              <a:buClr>
                <a:schemeClr val="dk1"/>
              </a:buClr>
              <a:buSzPts val="2400"/>
              <a:buChar char="○"/>
            </a:pPr>
            <a:r>
              <a:rPr lang="en-AU" sz="2000" dirty="0"/>
              <a:t>“Classical” statistics = are these variables correlated?</a:t>
            </a:r>
            <a:endParaRPr sz="2000" dirty="0"/>
          </a:p>
          <a:p>
            <a:pPr marL="431999" lvl="2" indent="-235049" algn="l" rtl="0">
              <a:lnSpc>
                <a:spcPct val="100000"/>
              </a:lnSpc>
              <a:spcBef>
                <a:spcPts val="500"/>
              </a:spcBef>
              <a:spcAft>
                <a:spcPts val="0"/>
              </a:spcAft>
              <a:buClr>
                <a:schemeClr val="dk1"/>
              </a:buClr>
              <a:buSzPts val="2100"/>
              <a:buChar char="■"/>
            </a:pPr>
            <a:r>
              <a:rPr lang="en-AU" sz="2000" dirty="0"/>
              <a:t>Aim: Understanding the relationships between variables of interest, under certain assumptions</a:t>
            </a:r>
            <a:endParaRPr sz="2000" dirty="0"/>
          </a:p>
          <a:p>
            <a:pPr marL="431999" lvl="2" indent="-222349" algn="l" rtl="0">
              <a:lnSpc>
                <a:spcPct val="100000"/>
              </a:lnSpc>
              <a:spcBef>
                <a:spcPts val="500"/>
              </a:spcBef>
              <a:spcAft>
                <a:spcPts val="0"/>
              </a:spcAft>
              <a:buClr>
                <a:schemeClr val="dk1"/>
              </a:buClr>
              <a:buSzPts val="2100"/>
              <a:buChar char="■"/>
            </a:pPr>
            <a:r>
              <a:rPr lang="en-AU" sz="2000" dirty="0"/>
              <a:t>Key problem is usually attribution i.e. which variables are important.</a:t>
            </a:r>
            <a:endParaRPr sz="2000" dirty="0"/>
          </a:p>
          <a:p>
            <a:pPr marL="431999" lvl="2" indent="-222349" algn="l" rtl="0">
              <a:lnSpc>
                <a:spcPct val="100000"/>
              </a:lnSpc>
              <a:spcBef>
                <a:spcPts val="500"/>
              </a:spcBef>
              <a:spcAft>
                <a:spcPts val="0"/>
              </a:spcAft>
              <a:buClr>
                <a:schemeClr val="dk1"/>
              </a:buClr>
              <a:buSzPts val="2100"/>
              <a:buChar char="■"/>
            </a:pPr>
            <a:r>
              <a:rPr lang="en-AU" sz="2000" dirty="0"/>
              <a:t>Care less about how well we predict on unseen data. </a:t>
            </a:r>
            <a:endParaRPr sz="2000" dirty="0"/>
          </a:p>
          <a:p>
            <a:pPr marL="431999" lvl="0" indent="0" algn="l" rtl="0">
              <a:lnSpc>
                <a:spcPct val="100000"/>
              </a:lnSpc>
              <a:spcBef>
                <a:spcPts val="500"/>
              </a:spcBef>
              <a:spcAft>
                <a:spcPts val="0"/>
              </a:spcAft>
              <a:buNone/>
            </a:pPr>
            <a:endParaRPr sz="2800" dirty="0"/>
          </a:p>
          <a:p>
            <a:pPr marL="216000" lvl="1" indent="-254100" algn="l" rtl="0">
              <a:spcBef>
                <a:spcPts val="0"/>
              </a:spcBef>
              <a:spcAft>
                <a:spcPts val="0"/>
              </a:spcAft>
              <a:buSzPts val="2400"/>
              <a:buChar char="○"/>
            </a:pPr>
            <a:r>
              <a:rPr lang="en-AU" sz="2000" dirty="0"/>
              <a:t>ML associated with more data, possibly making fewer assumptions about data and view towards predicting something about the data</a:t>
            </a:r>
            <a:endParaRPr sz="2400" dirty="0"/>
          </a:p>
          <a:p>
            <a:pPr marL="431999" lvl="2" indent="-228699" algn="l" rtl="0">
              <a:spcBef>
                <a:spcPts val="500"/>
              </a:spcBef>
              <a:spcAft>
                <a:spcPts val="0"/>
              </a:spcAft>
              <a:buSzPts val="2000"/>
              <a:buChar char="■"/>
            </a:pPr>
            <a:r>
              <a:rPr lang="en-AU" sz="2000" dirty="0"/>
              <a:t>Key problem is prediction. </a:t>
            </a:r>
            <a:endParaRPr sz="2000" dirty="0"/>
          </a:p>
          <a:p>
            <a:pPr marL="431999" lvl="2" indent="-228699" algn="l" rtl="0">
              <a:spcBef>
                <a:spcPts val="500"/>
              </a:spcBef>
              <a:spcAft>
                <a:spcPts val="0"/>
              </a:spcAft>
              <a:buSzPts val="2000"/>
              <a:buChar char="■"/>
            </a:pPr>
            <a:r>
              <a:rPr lang="en-AU" sz="2000" dirty="0"/>
              <a:t>Care less about why it works. </a:t>
            </a:r>
            <a:endParaRPr sz="2000" dirty="0"/>
          </a:p>
          <a:p>
            <a:pPr marL="432000" lvl="2" indent="-88999" algn="l" rtl="0">
              <a:lnSpc>
                <a:spcPct val="100000"/>
              </a:lnSpc>
              <a:spcBef>
                <a:spcPts val="500"/>
              </a:spcBef>
              <a:spcAft>
                <a:spcPts val="0"/>
              </a:spcAft>
              <a:buClr>
                <a:schemeClr val="dk1"/>
              </a:buClr>
              <a:buSzPts val="2000"/>
              <a:buNone/>
            </a:pPr>
            <a:endParaRPr sz="2000" dirty="0"/>
          </a:p>
          <a:p>
            <a:pPr marL="216000" lvl="1" indent="-216000" algn="l" rtl="0">
              <a:lnSpc>
                <a:spcPct val="100000"/>
              </a:lnSpc>
              <a:spcBef>
                <a:spcPts val="500"/>
              </a:spcBef>
              <a:spcAft>
                <a:spcPts val="0"/>
              </a:spcAft>
              <a:buClr>
                <a:schemeClr val="dk1"/>
              </a:buClr>
              <a:buSzPts val="2400"/>
              <a:buChar char="○"/>
            </a:pPr>
            <a:r>
              <a:rPr lang="en-AU" sz="2000" dirty="0"/>
              <a:t>Highly recommend </a:t>
            </a:r>
            <a:r>
              <a:rPr lang="en-AU" sz="2000" u="sng" dirty="0">
                <a:solidFill>
                  <a:schemeClr val="hlink"/>
                </a:solidFill>
                <a:hlinkClick r:id="rId3"/>
              </a:rPr>
              <a:t>Breiman (2001) “Statistical Modeling: The Two Cultures” </a:t>
            </a:r>
            <a:r>
              <a:rPr lang="en-AU" sz="2000" dirty="0"/>
              <a:t>for a clear discussion on the differences</a:t>
            </a:r>
            <a:endParaRPr sz="2400" dirty="0"/>
          </a:p>
        </p:txBody>
      </p:sp>
      <p:sp>
        <p:nvSpPr>
          <p:cNvPr id="278" name="Google Shape;278;p3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38"/>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But what about Deep Learning?!</a:t>
            </a:r>
            <a:endParaRPr/>
          </a:p>
        </p:txBody>
      </p:sp>
      <p:sp>
        <p:nvSpPr>
          <p:cNvPr id="1209" name="Google Shape;1209;p138"/>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AU"/>
              <a:t>If we have enough data with the right sort of structure, we could get our algorithm to learn features as well as construct classifiers. </a:t>
            </a:r>
            <a:endParaRPr/>
          </a:p>
          <a:p>
            <a:pPr marL="558900" lvl="1" indent="-342900" algn="l" rtl="0">
              <a:lnSpc>
                <a:spcPct val="100000"/>
              </a:lnSpc>
              <a:spcBef>
                <a:spcPts val="500"/>
              </a:spcBef>
              <a:spcAft>
                <a:spcPts val="0"/>
              </a:spcAft>
              <a:buClr>
                <a:schemeClr val="dk1"/>
              </a:buClr>
              <a:buSzPts val="2000"/>
              <a:buChar char="○"/>
            </a:pPr>
            <a:r>
              <a:rPr lang="en-AU"/>
              <a:t> This is one simplified  view of how deep learning works</a:t>
            </a:r>
            <a:endParaRPr/>
          </a:p>
          <a:p>
            <a:pPr marL="0" marR="0" lvl="0" indent="0" algn="l" rtl="0">
              <a:lnSpc>
                <a:spcPct val="100000"/>
              </a:lnSpc>
              <a:spcBef>
                <a:spcPts val="1000"/>
              </a:spcBef>
              <a:spcAft>
                <a:spcPts val="0"/>
              </a:spcAft>
              <a:buClr>
                <a:schemeClr val="dk1"/>
              </a:buClr>
              <a:buSzPts val="2000"/>
              <a:buFont typeface="Arial"/>
              <a:buNone/>
            </a:pPr>
            <a:r>
              <a:rPr lang="en-AU"/>
              <a:t>Requires the ”right” sort of data and someone needs to have lots of it</a:t>
            </a:r>
            <a:endParaRPr/>
          </a:p>
          <a:p>
            <a:pPr marL="558900" lvl="1" indent="-342900" algn="l" rtl="0">
              <a:lnSpc>
                <a:spcPct val="100000"/>
              </a:lnSpc>
              <a:spcBef>
                <a:spcPts val="500"/>
              </a:spcBef>
              <a:spcAft>
                <a:spcPts val="0"/>
              </a:spcAft>
              <a:buClr>
                <a:schemeClr val="dk1"/>
              </a:buClr>
              <a:buSzPts val="2000"/>
              <a:buChar char="○"/>
            </a:pPr>
            <a:r>
              <a:rPr lang="en-AU"/>
              <a:t>Text, video, protein structure/sequence </a:t>
            </a:r>
            <a:endParaRPr/>
          </a:p>
          <a:p>
            <a:pPr marL="558900" lvl="1" indent="-342900" algn="l" rtl="0">
              <a:lnSpc>
                <a:spcPct val="100000"/>
              </a:lnSpc>
              <a:spcBef>
                <a:spcPts val="500"/>
              </a:spcBef>
              <a:spcAft>
                <a:spcPts val="0"/>
              </a:spcAft>
              <a:buClr>
                <a:schemeClr val="dk1"/>
              </a:buClr>
              <a:buSzPts val="2000"/>
              <a:buChar char="○"/>
            </a:pPr>
            <a:r>
              <a:rPr lang="en-AU"/>
              <a:t>…the list is growing</a:t>
            </a:r>
            <a:endParaRPr/>
          </a:p>
          <a:p>
            <a:pPr marL="0" marR="0" lvl="0" indent="0" algn="l" rtl="0">
              <a:lnSpc>
                <a:spcPct val="100000"/>
              </a:lnSpc>
              <a:spcBef>
                <a:spcPts val="1000"/>
              </a:spcBef>
              <a:spcAft>
                <a:spcPts val="0"/>
              </a:spcAft>
              <a:buClr>
                <a:schemeClr val="dk1"/>
              </a:buClr>
              <a:buSzPts val="2000"/>
              <a:buFont typeface="Arial"/>
              <a:buNone/>
            </a:pPr>
            <a:r>
              <a:rPr lang="en-AU"/>
              <a:t>For small datasets or where measurements are “non-standard”, its probably not for you</a:t>
            </a:r>
            <a:endParaRPr/>
          </a:p>
          <a:p>
            <a:pPr marL="342900" lvl="0" indent="-342900" algn="l" rtl="0">
              <a:lnSpc>
                <a:spcPct val="100000"/>
              </a:lnSpc>
              <a:spcBef>
                <a:spcPts val="1000"/>
              </a:spcBef>
              <a:spcAft>
                <a:spcPts val="0"/>
              </a:spcAft>
              <a:buClr>
                <a:schemeClr val="dk1"/>
              </a:buClr>
              <a:buSzPts val="2000"/>
              <a:buFont typeface="Arial"/>
              <a:buChar char="•"/>
            </a:pPr>
            <a:r>
              <a:rPr lang="en-AU"/>
              <a:t>See Deep learning for tabular data</a:t>
            </a:r>
            <a:endParaRPr/>
          </a:p>
          <a:p>
            <a:pPr marL="0" marR="0" lvl="0" indent="0" algn="l" rtl="0">
              <a:lnSpc>
                <a:spcPct val="100000"/>
              </a:lnSpc>
              <a:spcBef>
                <a:spcPts val="1000"/>
              </a:spcBef>
              <a:spcAft>
                <a:spcPts val="0"/>
              </a:spcAft>
              <a:buClr>
                <a:schemeClr val="dk1"/>
              </a:buClr>
              <a:buSzPts val="2000"/>
              <a:buFont typeface="Arial"/>
              <a:buNone/>
            </a:pPr>
            <a:endParaRPr/>
          </a:p>
        </p:txBody>
      </p:sp>
      <p:sp>
        <p:nvSpPr>
          <p:cNvPr id="1210" name="Google Shape;1210;p138"/>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140</a:t>
            </a:fld>
            <a:endParaRPr/>
          </a:p>
        </p:txBody>
      </p:sp>
      <p:pic>
        <p:nvPicPr>
          <p:cNvPr id="1211" name="Google Shape;1211;p138" descr="What is the difference between Deep Learning and Machine Learning? |  Quantdare"/>
          <p:cNvPicPr preferRelativeResize="0"/>
          <p:nvPr/>
        </p:nvPicPr>
        <p:blipFill rotWithShape="1">
          <a:blip r:embed="rId3">
            <a:alphaModFix/>
          </a:blip>
          <a:srcRect l="14225" t="2796" r="13988"/>
          <a:stretch/>
        </p:blipFill>
        <p:spPr>
          <a:xfrm>
            <a:off x="6918961" y="1324154"/>
            <a:ext cx="4160520" cy="513878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39"/>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Other facets	</a:t>
            </a:r>
            <a:endParaRPr/>
          </a:p>
        </p:txBody>
      </p:sp>
      <p:sp>
        <p:nvSpPr>
          <p:cNvPr id="1217" name="Google Shape;1217;p139"/>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Font typeface="Arial"/>
              <a:buChar char="•"/>
            </a:pPr>
            <a:r>
              <a:rPr lang="en-AU" sz="2800"/>
              <a:t>Statistical comparisons between models</a:t>
            </a:r>
            <a:endParaRPr/>
          </a:p>
          <a:p>
            <a:pPr marL="342900" lvl="0" indent="-342900" algn="l" rtl="0">
              <a:lnSpc>
                <a:spcPct val="100000"/>
              </a:lnSpc>
              <a:spcBef>
                <a:spcPts val="1000"/>
              </a:spcBef>
              <a:spcAft>
                <a:spcPts val="0"/>
              </a:spcAft>
              <a:buClr>
                <a:schemeClr val="dk1"/>
              </a:buClr>
              <a:buSzPts val="2800"/>
              <a:buFont typeface="Arial"/>
              <a:buChar char="•"/>
            </a:pPr>
            <a:r>
              <a:rPr lang="en-AU" sz="2800"/>
              <a:t>Reporting standards in manuscripts (e.g. TRIPOD)</a:t>
            </a:r>
            <a:endParaRPr/>
          </a:p>
          <a:p>
            <a:pPr marL="342900" lvl="0" indent="-342900" algn="l" rtl="0">
              <a:lnSpc>
                <a:spcPct val="100000"/>
              </a:lnSpc>
              <a:spcBef>
                <a:spcPts val="1000"/>
              </a:spcBef>
              <a:spcAft>
                <a:spcPts val="0"/>
              </a:spcAft>
              <a:buClr>
                <a:schemeClr val="dk1"/>
              </a:buClr>
              <a:buSzPts val="2800"/>
              <a:buFont typeface="Arial"/>
              <a:buChar char="•"/>
            </a:pPr>
            <a:r>
              <a:rPr lang="en-AU" sz="2800"/>
              <a:t>Pre-processing as part of model development</a:t>
            </a:r>
            <a:endParaRPr/>
          </a:p>
          <a:p>
            <a:pPr marL="342900" lvl="0" indent="-342900" algn="l" rtl="0">
              <a:lnSpc>
                <a:spcPct val="100000"/>
              </a:lnSpc>
              <a:spcBef>
                <a:spcPts val="1000"/>
              </a:spcBef>
              <a:spcAft>
                <a:spcPts val="0"/>
              </a:spcAft>
              <a:buClr>
                <a:schemeClr val="dk1"/>
              </a:buClr>
              <a:buSzPts val="2800"/>
              <a:buFont typeface="Arial"/>
              <a:buChar char="•"/>
            </a:pPr>
            <a:r>
              <a:rPr lang="en-AU" sz="2800"/>
              <a:t>Unsupervised learning (clustering)</a:t>
            </a:r>
            <a:endParaRPr/>
          </a:p>
          <a:p>
            <a:pPr marL="342900" lvl="0" indent="-165100" algn="l" rtl="0">
              <a:lnSpc>
                <a:spcPct val="100000"/>
              </a:lnSpc>
              <a:spcBef>
                <a:spcPts val="1000"/>
              </a:spcBef>
              <a:spcAft>
                <a:spcPts val="0"/>
              </a:spcAft>
              <a:buClr>
                <a:schemeClr val="dk1"/>
              </a:buClr>
              <a:buSzPts val="2800"/>
              <a:buFont typeface="Arial"/>
              <a:buNone/>
            </a:pPr>
            <a:endParaRPr sz="2800"/>
          </a:p>
          <a:p>
            <a:pPr marL="342900" lvl="0" indent="-215900" algn="l" rtl="0">
              <a:lnSpc>
                <a:spcPct val="100000"/>
              </a:lnSpc>
              <a:spcBef>
                <a:spcPts val="1000"/>
              </a:spcBef>
              <a:spcAft>
                <a:spcPts val="0"/>
              </a:spcAft>
              <a:buClr>
                <a:schemeClr val="dk1"/>
              </a:buClr>
              <a:buSzPts val="2000"/>
              <a:buFont typeface="Arial"/>
              <a:buNone/>
            </a:pPr>
            <a:endParaRPr/>
          </a:p>
          <a:p>
            <a:pPr marL="342900" lvl="0" indent="-215900" algn="l" rtl="0">
              <a:lnSpc>
                <a:spcPct val="100000"/>
              </a:lnSpc>
              <a:spcBef>
                <a:spcPts val="1000"/>
              </a:spcBef>
              <a:spcAft>
                <a:spcPts val="0"/>
              </a:spcAft>
              <a:buClr>
                <a:schemeClr val="dk1"/>
              </a:buClr>
              <a:buSzPts val="2000"/>
              <a:buFont typeface="Arial"/>
              <a:buNone/>
            </a:pPr>
            <a:endParaRPr/>
          </a:p>
          <a:p>
            <a:pPr marL="342900" lvl="0" indent="-215900" algn="l" rtl="0">
              <a:lnSpc>
                <a:spcPct val="100000"/>
              </a:lnSpc>
              <a:spcBef>
                <a:spcPts val="1000"/>
              </a:spcBef>
              <a:spcAft>
                <a:spcPts val="0"/>
              </a:spcAft>
              <a:buClr>
                <a:schemeClr val="dk1"/>
              </a:buClr>
              <a:buSzPts val="2000"/>
              <a:buFont typeface="Arial"/>
              <a:buNone/>
            </a:pPr>
            <a:endParaRPr/>
          </a:p>
        </p:txBody>
      </p:sp>
      <p:sp>
        <p:nvSpPr>
          <p:cNvPr id="1218" name="Google Shape;1218;p139"/>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sz="1400">
                <a:solidFill>
                  <a:srgbClr val="000000"/>
                </a:solidFill>
              </a:rPr>
              <a:t>141</a:t>
            </a:fld>
            <a:endParaRPr sz="1400">
              <a:solidFill>
                <a:srgbClr val="00000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40"/>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Further resources</a:t>
            </a:r>
            <a:endParaRPr/>
          </a:p>
        </p:txBody>
      </p:sp>
      <p:sp>
        <p:nvSpPr>
          <p:cNvPr id="1224" name="Google Shape;1224;p140"/>
          <p:cNvSpPr txBox="1">
            <a:spLocks noGrp="1"/>
          </p:cNvSpPr>
          <p:nvPr>
            <p:ph type="body" idx="1"/>
          </p:nvPr>
        </p:nvSpPr>
        <p:spPr>
          <a:xfrm>
            <a:off x="316350" y="1166324"/>
            <a:ext cx="11408400" cy="47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endParaRPr sz="2400"/>
          </a:p>
          <a:p>
            <a:pPr marL="342900" lvl="0" indent="-342900" algn="l" rtl="0">
              <a:lnSpc>
                <a:spcPct val="100000"/>
              </a:lnSpc>
              <a:spcBef>
                <a:spcPts val="1000"/>
              </a:spcBef>
              <a:spcAft>
                <a:spcPts val="0"/>
              </a:spcAft>
              <a:buClr>
                <a:schemeClr val="dk1"/>
              </a:buClr>
              <a:buSzPts val="2400"/>
              <a:buFont typeface="Arial"/>
              <a:buChar char="●"/>
            </a:pPr>
            <a:r>
              <a:rPr lang="en-AU" sz="2400"/>
              <a:t>Andriy Burkov, ” The Hundred-Page Machine Learning Book” (2019) https://themlbook.com/ - Covers many of the topics I describe today</a:t>
            </a:r>
            <a:endParaRPr sz="2400"/>
          </a:p>
          <a:p>
            <a:pPr marL="342900" lvl="0" indent="-342900" algn="l" rtl="0">
              <a:lnSpc>
                <a:spcPct val="100000"/>
              </a:lnSpc>
              <a:spcBef>
                <a:spcPts val="1000"/>
              </a:spcBef>
              <a:spcAft>
                <a:spcPts val="0"/>
              </a:spcAft>
              <a:buClr>
                <a:schemeClr val="dk1"/>
              </a:buClr>
              <a:buSzPts val="2400"/>
              <a:buFont typeface="Arial"/>
              <a:buChar char="●"/>
            </a:pPr>
            <a:r>
              <a:rPr lang="en-AU" sz="2400"/>
              <a:t>James et al, ”An Intro to Statistical Learning” – very detailed textbook, great reference but a bit less less applied. </a:t>
            </a:r>
            <a:endParaRPr sz="2400"/>
          </a:p>
          <a:p>
            <a:pPr marL="342900" lvl="0" indent="-342900" algn="l" rtl="0">
              <a:lnSpc>
                <a:spcPct val="100000"/>
              </a:lnSpc>
              <a:spcBef>
                <a:spcPts val="1000"/>
              </a:spcBef>
              <a:spcAft>
                <a:spcPts val="0"/>
              </a:spcAft>
              <a:buClr>
                <a:schemeClr val="dk1"/>
              </a:buClr>
              <a:buSzPts val="2400"/>
              <a:buFont typeface="Arial"/>
              <a:buChar char="●"/>
            </a:pPr>
            <a:r>
              <a:rPr lang="en-AU" sz="2400"/>
              <a:t>Aurélien Géron, "</a:t>
            </a:r>
            <a:r>
              <a:rPr lang="en-AU" sz="2400" i="1"/>
              <a:t>Hands-On Machine Learning with Scikit-Learn, Keras, and TensorFlow, 2nd Edition</a:t>
            </a:r>
            <a:r>
              <a:rPr lang="en-AU" sz="2400"/>
              <a:t>" 2019 </a:t>
            </a:r>
            <a:endParaRPr/>
          </a:p>
          <a:p>
            <a:pPr marL="0" lvl="0" indent="0" algn="l" rtl="0">
              <a:lnSpc>
                <a:spcPct val="100000"/>
              </a:lnSpc>
              <a:spcBef>
                <a:spcPts val="1000"/>
              </a:spcBef>
              <a:spcAft>
                <a:spcPts val="0"/>
              </a:spcAft>
              <a:buNone/>
            </a:pPr>
            <a:endParaRPr/>
          </a:p>
        </p:txBody>
      </p:sp>
      <p:sp>
        <p:nvSpPr>
          <p:cNvPr id="1225" name="Google Shape;1225;p140"/>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sz="1400">
                <a:solidFill>
                  <a:srgbClr val="000000"/>
                </a:solidFill>
              </a:rPr>
              <a:t>142</a:t>
            </a:fld>
            <a:endParaRPr sz="1400">
              <a:solidFill>
                <a:srgbClr val="000000"/>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41"/>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Further resources</a:t>
            </a:r>
            <a:endParaRPr/>
          </a:p>
        </p:txBody>
      </p:sp>
      <p:sp>
        <p:nvSpPr>
          <p:cNvPr id="1231" name="Google Shape;1231;p141"/>
          <p:cNvSpPr txBox="1">
            <a:spLocks noGrp="1"/>
          </p:cNvSpPr>
          <p:nvPr>
            <p:ph type="body" idx="1"/>
          </p:nvPr>
        </p:nvSpPr>
        <p:spPr>
          <a:xfrm>
            <a:off x="316350" y="1166324"/>
            <a:ext cx="11408400" cy="47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endParaRPr sz="2400"/>
          </a:p>
          <a:p>
            <a:pPr marL="342900" lvl="0" indent="-342900" algn="l" rtl="0">
              <a:lnSpc>
                <a:spcPct val="100000"/>
              </a:lnSpc>
              <a:spcBef>
                <a:spcPts val="1000"/>
              </a:spcBef>
              <a:spcAft>
                <a:spcPts val="0"/>
              </a:spcAft>
              <a:buClr>
                <a:schemeClr val="dk1"/>
              </a:buClr>
              <a:buSzPts val="2400"/>
              <a:buFont typeface="Arial"/>
              <a:buChar char="●"/>
            </a:pPr>
            <a:r>
              <a:rPr lang="en-AU" sz="2400"/>
              <a:t>If you like R, check out tidymodels and associated packages (</a:t>
            </a:r>
            <a:r>
              <a:rPr lang="en-AU" sz="2400" u="sng">
                <a:solidFill>
                  <a:schemeClr val="hlink"/>
                </a:solidFill>
                <a:hlinkClick r:id="rId3"/>
              </a:rPr>
              <a:t>https://www.tidymodels.org/</a:t>
            </a:r>
            <a:r>
              <a:rPr lang="en-AU" sz="2400"/>
              <a:t>).</a:t>
            </a:r>
            <a:endParaRPr/>
          </a:p>
          <a:p>
            <a:pPr marL="809999" lvl="1" indent="-257175" algn="l" rtl="0">
              <a:lnSpc>
                <a:spcPct val="100000"/>
              </a:lnSpc>
              <a:spcBef>
                <a:spcPts val="1000"/>
              </a:spcBef>
              <a:spcAft>
                <a:spcPts val="0"/>
              </a:spcAft>
              <a:buClr>
                <a:schemeClr val="dk1"/>
              </a:buClr>
              <a:buSzPts val="2400"/>
              <a:buFont typeface="Arial"/>
              <a:buChar char="○"/>
            </a:pPr>
            <a:r>
              <a:rPr lang="en-AU" sz="2400"/>
              <a:t>And all of today’s materials are available in R, see </a:t>
            </a:r>
            <a:r>
              <a:rPr lang="en-AU" sz="2400" u="sng">
                <a:solidFill>
                  <a:schemeClr val="hlink"/>
                </a:solidFill>
                <a:hlinkClick r:id="rId4"/>
              </a:rPr>
              <a:t>https://github.com/bwgoudey/IntroMLforLifeScienceWorkshopR</a:t>
            </a:r>
            <a:endParaRPr sz="2400"/>
          </a:p>
          <a:p>
            <a:pPr marL="342900" lvl="0" indent="-342900" algn="l" rtl="0">
              <a:lnSpc>
                <a:spcPct val="100000"/>
              </a:lnSpc>
              <a:spcBef>
                <a:spcPts val="1000"/>
              </a:spcBef>
              <a:spcAft>
                <a:spcPts val="0"/>
              </a:spcAft>
              <a:buSzPts val="2400"/>
              <a:buChar char="●"/>
            </a:pPr>
            <a:r>
              <a:rPr lang="en-AU" sz="2400"/>
              <a:t>Scikit-learn website has a lot of great documentation https://scikit-learn.org/</a:t>
            </a:r>
            <a:endParaRPr sz="2400"/>
          </a:p>
          <a:p>
            <a:pPr marL="0" lvl="0" indent="0" algn="l" rtl="0">
              <a:lnSpc>
                <a:spcPct val="100000"/>
              </a:lnSpc>
              <a:spcBef>
                <a:spcPts val="1000"/>
              </a:spcBef>
              <a:spcAft>
                <a:spcPts val="0"/>
              </a:spcAft>
              <a:buNone/>
            </a:pPr>
            <a:endParaRPr/>
          </a:p>
        </p:txBody>
      </p:sp>
      <p:sp>
        <p:nvSpPr>
          <p:cNvPr id="1232" name="Google Shape;1232;p141"/>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sz="1400">
                <a:solidFill>
                  <a:srgbClr val="000000"/>
                </a:solidFill>
              </a:rPr>
              <a:t>143</a:t>
            </a:fld>
            <a:endParaRPr sz="1400">
              <a:solidFill>
                <a:srgbClr val="000000"/>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4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Conclusions</a:t>
            </a:r>
            <a:endParaRPr/>
          </a:p>
        </p:txBody>
      </p:sp>
      <p:sp>
        <p:nvSpPr>
          <p:cNvPr id="1239" name="Google Shape;1239;p142"/>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600"/>
              <a:buFont typeface="Arial"/>
              <a:buChar char="•"/>
            </a:pPr>
            <a:r>
              <a:rPr lang="en-AU" sz="2600"/>
              <a:t>Machine learning is a useful set of tools: its lots of fun to try and predict important outcomes with whatever data you have at hand</a:t>
            </a:r>
            <a:endParaRPr/>
          </a:p>
          <a:p>
            <a:pPr marL="342900" lvl="0" indent="-342900" algn="l" rtl="0">
              <a:lnSpc>
                <a:spcPct val="100000"/>
              </a:lnSpc>
              <a:spcBef>
                <a:spcPts val="1000"/>
              </a:spcBef>
              <a:spcAft>
                <a:spcPts val="0"/>
              </a:spcAft>
              <a:buClr>
                <a:schemeClr val="dk1"/>
              </a:buClr>
              <a:buSzPts val="2600"/>
              <a:buFont typeface="Arial"/>
              <a:buChar char="•"/>
            </a:pPr>
            <a:r>
              <a:rPr lang="en-AU" sz="2600"/>
              <a:t>But its easy to fool yourself and others if you aren’t careful. Great for publication, not great for science. </a:t>
            </a:r>
            <a:endParaRPr/>
          </a:p>
          <a:p>
            <a:pPr marL="342900" lvl="0" indent="-342900" algn="l" rtl="0">
              <a:lnSpc>
                <a:spcPct val="100000"/>
              </a:lnSpc>
              <a:spcBef>
                <a:spcPts val="1000"/>
              </a:spcBef>
              <a:spcAft>
                <a:spcPts val="0"/>
              </a:spcAft>
              <a:buClr>
                <a:schemeClr val="dk1"/>
              </a:buClr>
              <a:buSzPts val="2600"/>
              <a:buFont typeface="Arial"/>
              <a:buChar char="•"/>
            </a:pPr>
            <a:r>
              <a:rPr lang="en-AU" sz="2600"/>
              <a:t>Always try to carve off at least one chunk of data to act as a hold-out set, untouched by any model construction. For bonus points, do this repeatedly. </a:t>
            </a:r>
            <a:endParaRPr/>
          </a:p>
          <a:p>
            <a:pPr marL="342900" lvl="0" indent="-342900" algn="l" rtl="0">
              <a:lnSpc>
                <a:spcPct val="100000"/>
              </a:lnSpc>
              <a:spcBef>
                <a:spcPts val="1000"/>
              </a:spcBef>
              <a:spcAft>
                <a:spcPts val="0"/>
              </a:spcAft>
              <a:buClr>
                <a:schemeClr val="dk1"/>
              </a:buClr>
              <a:buSzPts val="2600"/>
              <a:buFont typeface="Arial"/>
              <a:buChar char="•"/>
            </a:pPr>
            <a:r>
              <a:rPr lang="en-AU" sz="2600"/>
              <a:t>While we’ve only covered supervised learning and in particular classification. The same ideas all hold in unsupervised learning, where we try to learn which features identify similar groupings. </a:t>
            </a:r>
            <a:endParaRPr/>
          </a:p>
        </p:txBody>
      </p:sp>
      <p:sp>
        <p:nvSpPr>
          <p:cNvPr id="1240" name="Google Shape;1240;p142"/>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sz="1400">
                <a:solidFill>
                  <a:srgbClr val="000000"/>
                </a:solidFill>
              </a:rPr>
              <a:t>144</a:t>
            </a:fld>
            <a:endParaRPr sz="1400">
              <a:solidFill>
                <a:srgbClr val="000000"/>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4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6000"/>
              <a:buFont typeface="Georgia"/>
              <a:buNone/>
            </a:pPr>
            <a:r>
              <a:rPr lang="en-AU" b="1"/>
              <a:t>Q &amp; A</a:t>
            </a:r>
            <a:endParaRPr/>
          </a:p>
        </p:txBody>
      </p:sp>
      <p:sp>
        <p:nvSpPr>
          <p:cNvPr id="1246" name="Google Shape;1246;p14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88888"/>
              </a:buClr>
              <a:buSzPts val="24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7"/>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Classes of machine learning techniques</a:t>
            </a:r>
            <a:endParaRPr/>
          </a:p>
        </p:txBody>
      </p:sp>
      <p:pic>
        <p:nvPicPr>
          <p:cNvPr id="284" name="Google Shape;284;p37"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p:cNvPicPr preferRelativeResize="0"/>
          <p:nvPr/>
        </p:nvPicPr>
        <p:blipFill rotWithShape="1">
          <a:blip r:embed="rId3">
            <a:alphaModFix/>
          </a:blip>
          <a:srcRect/>
          <a:stretch/>
        </p:blipFill>
        <p:spPr>
          <a:xfrm>
            <a:off x="1005840" y="1501117"/>
            <a:ext cx="8885642" cy="3282756"/>
          </a:xfrm>
          <a:prstGeom prst="rect">
            <a:avLst/>
          </a:prstGeom>
          <a:noFill/>
          <a:ln>
            <a:noFill/>
          </a:ln>
        </p:spPr>
      </p:pic>
      <p:sp>
        <p:nvSpPr>
          <p:cNvPr id="285" name="Google Shape;285;p37"/>
          <p:cNvSpPr txBox="1"/>
          <p:nvPr/>
        </p:nvSpPr>
        <p:spPr>
          <a:xfrm>
            <a:off x="496575" y="5504614"/>
            <a:ext cx="33127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dirty="0">
                <a:solidFill>
                  <a:schemeClr val="dk1"/>
                </a:solidFill>
                <a:latin typeface="Calibri"/>
                <a:ea typeface="Calibri"/>
                <a:cs typeface="Calibri"/>
                <a:sym typeface="Calibri"/>
              </a:rPr>
              <a:t>https://</a:t>
            </a:r>
            <a:r>
              <a:rPr lang="en-AU" sz="1800" dirty="0" err="1">
                <a:solidFill>
                  <a:schemeClr val="dk1"/>
                </a:solidFill>
                <a:latin typeface="Calibri"/>
                <a:ea typeface="Calibri"/>
                <a:cs typeface="Calibri"/>
                <a:sym typeface="Calibri"/>
              </a:rPr>
              <a:t>arxiv.org</a:t>
            </a:r>
            <a:r>
              <a:rPr lang="en-AU" sz="1800" dirty="0">
                <a:solidFill>
                  <a:schemeClr val="dk1"/>
                </a:solidFill>
                <a:latin typeface="Calibri"/>
                <a:ea typeface="Calibri"/>
                <a:cs typeface="Calibri"/>
                <a:sym typeface="Calibri"/>
              </a:rPr>
              <a:t>/abs/1910.05433</a:t>
            </a:r>
            <a:endParaRPr dirty="0"/>
          </a:p>
        </p:txBody>
      </p:sp>
      <p:sp>
        <p:nvSpPr>
          <p:cNvPr id="287" name="Google Shape;287;p37"/>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8"/>
          <p:cNvSpPr txBox="1">
            <a:spLocks noGrp="1"/>
          </p:cNvSpPr>
          <p:nvPr>
            <p:ph type="body" idx="1"/>
          </p:nvPr>
        </p:nvSpPr>
        <p:spPr>
          <a:xfrm>
            <a:off x="415600" y="1357008"/>
            <a:ext cx="11360700" cy="1727100"/>
          </a:xfrm>
          <a:prstGeom prst="rect">
            <a:avLst/>
          </a:prstGeom>
        </p:spPr>
        <p:txBody>
          <a:bodyPr spcFirstLastPara="1" wrap="square" lIns="45725" tIns="32000" rIns="45725" bIns="45725" anchor="ctr" anchorCtr="0">
            <a:spAutoFit/>
          </a:bodyPr>
          <a:lstStyle/>
          <a:p>
            <a:pPr marL="0" lvl="0" indent="0" algn="l" rtl="0">
              <a:lnSpc>
                <a:spcPct val="115000"/>
              </a:lnSpc>
              <a:spcBef>
                <a:spcPts val="0"/>
              </a:spcBef>
              <a:spcAft>
                <a:spcPts val="0"/>
              </a:spcAft>
              <a:buNone/>
            </a:pPr>
            <a:r>
              <a:rPr lang="en-AU" sz="2600" i="1">
                <a:latin typeface="Nunito"/>
                <a:ea typeface="Nunito"/>
                <a:cs typeface="Nunito"/>
                <a:sym typeface="Nunito"/>
              </a:rPr>
              <a:t>“Technology that allows a computer to do something that normally require human intelligence” </a:t>
            </a:r>
            <a:br>
              <a:rPr lang="en-AU" sz="2600" i="1">
                <a:latin typeface="Nunito"/>
                <a:ea typeface="Nunito"/>
                <a:cs typeface="Nunito"/>
                <a:sym typeface="Nunito"/>
              </a:rPr>
            </a:br>
            <a:r>
              <a:rPr lang="en-AU" sz="2200" b="1">
                <a:latin typeface="Nunito"/>
                <a:ea typeface="Nunito"/>
                <a:cs typeface="Nunito"/>
                <a:sym typeface="Nunito"/>
              </a:rPr>
              <a:t>But practically speaking this is not very helpful</a:t>
            </a:r>
            <a:endParaRPr sz="2600" i="1">
              <a:latin typeface="Nunito"/>
              <a:ea typeface="Nunito"/>
              <a:cs typeface="Nunito"/>
              <a:sym typeface="Nunito"/>
            </a:endParaRPr>
          </a:p>
          <a:p>
            <a:pPr marL="0" lvl="0" indent="0" algn="l" rtl="0">
              <a:lnSpc>
                <a:spcPct val="115000"/>
              </a:lnSpc>
              <a:spcBef>
                <a:spcPts val="0"/>
              </a:spcBef>
              <a:spcAft>
                <a:spcPts val="0"/>
              </a:spcAft>
              <a:buNone/>
            </a:pPr>
            <a:endParaRPr sz="2200" b="1">
              <a:latin typeface="Nunito"/>
              <a:ea typeface="Nunito"/>
              <a:cs typeface="Nunito"/>
              <a:sym typeface="Nunito"/>
            </a:endParaRPr>
          </a:p>
        </p:txBody>
      </p:sp>
      <p:sp>
        <p:nvSpPr>
          <p:cNvPr id="294" name="Google Shape;294;p38"/>
          <p:cNvSpPr txBox="1">
            <a:spLocks noGrp="1"/>
          </p:cNvSpPr>
          <p:nvPr>
            <p:ph type="title"/>
          </p:nvPr>
        </p:nvSpPr>
        <p:spPr>
          <a:xfrm>
            <a:off x="415600" y="593367"/>
            <a:ext cx="11360700" cy="763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AU" sz="3300" b="1">
                <a:solidFill>
                  <a:schemeClr val="accent1"/>
                </a:solidFill>
                <a:latin typeface="Nunito"/>
                <a:ea typeface="Nunito"/>
                <a:cs typeface="Nunito"/>
                <a:sym typeface="Nunito"/>
              </a:rPr>
              <a:t>Whats the relationship with AI? What is AI?</a:t>
            </a:r>
            <a:endParaRPr/>
          </a:p>
        </p:txBody>
      </p:sp>
      <p:sp>
        <p:nvSpPr>
          <p:cNvPr id="295" name="Google Shape;295;p38"/>
          <p:cNvSpPr txBox="1">
            <a:spLocks noGrp="1"/>
          </p:cNvSpPr>
          <p:nvPr>
            <p:ph type="sldNum" idx="12"/>
          </p:nvPr>
        </p:nvSpPr>
        <p:spPr>
          <a:xfrm>
            <a:off x="11296610" y="6217622"/>
            <a:ext cx="731700" cy="5250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en-AU"/>
              <a:t>16</a:t>
            </a:fld>
            <a:endParaRPr/>
          </a:p>
        </p:txBody>
      </p:sp>
      <p:pic>
        <p:nvPicPr>
          <p:cNvPr id="296" name="Google Shape;296;p38"/>
          <p:cNvPicPr preferRelativeResize="0"/>
          <p:nvPr/>
        </p:nvPicPr>
        <p:blipFill rotWithShape="1">
          <a:blip r:embed="rId3">
            <a:alphaModFix/>
          </a:blip>
          <a:srcRect t="11378"/>
          <a:stretch/>
        </p:blipFill>
        <p:spPr>
          <a:xfrm>
            <a:off x="1488088" y="2726775"/>
            <a:ext cx="4564563" cy="2888726"/>
          </a:xfrm>
          <a:prstGeom prst="rect">
            <a:avLst/>
          </a:prstGeom>
          <a:noFill/>
          <a:ln>
            <a:noFill/>
          </a:ln>
        </p:spPr>
      </p:pic>
      <p:sp>
        <p:nvSpPr>
          <p:cNvPr id="297" name="Google Shape;297;p38"/>
          <p:cNvSpPr txBox="1"/>
          <p:nvPr/>
        </p:nvSpPr>
        <p:spPr>
          <a:xfrm>
            <a:off x="2485810" y="5615500"/>
            <a:ext cx="26709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Linear regression</a:t>
            </a:r>
            <a:endParaRPr sz="700"/>
          </a:p>
        </p:txBody>
      </p:sp>
      <p:sp>
        <p:nvSpPr>
          <p:cNvPr id="298" name="Google Shape;298;p38"/>
          <p:cNvSpPr txBox="1"/>
          <p:nvPr/>
        </p:nvSpPr>
        <p:spPr>
          <a:xfrm>
            <a:off x="7208490" y="5615494"/>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Human-like intelligence</a:t>
            </a:r>
            <a:endParaRPr sz="700"/>
          </a:p>
        </p:txBody>
      </p:sp>
      <p:pic>
        <p:nvPicPr>
          <p:cNvPr id="299" name="Google Shape;299;p38"/>
          <p:cNvPicPr preferRelativeResize="0"/>
          <p:nvPr/>
        </p:nvPicPr>
        <p:blipFill rotWithShape="1">
          <a:blip r:embed="rId3">
            <a:alphaModFix/>
          </a:blip>
          <a:srcRect l="42483" t="91312" r="36960" b="4237"/>
          <a:stretch/>
        </p:blipFill>
        <p:spPr>
          <a:xfrm>
            <a:off x="2677916" y="5238662"/>
            <a:ext cx="1944482" cy="300638"/>
          </a:xfrm>
          <a:prstGeom prst="rect">
            <a:avLst/>
          </a:prstGeom>
          <a:noFill/>
          <a:ln>
            <a:noFill/>
          </a:ln>
        </p:spPr>
      </p:pic>
      <p:pic>
        <p:nvPicPr>
          <p:cNvPr id="300" name="Google Shape;300;p38"/>
          <p:cNvPicPr preferRelativeResize="0"/>
          <p:nvPr/>
        </p:nvPicPr>
        <p:blipFill rotWithShape="1">
          <a:blip r:embed="rId3">
            <a:alphaModFix/>
          </a:blip>
          <a:srcRect t="27731" r="95294" b="33115"/>
          <a:stretch/>
        </p:blipFill>
        <p:spPr>
          <a:xfrm>
            <a:off x="1294230" y="2772800"/>
            <a:ext cx="465592" cy="2766502"/>
          </a:xfrm>
          <a:prstGeom prst="rect">
            <a:avLst/>
          </a:prstGeom>
          <a:noFill/>
          <a:ln>
            <a:noFill/>
          </a:ln>
        </p:spPr>
      </p:pic>
      <p:pic>
        <p:nvPicPr>
          <p:cNvPr id="301" name="Google Shape;301;p38"/>
          <p:cNvPicPr preferRelativeResize="0"/>
          <p:nvPr/>
        </p:nvPicPr>
        <p:blipFill>
          <a:blip r:embed="rId4">
            <a:alphaModFix/>
          </a:blip>
          <a:stretch>
            <a:fillRect/>
          </a:stretch>
        </p:blipFill>
        <p:spPr>
          <a:xfrm>
            <a:off x="7208489" y="2081148"/>
            <a:ext cx="3392363" cy="3287801"/>
          </a:xfrm>
          <a:prstGeom prst="rect">
            <a:avLst/>
          </a:prstGeom>
          <a:noFill/>
          <a:ln>
            <a:noFill/>
          </a:ln>
        </p:spPr>
      </p:pic>
      <p:sp>
        <p:nvSpPr>
          <p:cNvPr id="302" name="Google Shape;302;p38"/>
          <p:cNvSpPr txBox="1"/>
          <p:nvPr/>
        </p:nvSpPr>
        <p:spPr>
          <a:xfrm>
            <a:off x="735804" y="5948225"/>
            <a:ext cx="2987100" cy="2772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600">
                <a:highlight>
                  <a:srgbClr val="FFFFFF"/>
                </a:highlight>
              </a:rPr>
              <a:t>Regression by </a:t>
            </a:r>
            <a:r>
              <a:rPr lang="en-AU" sz="600">
                <a:solidFill>
                  <a:srgbClr val="0372A6"/>
                </a:solidFill>
                <a:highlight>
                  <a:srgbClr val="FFFFFF"/>
                </a:highlight>
                <a:uFill>
                  <a:noFill/>
                </a:uFill>
                <a:hlinkClick r:id="rId5">
                  <a:extLst>
                    <a:ext uri="{A12FA001-AC4F-418D-AE19-62706E023703}">
                      <ahyp:hlinkClr xmlns:ahyp="http://schemas.microsoft.com/office/drawing/2018/hyperlinkcolor" val="tx"/>
                    </a:ext>
                  </a:extLst>
                </a:hlinkClick>
              </a:rPr>
              <a:t>Danielle Navarro</a:t>
            </a:r>
            <a:r>
              <a:rPr lang="en-AU" sz="600">
                <a:highlight>
                  <a:srgbClr val="FFFFFF"/>
                </a:highlight>
              </a:rPr>
              <a:t> is licensed </a:t>
            </a:r>
            <a:r>
              <a:rPr lang="en-AU" sz="600">
                <a:solidFill>
                  <a:srgbClr val="0372A6"/>
                </a:solidFill>
                <a:highlight>
                  <a:srgbClr val="FFFFFF"/>
                </a:highlight>
                <a:uFill>
                  <a:noFill/>
                </a:uFill>
                <a:hlinkClick r:id="rId6">
                  <a:extLst>
                    <a:ext uri="{A12FA001-AC4F-418D-AE19-62706E023703}">
                      <ahyp:hlinkClr xmlns:ahyp="http://schemas.microsoft.com/office/drawing/2018/hyperlinkcolor" val="tx"/>
                    </a:ext>
                  </a:extLst>
                </a:hlinkClick>
              </a:rPr>
              <a:t>CC BY-SA 4.0</a:t>
            </a:r>
            <a:r>
              <a:rPr lang="en-AU" sz="600">
                <a:highlight>
                  <a:srgbClr val="FFFFFF"/>
                </a:highlight>
              </a:rPr>
              <a:t>. Original source: </a:t>
            </a:r>
            <a:r>
              <a:rPr lang="en-AU" sz="600">
                <a:solidFill>
                  <a:srgbClr val="0372A6"/>
                </a:solidFill>
                <a:highlight>
                  <a:srgbClr val="FFFFFF"/>
                </a:highlight>
                <a:uFill>
                  <a:noFill/>
                </a:uFill>
                <a:hlinkClick r:id="rId7">
                  <a:extLst>
                    <a:ext uri="{A12FA001-AC4F-418D-AE19-62706E023703}">
                      <ahyp:hlinkClr xmlns:ahyp="http://schemas.microsoft.com/office/drawing/2018/hyperlinkcolor" val="tx"/>
                    </a:ext>
                  </a:extLst>
                </a:hlinkClick>
              </a:rPr>
              <a:t>https://bookdown.org/ekothe/navarro26/</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415600" y="593367"/>
            <a:ext cx="11360700" cy="763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AU" sz="3300" b="1">
                <a:solidFill>
                  <a:schemeClr val="accent1"/>
                </a:solidFill>
                <a:latin typeface="Nunito"/>
                <a:ea typeface="Nunito"/>
                <a:cs typeface="Nunito"/>
                <a:sym typeface="Nunito"/>
              </a:rPr>
              <a:t>When People Say “AI,” They Might Mean…</a:t>
            </a:r>
            <a:endParaRPr/>
          </a:p>
        </p:txBody>
      </p:sp>
      <p:sp>
        <p:nvSpPr>
          <p:cNvPr id="309" name="Google Shape;309;p39"/>
          <p:cNvSpPr txBox="1">
            <a:spLocks noGrp="1"/>
          </p:cNvSpPr>
          <p:nvPr>
            <p:ph type="sldNum" idx="12"/>
          </p:nvPr>
        </p:nvSpPr>
        <p:spPr>
          <a:xfrm>
            <a:off x="11296610" y="6217622"/>
            <a:ext cx="731700" cy="5250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en-AU"/>
              <a:t>17</a:t>
            </a:fld>
            <a:endParaRPr/>
          </a:p>
        </p:txBody>
      </p:sp>
      <p:sp>
        <p:nvSpPr>
          <p:cNvPr id="310" name="Google Shape;310;p39"/>
          <p:cNvSpPr/>
          <p:nvPr/>
        </p:nvSpPr>
        <p:spPr>
          <a:xfrm>
            <a:off x="1006049" y="16143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11" name="Google Shape;311;p39"/>
          <p:cNvSpPr/>
          <p:nvPr/>
        </p:nvSpPr>
        <p:spPr>
          <a:xfrm>
            <a:off x="5573877" y="16143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12" name="Google Shape;312;p39"/>
          <p:cNvSpPr/>
          <p:nvPr/>
        </p:nvSpPr>
        <p:spPr>
          <a:xfrm>
            <a:off x="1006049" y="3587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13" name="Google Shape;313;p39"/>
          <p:cNvSpPr/>
          <p:nvPr/>
        </p:nvSpPr>
        <p:spPr>
          <a:xfrm>
            <a:off x="5573877" y="3587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pic>
        <p:nvPicPr>
          <p:cNvPr id="314" name="Google Shape;314;p39"/>
          <p:cNvPicPr preferRelativeResize="0"/>
          <p:nvPr/>
        </p:nvPicPr>
        <p:blipFill>
          <a:blip r:embed="rId3">
            <a:alphaModFix/>
          </a:blip>
          <a:stretch>
            <a:fillRect/>
          </a:stretch>
        </p:blipFill>
        <p:spPr>
          <a:xfrm>
            <a:off x="3148583" y="2059559"/>
            <a:ext cx="1308502" cy="1527839"/>
          </a:xfrm>
          <a:prstGeom prst="rect">
            <a:avLst/>
          </a:prstGeom>
          <a:noFill/>
          <a:ln>
            <a:noFill/>
          </a:ln>
        </p:spPr>
      </p:pic>
      <p:sp>
        <p:nvSpPr>
          <p:cNvPr id="315" name="Google Shape;315;p39"/>
          <p:cNvSpPr txBox="1"/>
          <p:nvPr/>
        </p:nvSpPr>
        <p:spPr>
          <a:xfrm>
            <a:off x="1088548" y="1669075"/>
            <a:ext cx="46281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Artificial General Intelligence</a:t>
            </a:r>
            <a:endParaRPr sz="700"/>
          </a:p>
        </p:txBody>
      </p:sp>
      <p:sp>
        <p:nvSpPr>
          <p:cNvPr id="316" name="Google Shape;316;p39"/>
          <p:cNvSpPr txBox="1"/>
          <p:nvPr/>
        </p:nvSpPr>
        <p:spPr>
          <a:xfrm>
            <a:off x="5716526" y="16690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Machine learning</a:t>
            </a:r>
            <a:endParaRPr sz="700"/>
          </a:p>
        </p:txBody>
      </p:sp>
      <p:sp>
        <p:nvSpPr>
          <p:cNvPr id="317" name="Google Shape;317;p39"/>
          <p:cNvSpPr txBox="1"/>
          <p:nvPr/>
        </p:nvSpPr>
        <p:spPr>
          <a:xfrm>
            <a:off x="1176669" y="36828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Deep learning</a:t>
            </a:r>
            <a:endParaRPr sz="700"/>
          </a:p>
        </p:txBody>
      </p:sp>
      <p:sp>
        <p:nvSpPr>
          <p:cNvPr id="318" name="Google Shape;318;p39"/>
          <p:cNvSpPr txBox="1"/>
          <p:nvPr/>
        </p:nvSpPr>
        <p:spPr>
          <a:xfrm>
            <a:off x="5716526" y="3642669"/>
            <a:ext cx="3859500" cy="8205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Large-language models and Generative AI</a:t>
            </a:r>
            <a:endParaRPr sz="700"/>
          </a:p>
        </p:txBody>
      </p:sp>
      <p:pic>
        <p:nvPicPr>
          <p:cNvPr id="319" name="Google Shape;319;p39"/>
          <p:cNvPicPr preferRelativeResize="0"/>
          <p:nvPr/>
        </p:nvPicPr>
        <p:blipFill>
          <a:blip r:embed="rId4">
            <a:alphaModFix/>
          </a:blip>
          <a:stretch>
            <a:fillRect/>
          </a:stretch>
        </p:blipFill>
        <p:spPr>
          <a:xfrm>
            <a:off x="1336548" y="4095756"/>
            <a:ext cx="2991503" cy="1457775"/>
          </a:xfrm>
          <a:prstGeom prst="rect">
            <a:avLst/>
          </a:prstGeom>
          <a:noFill/>
          <a:ln>
            <a:noFill/>
          </a:ln>
        </p:spPr>
      </p:pic>
      <p:pic>
        <p:nvPicPr>
          <p:cNvPr id="320" name="Google Shape;320;p39"/>
          <p:cNvPicPr preferRelativeResize="0"/>
          <p:nvPr/>
        </p:nvPicPr>
        <p:blipFill>
          <a:blip r:embed="rId5">
            <a:alphaModFix/>
          </a:blip>
          <a:stretch>
            <a:fillRect/>
          </a:stretch>
        </p:blipFill>
        <p:spPr>
          <a:xfrm>
            <a:off x="5716526" y="4501800"/>
            <a:ext cx="1428750" cy="800100"/>
          </a:xfrm>
          <a:prstGeom prst="rect">
            <a:avLst/>
          </a:prstGeom>
          <a:noFill/>
          <a:ln>
            <a:noFill/>
          </a:ln>
        </p:spPr>
      </p:pic>
      <p:pic>
        <p:nvPicPr>
          <p:cNvPr id="321" name="Google Shape;321;p39"/>
          <p:cNvPicPr preferRelativeResize="0"/>
          <p:nvPr/>
        </p:nvPicPr>
        <p:blipFill>
          <a:blip r:embed="rId6">
            <a:alphaModFix/>
          </a:blip>
          <a:stretch>
            <a:fillRect/>
          </a:stretch>
        </p:blipFill>
        <p:spPr>
          <a:xfrm>
            <a:off x="7368756" y="4544188"/>
            <a:ext cx="1521888" cy="560913"/>
          </a:xfrm>
          <a:prstGeom prst="rect">
            <a:avLst/>
          </a:prstGeom>
          <a:noFill/>
          <a:ln>
            <a:noFill/>
          </a:ln>
        </p:spPr>
      </p:pic>
      <p:pic>
        <p:nvPicPr>
          <p:cNvPr id="322" name="Google Shape;322;p39"/>
          <p:cNvPicPr preferRelativeResize="0"/>
          <p:nvPr/>
        </p:nvPicPr>
        <p:blipFill>
          <a:blip r:embed="rId7">
            <a:alphaModFix/>
          </a:blip>
          <a:stretch>
            <a:fillRect/>
          </a:stretch>
        </p:blipFill>
        <p:spPr>
          <a:xfrm>
            <a:off x="1599604" y="2205801"/>
            <a:ext cx="1308500" cy="1268170"/>
          </a:xfrm>
          <a:prstGeom prst="rect">
            <a:avLst/>
          </a:prstGeom>
          <a:noFill/>
          <a:ln>
            <a:noFill/>
          </a:ln>
        </p:spPr>
      </p:pic>
      <p:pic>
        <p:nvPicPr>
          <p:cNvPr id="323" name="Google Shape;323;p39"/>
          <p:cNvPicPr preferRelativeResize="0"/>
          <p:nvPr/>
        </p:nvPicPr>
        <p:blipFill>
          <a:blip r:embed="rId8">
            <a:alphaModFix/>
          </a:blip>
          <a:stretch>
            <a:fillRect/>
          </a:stretch>
        </p:blipFill>
        <p:spPr>
          <a:xfrm>
            <a:off x="8652328" y="2073025"/>
            <a:ext cx="1334963" cy="1334963"/>
          </a:xfrm>
          <a:prstGeom prst="rect">
            <a:avLst/>
          </a:prstGeom>
          <a:noFill/>
          <a:ln>
            <a:noFill/>
          </a:ln>
        </p:spPr>
      </p:pic>
      <p:pic>
        <p:nvPicPr>
          <p:cNvPr id="324" name="Google Shape;324;p39"/>
          <p:cNvPicPr preferRelativeResize="0"/>
          <p:nvPr/>
        </p:nvPicPr>
        <p:blipFill>
          <a:blip r:embed="rId9">
            <a:alphaModFix/>
          </a:blip>
          <a:stretch>
            <a:fillRect/>
          </a:stretch>
        </p:blipFill>
        <p:spPr>
          <a:xfrm>
            <a:off x="5957239" y="2138548"/>
            <a:ext cx="1211114" cy="1176881"/>
          </a:xfrm>
          <a:prstGeom prst="rect">
            <a:avLst/>
          </a:prstGeom>
          <a:noFill/>
          <a:ln>
            <a:noFill/>
          </a:ln>
        </p:spPr>
      </p:pic>
      <p:pic>
        <p:nvPicPr>
          <p:cNvPr id="325" name="Google Shape;325;p39"/>
          <p:cNvPicPr preferRelativeResize="0"/>
          <p:nvPr/>
        </p:nvPicPr>
        <p:blipFill>
          <a:blip r:embed="rId10">
            <a:alphaModFix/>
          </a:blip>
          <a:stretch>
            <a:fillRect/>
          </a:stretch>
        </p:blipFill>
        <p:spPr>
          <a:xfrm>
            <a:off x="7551754" y="2279892"/>
            <a:ext cx="894188" cy="8941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415600" y="593367"/>
            <a:ext cx="11360700" cy="763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AU" sz="3300" b="1">
                <a:solidFill>
                  <a:schemeClr val="accent1"/>
                </a:solidFill>
                <a:latin typeface="Nunito"/>
                <a:ea typeface="Nunito"/>
                <a:cs typeface="Nunito"/>
                <a:sym typeface="Nunito"/>
              </a:rPr>
              <a:t>When People Say “AI,” They Might Mean…</a:t>
            </a:r>
            <a:endParaRPr/>
          </a:p>
        </p:txBody>
      </p:sp>
      <p:sp>
        <p:nvSpPr>
          <p:cNvPr id="332" name="Google Shape;332;p40"/>
          <p:cNvSpPr txBox="1">
            <a:spLocks noGrp="1"/>
          </p:cNvSpPr>
          <p:nvPr>
            <p:ph type="sldNum" idx="12"/>
          </p:nvPr>
        </p:nvSpPr>
        <p:spPr>
          <a:xfrm>
            <a:off x="11296610" y="6217622"/>
            <a:ext cx="731700" cy="5250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en-AU"/>
              <a:t>18</a:t>
            </a:fld>
            <a:endParaRPr/>
          </a:p>
        </p:txBody>
      </p:sp>
      <p:sp>
        <p:nvSpPr>
          <p:cNvPr id="333" name="Google Shape;333;p40"/>
          <p:cNvSpPr/>
          <p:nvPr/>
        </p:nvSpPr>
        <p:spPr>
          <a:xfrm>
            <a:off x="1006049" y="16143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34" name="Google Shape;334;p40"/>
          <p:cNvSpPr/>
          <p:nvPr/>
        </p:nvSpPr>
        <p:spPr>
          <a:xfrm>
            <a:off x="5573877" y="16143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35" name="Google Shape;335;p40"/>
          <p:cNvSpPr/>
          <p:nvPr/>
        </p:nvSpPr>
        <p:spPr>
          <a:xfrm>
            <a:off x="1006049" y="3587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36" name="Google Shape;336;p40"/>
          <p:cNvSpPr/>
          <p:nvPr/>
        </p:nvSpPr>
        <p:spPr>
          <a:xfrm>
            <a:off x="5573877" y="3587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pic>
        <p:nvPicPr>
          <p:cNvPr id="337" name="Google Shape;337;p40"/>
          <p:cNvPicPr preferRelativeResize="0"/>
          <p:nvPr/>
        </p:nvPicPr>
        <p:blipFill>
          <a:blip r:embed="rId3">
            <a:alphaModFix amt="33000"/>
          </a:blip>
          <a:stretch>
            <a:fillRect/>
          </a:stretch>
        </p:blipFill>
        <p:spPr>
          <a:xfrm>
            <a:off x="3148583" y="2059559"/>
            <a:ext cx="1308502" cy="1527839"/>
          </a:xfrm>
          <a:prstGeom prst="rect">
            <a:avLst/>
          </a:prstGeom>
          <a:noFill/>
          <a:ln>
            <a:noFill/>
          </a:ln>
        </p:spPr>
      </p:pic>
      <p:sp>
        <p:nvSpPr>
          <p:cNvPr id="338" name="Google Shape;338;p40"/>
          <p:cNvSpPr txBox="1"/>
          <p:nvPr/>
        </p:nvSpPr>
        <p:spPr>
          <a:xfrm>
            <a:off x="1088548" y="1669075"/>
            <a:ext cx="4868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solidFill>
                  <a:srgbClr val="CCCCCC"/>
                </a:solidFill>
                <a:latin typeface="Nunito"/>
                <a:ea typeface="Nunito"/>
                <a:cs typeface="Nunito"/>
                <a:sym typeface="Nunito"/>
              </a:rPr>
              <a:t>Artificial General Intelligence</a:t>
            </a:r>
            <a:endParaRPr sz="700">
              <a:solidFill>
                <a:srgbClr val="CCCCCC"/>
              </a:solidFill>
            </a:endParaRPr>
          </a:p>
        </p:txBody>
      </p:sp>
      <p:sp>
        <p:nvSpPr>
          <p:cNvPr id="339" name="Google Shape;339;p40"/>
          <p:cNvSpPr txBox="1"/>
          <p:nvPr/>
        </p:nvSpPr>
        <p:spPr>
          <a:xfrm>
            <a:off x="5716526" y="16690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Machine learning</a:t>
            </a:r>
            <a:endParaRPr sz="700"/>
          </a:p>
        </p:txBody>
      </p:sp>
      <p:sp>
        <p:nvSpPr>
          <p:cNvPr id="340" name="Google Shape;340;p40"/>
          <p:cNvSpPr txBox="1"/>
          <p:nvPr/>
        </p:nvSpPr>
        <p:spPr>
          <a:xfrm>
            <a:off x="1176669" y="36828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Deep learning</a:t>
            </a:r>
            <a:endParaRPr sz="700"/>
          </a:p>
        </p:txBody>
      </p:sp>
      <p:sp>
        <p:nvSpPr>
          <p:cNvPr id="341" name="Google Shape;341;p40"/>
          <p:cNvSpPr txBox="1"/>
          <p:nvPr/>
        </p:nvSpPr>
        <p:spPr>
          <a:xfrm>
            <a:off x="5716526" y="3642669"/>
            <a:ext cx="3859500" cy="8205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Large-language models and Generative AI</a:t>
            </a:r>
            <a:endParaRPr sz="700"/>
          </a:p>
        </p:txBody>
      </p:sp>
      <p:pic>
        <p:nvPicPr>
          <p:cNvPr id="342" name="Google Shape;342;p40"/>
          <p:cNvPicPr preferRelativeResize="0"/>
          <p:nvPr/>
        </p:nvPicPr>
        <p:blipFill>
          <a:blip r:embed="rId4">
            <a:alphaModFix/>
          </a:blip>
          <a:stretch>
            <a:fillRect/>
          </a:stretch>
        </p:blipFill>
        <p:spPr>
          <a:xfrm>
            <a:off x="5716526" y="4501800"/>
            <a:ext cx="1428750" cy="800100"/>
          </a:xfrm>
          <a:prstGeom prst="rect">
            <a:avLst/>
          </a:prstGeom>
          <a:noFill/>
          <a:ln>
            <a:noFill/>
          </a:ln>
        </p:spPr>
      </p:pic>
      <p:pic>
        <p:nvPicPr>
          <p:cNvPr id="343" name="Google Shape;343;p40"/>
          <p:cNvPicPr preferRelativeResize="0"/>
          <p:nvPr/>
        </p:nvPicPr>
        <p:blipFill>
          <a:blip r:embed="rId5">
            <a:alphaModFix/>
          </a:blip>
          <a:stretch>
            <a:fillRect/>
          </a:stretch>
        </p:blipFill>
        <p:spPr>
          <a:xfrm>
            <a:off x="7368756" y="4544188"/>
            <a:ext cx="1521888" cy="560913"/>
          </a:xfrm>
          <a:prstGeom prst="rect">
            <a:avLst/>
          </a:prstGeom>
          <a:noFill/>
          <a:ln>
            <a:noFill/>
          </a:ln>
        </p:spPr>
      </p:pic>
      <p:cxnSp>
        <p:nvCxnSpPr>
          <p:cNvPr id="344" name="Google Shape;344;p40"/>
          <p:cNvCxnSpPr/>
          <p:nvPr/>
        </p:nvCxnSpPr>
        <p:spPr>
          <a:xfrm rot="10800000" flipH="1">
            <a:off x="1030168" y="1625925"/>
            <a:ext cx="4543800" cy="1977600"/>
          </a:xfrm>
          <a:prstGeom prst="straightConnector1">
            <a:avLst/>
          </a:prstGeom>
          <a:noFill/>
          <a:ln w="38100" cap="flat" cmpd="sng">
            <a:solidFill>
              <a:srgbClr val="FF0000"/>
            </a:solidFill>
            <a:prstDash val="solid"/>
            <a:round/>
            <a:headEnd type="none" w="med" len="med"/>
            <a:tailEnd type="none" w="med" len="med"/>
          </a:ln>
        </p:spPr>
      </p:cxnSp>
      <p:cxnSp>
        <p:nvCxnSpPr>
          <p:cNvPr id="345" name="Google Shape;345;p40"/>
          <p:cNvCxnSpPr/>
          <p:nvPr/>
        </p:nvCxnSpPr>
        <p:spPr>
          <a:xfrm>
            <a:off x="1022129" y="1617675"/>
            <a:ext cx="4567800" cy="1969800"/>
          </a:xfrm>
          <a:prstGeom prst="straightConnector1">
            <a:avLst/>
          </a:prstGeom>
          <a:noFill/>
          <a:ln w="38100" cap="flat" cmpd="sng">
            <a:solidFill>
              <a:srgbClr val="FF0000"/>
            </a:solidFill>
            <a:prstDash val="solid"/>
            <a:round/>
            <a:headEnd type="none" w="med" len="med"/>
            <a:tailEnd type="none" w="med" len="med"/>
          </a:ln>
        </p:spPr>
      </p:cxnSp>
      <p:pic>
        <p:nvPicPr>
          <p:cNvPr id="346" name="Google Shape;346;p40"/>
          <p:cNvPicPr preferRelativeResize="0"/>
          <p:nvPr/>
        </p:nvPicPr>
        <p:blipFill>
          <a:blip r:embed="rId6">
            <a:alphaModFix/>
          </a:blip>
          <a:stretch>
            <a:fillRect/>
          </a:stretch>
        </p:blipFill>
        <p:spPr>
          <a:xfrm>
            <a:off x="1336548" y="4095756"/>
            <a:ext cx="2991503" cy="1457775"/>
          </a:xfrm>
          <a:prstGeom prst="rect">
            <a:avLst/>
          </a:prstGeom>
          <a:noFill/>
          <a:ln>
            <a:noFill/>
          </a:ln>
        </p:spPr>
      </p:pic>
      <p:pic>
        <p:nvPicPr>
          <p:cNvPr id="347" name="Google Shape;347;p40"/>
          <p:cNvPicPr preferRelativeResize="0"/>
          <p:nvPr/>
        </p:nvPicPr>
        <p:blipFill>
          <a:blip r:embed="rId7">
            <a:alphaModFix/>
          </a:blip>
          <a:stretch>
            <a:fillRect/>
          </a:stretch>
        </p:blipFill>
        <p:spPr>
          <a:xfrm>
            <a:off x="8652328" y="2073025"/>
            <a:ext cx="1334963" cy="1334963"/>
          </a:xfrm>
          <a:prstGeom prst="rect">
            <a:avLst/>
          </a:prstGeom>
          <a:noFill/>
          <a:ln>
            <a:noFill/>
          </a:ln>
        </p:spPr>
      </p:pic>
      <p:pic>
        <p:nvPicPr>
          <p:cNvPr id="348" name="Google Shape;348;p40"/>
          <p:cNvPicPr preferRelativeResize="0"/>
          <p:nvPr/>
        </p:nvPicPr>
        <p:blipFill>
          <a:blip r:embed="rId8">
            <a:alphaModFix amt="40000"/>
          </a:blip>
          <a:stretch>
            <a:fillRect/>
          </a:stretch>
        </p:blipFill>
        <p:spPr>
          <a:xfrm>
            <a:off x="1599604" y="2205801"/>
            <a:ext cx="1308500" cy="1268170"/>
          </a:xfrm>
          <a:prstGeom prst="rect">
            <a:avLst/>
          </a:prstGeom>
          <a:noFill/>
          <a:ln>
            <a:noFill/>
          </a:ln>
        </p:spPr>
      </p:pic>
      <p:pic>
        <p:nvPicPr>
          <p:cNvPr id="349" name="Google Shape;349;p40"/>
          <p:cNvPicPr preferRelativeResize="0"/>
          <p:nvPr/>
        </p:nvPicPr>
        <p:blipFill>
          <a:blip r:embed="rId9">
            <a:alphaModFix/>
          </a:blip>
          <a:stretch>
            <a:fillRect/>
          </a:stretch>
        </p:blipFill>
        <p:spPr>
          <a:xfrm>
            <a:off x="5957239" y="2138548"/>
            <a:ext cx="1211114" cy="1176881"/>
          </a:xfrm>
          <a:prstGeom prst="rect">
            <a:avLst/>
          </a:prstGeom>
          <a:noFill/>
          <a:ln>
            <a:noFill/>
          </a:ln>
        </p:spPr>
      </p:pic>
      <p:pic>
        <p:nvPicPr>
          <p:cNvPr id="350" name="Google Shape;350;p40"/>
          <p:cNvPicPr preferRelativeResize="0"/>
          <p:nvPr/>
        </p:nvPicPr>
        <p:blipFill>
          <a:blip r:embed="rId10">
            <a:alphaModFix/>
          </a:blip>
          <a:stretch>
            <a:fillRect/>
          </a:stretch>
        </p:blipFill>
        <p:spPr>
          <a:xfrm>
            <a:off x="7551754" y="2279892"/>
            <a:ext cx="894188" cy="8941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1"/>
          <p:cNvSpPr txBox="1">
            <a:spLocks noGrp="1"/>
          </p:cNvSpPr>
          <p:nvPr>
            <p:ph type="title"/>
          </p:nvPr>
        </p:nvSpPr>
        <p:spPr>
          <a:xfrm>
            <a:off x="415600" y="593367"/>
            <a:ext cx="11360700" cy="763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AU" sz="3300" b="1">
                <a:solidFill>
                  <a:schemeClr val="accent1"/>
                </a:solidFill>
                <a:latin typeface="Nunito"/>
                <a:ea typeface="Nunito"/>
                <a:cs typeface="Nunito"/>
                <a:sym typeface="Nunito"/>
              </a:rPr>
              <a:t>When People Say “AI,” They Might Mean…</a:t>
            </a:r>
            <a:endParaRPr/>
          </a:p>
        </p:txBody>
      </p:sp>
      <p:sp>
        <p:nvSpPr>
          <p:cNvPr id="357" name="Google Shape;357;p41"/>
          <p:cNvSpPr txBox="1">
            <a:spLocks noGrp="1"/>
          </p:cNvSpPr>
          <p:nvPr>
            <p:ph type="sldNum" idx="12"/>
          </p:nvPr>
        </p:nvSpPr>
        <p:spPr>
          <a:xfrm>
            <a:off x="11296610" y="6217622"/>
            <a:ext cx="731700" cy="5250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fld id="{00000000-1234-1234-1234-123412341234}" type="slidenum">
              <a:rPr lang="en-AU"/>
              <a:t>19</a:t>
            </a:fld>
            <a:endParaRPr/>
          </a:p>
        </p:txBody>
      </p:sp>
      <p:sp>
        <p:nvSpPr>
          <p:cNvPr id="358" name="Google Shape;358;p41"/>
          <p:cNvSpPr/>
          <p:nvPr/>
        </p:nvSpPr>
        <p:spPr>
          <a:xfrm>
            <a:off x="1006049" y="16143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59" name="Google Shape;359;p41"/>
          <p:cNvSpPr/>
          <p:nvPr/>
        </p:nvSpPr>
        <p:spPr>
          <a:xfrm>
            <a:off x="5573877" y="16143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60" name="Google Shape;360;p41"/>
          <p:cNvSpPr/>
          <p:nvPr/>
        </p:nvSpPr>
        <p:spPr>
          <a:xfrm>
            <a:off x="1006049" y="3587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361" name="Google Shape;361;p41"/>
          <p:cNvSpPr/>
          <p:nvPr/>
        </p:nvSpPr>
        <p:spPr>
          <a:xfrm>
            <a:off x="5573877" y="3587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pic>
        <p:nvPicPr>
          <p:cNvPr id="362" name="Google Shape;362;p41"/>
          <p:cNvPicPr preferRelativeResize="0"/>
          <p:nvPr/>
        </p:nvPicPr>
        <p:blipFill>
          <a:blip r:embed="rId3">
            <a:alphaModFix amt="33000"/>
          </a:blip>
          <a:stretch>
            <a:fillRect/>
          </a:stretch>
        </p:blipFill>
        <p:spPr>
          <a:xfrm>
            <a:off x="3148583" y="2059559"/>
            <a:ext cx="1308502" cy="1527839"/>
          </a:xfrm>
          <a:prstGeom prst="rect">
            <a:avLst/>
          </a:prstGeom>
          <a:noFill/>
          <a:ln>
            <a:noFill/>
          </a:ln>
        </p:spPr>
      </p:pic>
      <p:sp>
        <p:nvSpPr>
          <p:cNvPr id="363" name="Google Shape;363;p41"/>
          <p:cNvSpPr txBox="1"/>
          <p:nvPr/>
        </p:nvSpPr>
        <p:spPr>
          <a:xfrm>
            <a:off x="1088548" y="1669075"/>
            <a:ext cx="4868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solidFill>
                  <a:srgbClr val="CCCCCC"/>
                </a:solidFill>
                <a:latin typeface="Nunito"/>
                <a:ea typeface="Nunito"/>
                <a:cs typeface="Nunito"/>
                <a:sym typeface="Nunito"/>
              </a:rPr>
              <a:t>Artificial General Intelligence</a:t>
            </a:r>
            <a:endParaRPr sz="700">
              <a:solidFill>
                <a:srgbClr val="CCCCCC"/>
              </a:solidFill>
            </a:endParaRPr>
          </a:p>
        </p:txBody>
      </p:sp>
      <p:sp>
        <p:nvSpPr>
          <p:cNvPr id="364" name="Google Shape;364;p41"/>
          <p:cNvSpPr txBox="1"/>
          <p:nvPr/>
        </p:nvSpPr>
        <p:spPr>
          <a:xfrm>
            <a:off x="5716526" y="16690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Machine learning</a:t>
            </a:r>
            <a:endParaRPr sz="700"/>
          </a:p>
        </p:txBody>
      </p:sp>
      <p:sp>
        <p:nvSpPr>
          <p:cNvPr id="365" name="Google Shape;365;p41"/>
          <p:cNvSpPr txBox="1"/>
          <p:nvPr/>
        </p:nvSpPr>
        <p:spPr>
          <a:xfrm>
            <a:off x="1176669" y="36828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Deep learning</a:t>
            </a:r>
            <a:endParaRPr sz="700"/>
          </a:p>
        </p:txBody>
      </p:sp>
      <p:sp>
        <p:nvSpPr>
          <p:cNvPr id="366" name="Google Shape;366;p41"/>
          <p:cNvSpPr txBox="1"/>
          <p:nvPr/>
        </p:nvSpPr>
        <p:spPr>
          <a:xfrm>
            <a:off x="5716526" y="3642669"/>
            <a:ext cx="3859500" cy="8205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Large-language models and Generative AI</a:t>
            </a:r>
            <a:endParaRPr sz="700"/>
          </a:p>
        </p:txBody>
      </p:sp>
      <p:pic>
        <p:nvPicPr>
          <p:cNvPr id="367" name="Google Shape;367;p41"/>
          <p:cNvPicPr preferRelativeResize="0"/>
          <p:nvPr/>
        </p:nvPicPr>
        <p:blipFill>
          <a:blip r:embed="rId4">
            <a:alphaModFix/>
          </a:blip>
          <a:stretch>
            <a:fillRect/>
          </a:stretch>
        </p:blipFill>
        <p:spPr>
          <a:xfrm>
            <a:off x="5716526" y="4501800"/>
            <a:ext cx="1428750" cy="800100"/>
          </a:xfrm>
          <a:prstGeom prst="rect">
            <a:avLst/>
          </a:prstGeom>
          <a:noFill/>
          <a:ln>
            <a:noFill/>
          </a:ln>
        </p:spPr>
      </p:pic>
      <p:pic>
        <p:nvPicPr>
          <p:cNvPr id="368" name="Google Shape;368;p41"/>
          <p:cNvPicPr preferRelativeResize="0"/>
          <p:nvPr/>
        </p:nvPicPr>
        <p:blipFill>
          <a:blip r:embed="rId5">
            <a:alphaModFix/>
          </a:blip>
          <a:stretch>
            <a:fillRect/>
          </a:stretch>
        </p:blipFill>
        <p:spPr>
          <a:xfrm>
            <a:off x="7368756" y="4544188"/>
            <a:ext cx="1521888" cy="560913"/>
          </a:xfrm>
          <a:prstGeom prst="rect">
            <a:avLst/>
          </a:prstGeom>
          <a:noFill/>
          <a:ln>
            <a:noFill/>
          </a:ln>
        </p:spPr>
      </p:pic>
      <p:cxnSp>
        <p:nvCxnSpPr>
          <p:cNvPr id="369" name="Google Shape;369;p41"/>
          <p:cNvCxnSpPr/>
          <p:nvPr/>
        </p:nvCxnSpPr>
        <p:spPr>
          <a:xfrm rot="10800000" flipH="1">
            <a:off x="5581918" y="3589275"/>
            <a:ext cx="4543800" cy="1977600"/>
          </a:xfrm>
          <a:prstGeom prst="straightConnector1">
            <a:avLst/>
          </a:prstGeom>
          <a:noFill/>
          <a:ln w="38100" cap="flat" cmpd="sng">
            <a:solidFill>
              <a:srgbClr val="FF0000"/>
            </a:solidFill>
            <a:prstDash val="solid"/>
            <a:round/>
            <a:headEnd type="none" w="med" len="med"/>
            <a:tailEnd type="none" w="med" len="med"/>
          </a:ln>
        </p:spPr>
      </p:cxnSp>
      <p:cxnSp>
        <p:nvCxnSpPr>
          <p:cNvPr id="370" name="Google Shape;370;p41"/>
          <p:cNvCxnSpPr/>
          <p:nvPr/>
        </p:nvCxnSpPr>
        <p:spPr>
          <a:xfrm>
            <a:off x="5573879" y="3581025"/>
            <a:ext cx="4567800" cy="1969800"/>
          </a:xfrm>
          <a:prstGeom prst="straightConnector1">
            <a:avLst/>
          </a:prstGeom>
          <a:noFill/>
          <a:ln w="38100" cap="flat" cmpd="sng">
            <a:solidFill>
              <a:srgbClr val="FF0000"/>
            </a:solidFill>
            <a:prstDash val="solid"/>
            <a:round/>
            <a:headEnd type="none" w="med" len="med"/>
            <a:tailEnd type="none" w="med" len="med"/>
          </a:ln>
        </p:spPr>
      </p:cxnSp>
      <p:pic>
        <p:nvPicPr>
          <p:cNvPr id="371" name="Google Shape;371;p41"/>
          <p:cNvPicPr preferRelativeResize="0"/>
          <p:nvPr/>
        </p:nvPicPr>
        <p:blipFill>
          <a:blip r:embed="rId6">
            <a:alphaModFix/>
          </a:blip>
          <a:stretch>
            <a:fillRect/>
          </a:stretch>
        </p:blipFill>
        <p:spPr>
          <a:xfrm>
            <a:off x="1336548" y="4095756"/>
            <a:ext cx="2991503" cy="1457775"/>
          </a:xfrm>
          <a:prstGeom prst="rect">
            <a:avLst/>
          </a:prstGeom>
          <a:noFill/>
          <a:ln>
            <a:noFill/>
          </a:ln>
        </p:spPr>
      </p:pic>
      <p:pic>
        <p:nvPicPr>
          <p:cNvPr id="372" name="Google Shape;372;p41"/>
          <p:cNvPicPr preferRelativeResize="0"/>
          <p:nvPr/>
        </p:nvPicPr>
        <p:blipFill>
          <a:blip r:embed="rId7">
            <a:alphaModFix/>
          </a:blip>
          <a:stretch>
            <a:fillRect/>
          </a:stretch>
        </p:blipFill>
        <p:spPr>
          <a:xfrm>
            <a:off x="8652328" y="2073025"/>
            <a:ext cx="1334963" cy="1334963"/>
          </a:xfrm>
          <a:prstGeom prst="rect">
            <a:avLst/>
          </a:prstGeom>
          <a:noFill/>
          <a:ln>
            <a:noFill/>
          </a:ln>
        </p:spPr>
      </p:pic>
      <p:pic>
        <p:nvPicPr>
          <p:cNvPr id="373" name="Google Shape;373;p41"/>
          <p:cNvPicPr preferRelativeResize="0"/>
          <p:nvPr/>
        </p:nvPicPr>
        <p:blipFill>
          <a:blip r:embed="rId8">
            <a:alphaModFix amt="40000"/>
          </a:blip>
          <a:stretch>
            <a:fillRect/>
          </a:stretch>
        </p:blipFill>
        <p:spPr>
          <a:xfrm>
            <a:off x="1599604" y="2205801"/>
            <a:ext cx="1308500" cy="1268170"/>
          </a:xfrm>
          <a:prstGeom prst="rect">
            <a:avLst/>
          </a:prstGeom>
          <a:noFill/>
          <a:ln>
            <a:noFill/>
          </a:ln>
        </p:spPr>
      </p:pic>
      <p:pic>
        <p:nvPicPr>
          <p:cNvPr id="374" name="Google Shape;374;p41"/>
          <p:cNvPicPr preferRelativeResize="0"/>
          <p:nvPr/>
        </p:nvPicPr>
        <p:blipFill>
          <a:blip r:embed="rId9">
            <a:alphaModFix/>
          </a:blip>
          <a:stretch>
            <a:fillRect/>
          </a:stretch>
        </p:blipFill>
        <p:spPr>
          <a:xfrm>
            <a:off x="5957239" y="2138548"/>
            <a:ext cx="1211114" cy="1176881"/>
          </a:xfrm>
          <a:prstGeom prst="rect">
            <a:avLst/>
          </a:prstGeom>
          <a:noFill/>
          <a:ln>
            <a:noFill/>
          </a:ln>
        </p:spPr>
      </p:pic>
      <p:pic>
        <p:nvPicPr>
          <p:cNvPr id="375" name="Google Shape;375;p41"/>
          <p:cNvPicPr preferRelativeResize="0"/>
          <p:nvPr/>
        </p:nvPicPr>
        <p:blipFill>
          <a:blip r:embed="rId10">
            <a:alphaModFix/>
          </a:blip>
          <a:stretch>
            <a:fillRect/>
          </a:stretch>
        </p:blipFill>
        <p:spPr>
          <a:xfrm>
            <a:off x="7551754" y="2279892"/>
            <a:ext cx="894188" cy="894188"/>
          </a:xfrm>
          <a:prstGeom prst="rect">
            <a:avLst/>
          </a:prstGeom>
          <a:noFill/>
          <a:ln>
            <a:noFill/>
          </a:ln>
        </p:spPr>
      </p:pic>
      <p:cxnSp>
        <p:nvCxnSpPr>
          <p:cNvPr id="376" name="Google Shape;376;p41"/>
          <p:cNvCxnSpPr/>
          <p:nvPr/>
        </p:nvCxnSpPr>
        <p:spPr>
          <a:xfrm rot="10800000" flipH="1">
            <a:off x="1030168" y="1625925"/>
            <a:ext cx="4543800" cy="1977600"/>
          </a:xfrm>
          <a:prstGeom prst="straightConnector1">
            <a:avLst/>
          </a:prstGeom>
          <a:noFill/>
          <a:ln w="38100" cap="flat" cmpd="sng">
            <a:solidFill>
              <a:srgbClr val="FF0000"/>
            </a:solidFill>
            <a:prstDash val="solid"/>
            <a:round/>
            <a:headEnd type="none" w="med" len="med"/>
            <a:tailEnd type="none" w="med" len="med"/>
          </a:ln>
        </p:spPr>
      </p:cxnSp>
      <p:cxnSp>
        <p:nvCxnSpPr>
          <p:cNvPr id="377" name="Google Shape;377;p41"/>
          <p:cNvCxnSpPr/>
          <p:nvPr/>
        </p:nvCxnSpPr>
        <p:spPr>
          <a:xfrm>
            <a:off x="1022129" y="1617675"/>
            <a:ext cx="4567800" cy="1969800"/>
          </a:xfrm>
          <a:prstGeom prst="straightConnector1">
            <a:avLst/>
          </a:prstGeom>
          <a:noFill/>
          <a:ln w="38100" cap="flat" cmpd="sng">
            <a:solidFill>
              <a:srgbClr val="FF0000"/>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Acknowledgement of Country</a:t>
            </a:r>
            <a:endParaRPr/>
          </a:p>
        </p:txBody>
      </p:sp>
      <p:sp>
        <p:nvSpPr>
          <p:cNvPr id="167" name="Google Shape;167;p24"/>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AU" sz="2800"/>
              <a:t>I would like to acknowledge Aboriginal and Torres Strait Islander people of the unceded land on which we work, learn and live, particularly the Wurundjeri who are the traditional owners of the land around the University of Melbourne. </a:t>
            </a:r>
            <a:endParaRPr/>
          </a:p>
          <a:p>
            <a:pPr marL="0" marR="0" lvl="0" indent="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I'd like to pay respect to Elders past, present and future, and acknowledge the importance of Indigenous knowledge in the Academy and society.</a:t>
            </a:r>
            <a:endParaRPr/>
          </a:p>
        </p:txBody>
      </p:sp>
      <p:sp>
        <p:nvSpPr>
          <p:cNvPr id="168" name="Google Shape;168;p24"/>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4">
          <a:extLst>
            <a:ext uri="{FF2B5EF4-FFF2-40B4-BE49-F238E27FC236}">
              <a16:creationId xmlns:a16="http://schemas.microsoft.com/office/drawing/2014/main" id="{879FC01F-6DBE-E31B-1BF2-6412069514A3}"/>
            </a:ext>
          </a:extLst>
        </p:cNvPr>
        <p:cNvGrpSpPr/>
        <p:nvPr/>
      </p:nvGrpSpPr>
      <p:grpSpPr>
        <a:xfrm>
          <a:off x="0" y="0"/>
          <a:ext cx="0" cy="0"/>
          <a:chOff x="0" y="0"/>
          <a:chExt cx="0" cy="0"/>
        </a:xfrm>
      </p:grpSpPr>
      <p:sp>
        <p:nvSpPr>
          <p:cNvPr id="1015" name="Google Shape;1015;p115">
            <a:extLst>
              <a:ext uri="{FF2B5EF4-FFF2-40B4-BE49-F238E27FC236}">
                <a16:creationId xmlns:a16="http://schemas.microsoft.com/office/drawing/2014/main" id="{12E52E31-5726-F5E4-CF32-5987451712CF}"/>
              </a:ext>
            </a:extLst>
          </p:cNvPr>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b="1" dirty="0">
                <a:solidFill>
                  <a:schemeClr val="accent1"/>
                </a:solidFill>
                <a:latin typeface="Nunito"/>
                <a:ea typeface="Nunito"/>
                <a:cs typeface="Nunito"/>
                <a:sym typeface="Nunito"/>
              </a:rPr>
              <a:t>Different goals for supervised ML</a:t>
            </a:r>
            <a:endParaRPr dirty="0"/>
          </a:p>
        </p:txBody>
      </p:sp>
      <p:sp>
        <p:nvSpPr>
          <p:cNvPr id="1016" name="Google Shape;1016;p115">
            <a:extLst>
              <a:ext uri="{FF2B5EF4-FFF2-40B4-BE49-F238E27FC236}">
                <a16:creationId xmlns:a16="http://schemas.microsoft.com/office/drawing/2014/main" id="{B5AC145E-9782-2308-628B-A36261B49D32}"/>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sz="1400"/>
              <a:t>20</a:t>
            </a:fld>
            <a:endParaRPr sz="1400"/>
          </a:p>
        </p:txBody>
      </p:sp>
      <p:sp>
        <p:nvSpPr>
          <p:cNvPr id="1017" name="Google Shape;1017;p115">
            <a:extLst>
              <a:ext uri="{FF2B5EF4-FFF2-40B4-BE49-F238E27FC236}">
                <a16:creationId xmlns:a16="http://schemas.microsoft.com/office/drawing/2014/main" id="{8A2B046C-0C62-8912-A8C2-04C5965DE756}"/>
              </a:ext>
            </a:extLst>
          </p:cNvPr>
          <p:cNvSpPr/>
          <p:nvPr/>
        </p:nvSpPr>
        <p:spPr>
          <a:xfrm>
            <a:off x="1006049" y="1652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18" name="Google Shape;1018;p115">
            <a:extLst>
              <a:ext uri="{FF2B5EF4-FFF2-40B4-BE49-F238E27FC236}">
                <a16:creationId xmlns:a16="http://schemas.microsoft.com/office/drawing/2014/main" id="{394826E1-F68C-9212-942C-4D4518AE8D94}"/>
              </a:ext>
            </a:extLst>
          </p:cNvPr>
          <p:cNvSpPr/>
          <p:nvPr/>
        </p:nvSpPr>
        <p:spPr>
          <a:xfrm>
            <a:off x="5573877" y="1652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19" name="Google Shape;1019;p115">
            <a:extLst>
              <a:ext uri="{FF2B5EF4-FFF2-40B4-BE49-F238E27FC236}">
                <a16:creationId xmlns:a16="http://schemas.microsoft.com/office/drawing/2014/main" id="{CA80C892-D148-A7B5-F6F2-1992214E9F7B}"/>
              </a:ext>
            </a:extLst>
          </p:cNvPr>
          <p:cNvSpPr/>
          <p:nvPr/>
        </p:nvSpPr>
        <p:spPr>
          <a:xfrm>
            <a:off x="1006049" y="36255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20" name="Google Shape;1020;p115">
            <a:extLst>
              <a:ext uri="{FF2B5EF4-FFF2-40B4-BE49-F238E27FC236}">
                <a16:creationId xmlns:a16="http://schemas.microsoft.com/office/drawing/2014/main" id="{A35C9280-FD30-A1CA-506A-CA57EE7404EE}"/>
              </a:ext>
            </a:extLst>
          </p:cNvPr>
          <p:cNvSpPr/>
          <p:nvPr/>
        </p:nvSpPr>
        <p:spPr>
          <a:xfrm>
            <a:off x="5573877" y="3625500"/>
            <a:ext cx="4567800" cy="19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21" name="Google Shape;1021;p115">
            <a:extLst>
              <a:ext uri="{FF2B5EF4-FFF2-40B4-BE49-F238E27FC236}">
                <a16:creationId xmlns:a16="http://schemas.microsoft.com/office/drawing/2014/main" id="{98CAB506-B0F5-5F63-7563-76C3C93EE52D}"/>
              </a:ext>
            </a:extLst>
          </p:cNvPr>
          <p:cNvSpPr txBox="1"/>
          <p:nvPr/>
        </p:nvSpPr>
        <p:spPr>
          <a:xfrm>
            <a:off x="1113076" y="1707175"/>
            <a:ext cx="4199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Data enhancement/extraction</a:t>
            </a:r>
            <a:endParaRPr sz="700"/>
          </a:p>
        </p:txBody>
      </p:sp>
      <p:sp>
        <p:nvSpPr>
          <p:cNvPr id="1022" name="Google Shape;1022;p115">
            <a:extLst>
              <a:ext uri="{FF2B5EF4-FFF2-40B4-BE49-F238E27FC236}">
                <a16:creationId xmlns:a16="http://schemas.microsoft.com/office/drawing/2014/main" id="{4B13A8EA-3B99-F2BB-3A81-B883220242A6}"/>
              </a:ext>
            </a:extLst>
          </p:cNvPr>
          <p:cNvSpPr txBox="1"/>
          <p:nvPr/>
        </p:nvSpPr>
        <p:spPr>
          <a:xfrm>
            <a:off x="5708837" y="17071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Multi-modal fusers</a:t>
            </a:r>
            <a:endParaRPr sz="700"/>
          </a:p>
        </p:txBody>
      </p:sp>
      <p:sp>
        <p:nvSpPr>
          <p:cNvPr id="1023" name="Google Shape;1023;p115">
            <a:extLst>
              <a:ext uri="{FF2B5EF4-FFF2-40B4-BE49-F238E27FC236}">
                <a16:creationId xmlns:a16="http://schemas.microsoft.com/office/drawing/2014/main" id="{FB385811-B914-89DD-C1D2-6B0AB357567D}"/>
              </a:ext>
            </a:extLst>
          </p:cNvPr>
          <p:cNvSpPr txBox="1"/>
          <p:nvPr/>
        </p:nvSpPr>
        <p:spPr>
          <a:xfrm>
            <a:off x="1049448" y="3680775"/>
            <a:ext cx="4199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Quantify predictive value</a:t>
            </a:r>
            <a:endParaRPr sz="700"/>
          </a:p>
        </p:txBody>
      </p:sp>
      <p:sp>
        <p:nvSpPr>
          <p:cNvPr id="1024" name="Google Shape;1024;p115">
            <a:extLst>
              <a:ext uri="{FF2B5EF4-FFF2-40B4-BE49-F238E27FC236}">
                <a16:creationId xmlns:a16="http://schemas.microsoft.com/office/drawing/2014/main" id="{44E5E1DE-EF57-F12B-016B-D6200650BB48}"/>
              </a:ext>
            </a:extLst>
          </p:cNvPr>
          <p:cNvSpPr txBox="1"/>
          <p:nvPr/>
        </p:nvSpPr>
        <p:spPr>
          <a:xfrm>
            <a:off x="5645220" y="36807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Personalized risk predictors</a:t>
            </a:r>
            <a:endParaRPr sz="700"/>
          </a:p>
        </p:txBody>
      </p:sp>
      <p:sp>
        <p:nvSpPr>
          <p:cNvPr id="1025" name="Google Shape;1025;p115">
            <a:extLst>
              <a:ext uri="{FF2B5EF4-FFF2-40B4-BE49-F238E27FC236}">
                <a16:creationId xmlns:a16="http://schemas.microsoft.com/office/drawing/2014/main" id="{37864230-310C-2B50-5459-B25EE7C104E8}"/>
              </a:ext>
            </a:extLst>
          </p:cNvPr>
          <p:cNvSpPr txBox="1"/>
          <p:nvPr/>
        </p:nvSpPr>
        <p:spPr>
          <a:xfrm>
            <a:off x="1199375" y="2139150"/>
            <a:ext cx="2358300" cy="1754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Harmonise, impute and standardize</a:t>
            </a:r>
            <a:endParaRPr sz="1800">
              <a:latin typeface="Nunito"/>
              <a:ea typeface="Nunito"/>
              <a:cs typeface="Nunito"/>
              <a:sym typeface="Nunito"/>
            </a:endParaRPr>
          </a:p>
          <a:p>
            <a:pPr marL="0" lvl="0" indent="0" algn="l" rtl="0">
              <a:spcBef>
                <a:spcPts val="0"/>
              </a:spcBef>
              <a:spcAft>
                <a:spcPts val="0"/>
              </a:spcAft>
              <a:buNone/>
            </a:pPr>
            <a:br>
              <a:rPr lang="en-AU" sz="1800">
                <a:latin typeface="Nunito"/>
                <a:ea typeface="Nunito"/>
                <a:cs typeface="Nunito"/>
                <a:sym typeface="Nunito"/>
              </a:rPr>
            </a:br>
            <a:r>
              <a:rPr lang="en-AU" sz="1800">
                <a:latin typeface="Nunito"/>
                <a:ea typeface="Nunito"/>
                <a:cs typeface="Nunito"/>
                <a:sym typeface="Nunito"/>
              </a:rPr>
              <a:t>Extract key features and signals.</a:t>
            </a:r>
            <a:br>
              <a:rPr lang="en-AU" sz="1800">
                <a:latin typeface="Nunito"/>
                <a:ea typeface="Nunito"/>
                <a:cs typeface="Nunito"/>
                <a:sym typeface="Nunito"/>
              </a:rPr>
            </a:br>
            <a:endParaRPr sz="1800">
              <a:latin typeface="Nunito"/>
              <a:ea typeface="Nunito"/>
              <a:cs typeface="Nunito"/>
              <a:sym typeface="Nunito"/>
            </a:endParaRPr>
          </a:p>
        </p:txBody>
      </p:sp>
      <p:sp>
        <p:nvSpPr>
          <p:cNvPr id="1026" name="Google Shape;1026;p115">
            <a:extLst>
              <a:ext uri="{FF2B5EF4-FFF2-40B4-BE49-F238E27FC236}">
                <a16:creationId xmlns:a16="http://schemas.microsoft.com/office/drawing/2014/main" id="{80ED3A68-06C4-0882-8C6E-6B0A3CB2EC49}"/>
              </a:ext>
            </a:extLst>
          </p:cNvPr>
          <p:cNvSpPr txBox="1"/>
          <p:nvPr/>
        </p:nvSpPr>
        <p:spPr>
          <a:xfrm>
            <a:off x="5693977" y="2270700"/>
            <a:ext cx="2358300" cy="12006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Combine omics, imaging &amp; cognition into a single disease signature</a:t>
            </a:r>
            <a:endParaRPr sz="1800">
              <a:latin typeface="Nunito"/>
              <a:ea typeface="Nunito"/>
              <a:cs typeface="Nunito"/>
              <a:sym typeface="Nunito"/>
            </a:endParaRPr>
          </a:p>
        </p:txBody>
      </p:sp>
      <p:sp>
        <p:nvSpPr>
          <p:cNvPr id="1027" name="Google Shape;1027;p115">
            <a:extLst>
              <a:ext uri="{FF2B5EF4-FFF2-40B4-BE49-F238E27FC236}">
                <a16:creationId xmlns:a16="http://schemas.microsoft.com/office/drawing/2014/main" id="{0AC6CC4D-D1D9-C97C-BB6E-5BFB2B001C99}"/>
              </a:ext>
            </a:extLst>
          </p:cNvPr>
          <p:cNvSpPr txBox="1"/>
          <p:nvPr/>
        </p:nvSpPr>
        <p:spPr>
          <a:xfrm>
            <a:off x="5645226" y="4104075"/>
            <a:ext cx="3005100" cy="13239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2000">
                <a:latin typeface="Nunito"/>
                <a:ea typeface="Nunito"/>
                <a:cs typeface="Nunito"/>
                <a:sym typeface="Nunito"/>
              </a:rPr>
              <a:t>Use risk factors to estimate a risk score or time to event, ideally driving intervention</a:t>
            </a:r>
            <a:endParaRPr sz="2000">
              <a:latin typeface="Nunito"/>
              <a:ea typeface="Nunito"/>
              <a:cs typeface="Nunito"/>
              <a:sym typeface="Nunito"/>
            </a:endParaRPr>
          </a:p>
        </p:txBody>
      </p:sp>
      <p:sp>
        <p:nvSpPr>
          <p:cNvPr id="1028" name="Google Shape;1028;p115">
            <a:extLst>
              <a:ext uri="{FF2B5EF4-FFF2-40B4-BE49-F238E27FC236}">
                <a16:creationId xmlns:a16="http://schemas.microsoft.com/office/drawing/2014/main" id="{40498BE3-7BB1-FB6C-1760-8018649AEBE4}"/>
              </a:ext>
            </a:extLst>
          </p:cNvPr>
          <p:cNvSpPr txBox="1"/>
          <p:nvPr/>
        </p:nvSpPr>
        <p:spPr>
          <a:xfrm>
            <a:off x="1113065" y="4063875"/>
            <a:ext cx="2358300" cy="14778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Establish how much value measurements actually contribute to prediction on unseen data</a:t>
            </a:r>
            <a:endParaRPr sz="1800">
              <a:latin typeface="Nunito"/>
              <a:ea typeface="Nunito"/>
              <a:cs typeface="Nunito"/>
              <a:sym typeface="Nunito"/>
            </a:endParaRPr>
          </a:p>
        </p:txBody>
      </p:sp>
      <p:pic>
        <p:nvPicPr>
          <p:cNvPr id="1029" name="Google Shape;1029;p115">
            <a:extLst>
              <a:ext uri="{FF2B5EF4-FFF2-40B4-BE49-F238E27FC236}">
                <a16:creationId xmlns:a16="http://schemas.microsoft.com/office/drawing/2014/main" id="{952BD0EC-A6EF-246D-70AB-2C09475D5E9E}"/>
              </a:ext>
            </a:extLst>
          </p:cNvPr>
          <p:cNvPicPr preferRelativeResize="0"/>
          <p:nvPr/>
        </p:nvPicPr>
        <p:blipFill rotWithShape="1">
          <a:blip r:embed="rId3">
            <a:alphaModFix/>
          </a:blip>
          <a:srcRect t="5544"/>
          <a:stretch/>
        </p:blipFill>
        <p:spPr>
          <a:xfrm>
            <a:off x="3676714" y="2130475"/>
            <a:ext cx="1532436" cy="1447089"/>
          </a:xfrm>
          <a:prstGeom prst="rect">
            <a:avLst/>
          </a:prstGeom>
          <a:noFill/>
          <a:ln>
            <a:noFill/>
          </a:ln>
        </p:spPr>
      </p:pic>
      <p:pic>
        <p:nvPicPr>
          <p:cNvPr id="1030" name="Google Shape;1030;p115">
            <a:extLst>
              <a:ext uri="{FF2B5EF4-FFF2-40B4-BE49-F238E27FC236}">
                <a16:creationId xmlns:a16="http://schemas.microsoft.com/office/drawing/2014/main" id="{1BE99F9A-DA18-99FD-2245-C3BBEDD9C8D0}"/>
              </a:ext>
            </a:extLst>
          </p:cNvPr>
          <p:cNvPicPr preferRelativeResize="0"/>
          <p:nvPr/>
        </p:nvPicPr>
        <p:blipFill>
          <a:blip r:embed="rId4">
            <a:alphaModFix/>
          </a:blip>
          <a:stretch>
            <a:fillRect/>
          </a:stretch>
        </p:blipFill>
        <p:spPr>
          <a:xfrm>
            <a:off x="8172428" y="2055613"/>
            <a:ext cx="1532037" cy="1532037"/>
          </a:xfrm>
          <a:prstGeom prst="rect">
            <a:avLst/>
          </a:prstGeom>
          <a:noFill/>
          <a:ln>
            <a:noFill/>
          </a:ln>
        </p:spPr>
      </p:pic>
      <p:pic>
        <p:nvPicPr>
          <p:cNvPr id="1031" name="Google Shape;1031;p115">
            <a:extLst>
              <a:ext uri="{FF2B5EF4-FFF2-40B4-BE49-F238E27FC236}">
                <a16:creationId xmlns:a16="http://schemas.microsoft.com/office/drawing/2014/main" id="{72FFA8E9-A024-D2B0-E396-A122BD9AA3F5}"/>
              </a:ext>
            </a:extLst>
          </p:cNvPr>
          <p:cNvPicPr preferRelativeResize="0"/>
          <p:nvPr/>
        </p:nvPicPr>
        <p:blipFill rotWithShape="1">
          <a:blip r:embed="rId5">
            <a:alphaModFix/>
          </a:blip>
          <a:srcRect l="9625" r="7179"/>
          <a:stretch/>
        </p:blipFill>
        <p:spPr>
          <a:xfrm>
            <a:off x="3577257" y="4063875"/>
            <a:ext cx="1578912" cy="1463551"/>
          </a:xfrm>
          <a:prstGeom prst="rect">
            <a:avLst/>
          </a:prstGeom>
          <a:noFill/>
          <a:ln>
            <a:noFill/>
          </a:ln>
        </p:spPr>
      </p:pic>
      <p:pic>
        <p:nvPicPr>
          <p:cNvPr id="1032" name="Google Shape;1032;p115">
            <a:extLst>
              <a:ext uri="{FF2B5EF4-FFF2-40B4-BE49-F238E27FC236}">
                <a16:creationId xmlns:a16="http://schemas.microsoft.com/office/drawing/2014/main" id="{08F4DF04-3BB3-6D9D-8F6A-C36CBC056AD4}"/>
              </a:ext>
            </a:extLst>
          </p:cNvPr>
          <p:cNvPicPr preferRelativeResize="0"/>
          <p:nvPr/>
        </p:nvPicPr>
        <p:blipFill>
          <a:blip r:embed="rId6">
            <a:alphaModFix/>
          </a:blip>
          <a:stretch>
            <a:fillRect/>
          </a:stretch>
        </p:blipFill>
        <p:spPr>
          <a:xfrm>
            <a:off x="8311639" y="4113664"/>
            <a:ext cx="1447089" cy="1447089"/>
          </a:xfrm>
          <a:prstGeom prst="rect">
            <a:avLst/>
          </a:prstGeom>
          <a:noFill/>
          <a:ln>
            <a:noFill/>
          </a:ln>
        </p:spPr>
      </p:pic>
      <p:sp>
        <p:nvSpPr>
          <p:cNvPr id="1033" name="Google Shape;1033;p115">
            <a:extLst>
              <a:ext uri="{FF2B5EF4-FFF2-40B4-BE49-F238E27FC236}">
                <a16:creationId xmlns:a16="http://schemas.microsoft.com/office/drawing/2014/main" id="{F35D39A1-5151-7603-C9A7-F68FBD495FC8}"/>
              </a:ext>
            </a:extLst>
          </p:cNvPr>
          <p:cNvSpPr txBox="1"/>
          <p:nvPr/>
        </p:nvSpPr>
        <p:spPr>
          <a:xfrm>
            <a:off x="792431" y="1199438"/>
            <a:ext cx="94563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endParaRPr sz="2200">
              <a:latin typeface="Nunito"/>
              <a:ea typeface="Nunito"/>
              <a:cs typeface="Nunito"/>
              <a:sym typeface="Nunito"/>
            </a:endParaRPr>
          </a:p>
        </p:txBody>
      </p:sp>
    </p:spTree>
    <p:extLst>
      <p:ext uri="{BB962C8B-B14F-4D97-AF65-F5344CB8AC3E}">
        <p14:creationId xmlns:p14="http://schemas.microsoft.com/office/powerpoint/2010/main" val="3242004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Key terminology to describe a dataset</a:t>
            </a:r>
            <a:endParaRPr/>
          </a:p>
        </p:txBody>
      </p:sp>
      <p:sp>
        <p:nvSpPr>
          <p:cNvPr id="383" name="Google Shape;383;p42"/>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b="1"/>
              <a:t>Samples: </a:t>
            </a:r>
            <a:r>
              <a:rPr lang="en-AU" sz="2400"/>
              <a:t>different observations in our data (e.g. individuals)</a:t>
            </a:r>
            <a:endParaRPr/>
          </a:p>
          <a:p>
            <a:pPr marL="0" marR="0" lvl="0" indent="0" algn="l" rtl="0">
              <a:lnSpc>
                <a:spcPct val="100000"/>
              </a:lnSpc>
              <a:spcBef>
                <a:spcPts val="1000"/>
              </a:spcBef>
              <a:spcAft>
                <a:spcPts val="0"/>
              </a:spcAft>
              <a:buClr>
                <a:schemeClr val="dk1"/>
              </a:buClr>
              <a:buSzPts val="2400"/>
              <a:buFont typeface="Arial"/>
              <a:buNone/>
            </a:pPr>
            <a:r>
              <a:rPr lang="en-AU" sz="2400" b="1"/>
              <a:t>Features: </a:t>
            </a:r>
            <a:r>
              <a:rPr lang="en-AU" sz="2400"/>
              <a:t>set of measurements that we use (e.g. age, sex, bmi etc)</a:t>
            </a:r>
            <a:endParaRPr/>
          </a:p>
          <a:p>
            <a:pPr marL="216000" lvl="1" indent="-216000" algn="l" rtl="0">
              <a:lnSpc>
                <a:spcPct val="100000"/>
              </a:lnSpc>
              <a:spcBef>
                <a:spcPts val="500"/>
              </a:spcBef>
              <a:spcAft>
                <a:spcPts val="0"/>
              </a:spcAft>
              <a:buClr>
                <a:schemeClr val="dk1"/>
              </a:buClr>
              <a:buSzPts val="2400"/>
              <a:buChar char="○"/>
            </a:pPr>
            <a:r>
              <a:rPr lang="en-AU" sz="2400"/>
              <a:t>Also known as the independent variables, regressors, covariates…</a:t>
            </a:r>
            <a:endParaRPr/>
          </a:p>
          <a:p>
            <a:pPr marL="0" marR="0" lvl="0" indent="0" algn="l" rtl="0">
              <a:lnSpc>
                <a:spcPct val="100000"/>
              </a:lnSpc>
              <a:spcBef>
                <a:spcPts val="1000"/>
              </a:spcBef>
              <a:spcAft>
                <a:spcPts val="0"/>
              </a:spcAft>
              <a:buClr>
                <a:schemeClr val="dk1"/>
              </a:buClr>
              <a:buSzPts val="2400"/>
              <a:buFont typeface="Arial"/>
              <a:buNone/>
            </a:pPr>
            <a:r>
              <a:rPr lang="en-AU" sz="2400" b="1"/>
              <a:t>y: </a:t>
            </a:r>
            <a:r>
              <a:rPr lang="en-AU" sz="2400"/>
              <a:t>values to predict</a:t>
            </a:r>
            <a:endParaRPr/>
          </a:p>
          <a:p>
            <a:pPr marL="216000" lvl="1" indent="-216000" algn="l" rtl="0">
              <a:lnSpc>
                <a:spcPct val="100000"/>
              </a:lnSpc>
              <a:spcBef>
                <a:spcPts val="500"/>
              </a:spcBef>
              <a:spcAft>
                <a:spcPts val="0"/>
              </a:spcAft>
              <a:buClr>
                <a:schemeClr val="dk1"/>
              </a:buClr>
              <a:buSzPts val="2400"/>
              <a:buChar char="○"/>
            </a:pPr>
            <a:r>
              <a:rPr lang="en-AU" sz="2400"/>
              <a:t>Also known as the dependent variable, response, target…</a:t>
            </a:r>
            <a:endParaRPr sz="2400" b="1"/>
          </a:p>
          <a:p>
            <a:pPr marL="0" marR="0" lvl="0" indent="0" algn="l" rtl="0">
              <a:lnSpc>
                <a:spcPct val="100000"/>
              </a:lnSpc>
              <a:spcBef>
                <a:spcPts val="1000"/>
              </a:spcBef>
              <a:spcAft>
                <a:spcPts val="0"/>
              </a:spcAft>
              <a:buClr>
                <a:schemeClr val="dk1"/>
              </a:buClr>
              <a:buSzPts val="2400"/>
              <a:buFont typeface="Arial"/>
              <a:buNone/>
            </a:pPr>
            <a:r>
              <a:rPr lang="en-AU" sz="2400" b="1"/>
              <a:t>X: </a:t>
            </a:r>
            <a:r>
              <a:rPr lang="en-AU" sz="2400"/>
              <a:t>matrix (2D array) of measurements. Size; # samples x # features</a:t>
            </a:r>
            <a:endParaRPr/>
          </a:p>
          <a:p>
            <a:pPr marL="0" marR="0" lvl="0" indent="0" algn="l" rtl="0">
              <a:lnSpc>
                <a:spcPct val="100000"/>
              </a:lnSpc>
              <a:spcBef>
                <a:spcPts val="1000"/>
              </a:spcBef>
              <a:spcAft>
                <a:spcPts val="0"/>
              </a:spcAft>
              <a:buClr>
                <a:schemeClr val="dk1"/>
              </a:buClr>
              <a:buSzPts val="2400"/>
              <a:buFont typeface="Arial"/>
              <a:buNone/>
            </a:pPr>
            <a:endParaRPr sz="2400" b="1"/>
          </a:p>
          <a:p>
            <a:pPr marL="0" marR="0" lvl="0" indent="0" algn="l" rtl="0">
              <a:lnSpc>
                <a:spcPct val="100000"/>
              </a:lnSpc>
              <a:spcBef>
                <a:spcPts val="1000"/>
              </a:spcBef>
              <a:spcAft>
                <a:spcPts val="0"/>
              </a:spcAft>
              <a:buClr>
                <a:schemeClr val="dk1"/>
              </a:buClr>
              <a:buSzPts val="2400"/>
              <a:buFont typeface="Arial"/>
              <a:buNone/>
            </a:pPr>
            <a:endParaRPr sz="2400"/>
          </a:p>
        </p:txBody>
      </p:sp>
      <p:sp>
        <p:nvSpPr>
          <p:cNvPr id="384" name="Google Shape;384;p42"/>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3"/>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Supervised learning</a:t>
            </a:r>
            <a:endParaRPr/>
          </a:p>
        </p:txBody>
      </p:sp>
      <p:pic>
        <p:nvPicPr>
          <p:cNvPr id="392" name="Google Shape;392;p43"/>
          <p:cNvPicPr preferRelativeResize="0"/>
          <p:nvPr/>
        </p:nvPicPr>
        <p:blipFill rotWithShape="1">
          <a:blip r:embed="rId3">
            <a:alphaModFix/>
          </a:blip>
          <a:srcRect/>
          <a:stretch/>
        </p:blipFill>
        <p:spPr>
          <a:xfrm>
            <a:off x="6370320" y="0"/>
            <a:ext cx="5821680" cy="5821680"/>
          </a:xfrm>
          <a:prstGeom prst="rect">
            <a:avLst/>
          </a:prstGeom>
          <a:noFill/>
          <a:ln>
            <a:noFill/>
          </a:ln>
        </p:spPr>
      </p:pic>
      <p:sp>
        <p:nvSpPr>
          <p:cNvPr id="393" name="Google Shape;393;p43"/>
          <p:cNvSpPr txBox="1"/>
          <p:nvPr/>
        </p:nvSpPr>
        <p:spPr>
          <a:xfrm>
            <a:off x="7513320" y="5501640"/>
            <a:ext cx="3535680" cy="640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dk1"/>
                </a:solidFill>
                <a:latin typeface="Calibri"/>
                <a:ea typeface="Calibri"/>
                <a:cs typeface="Calibri"/>
                <a:sym typeface="Calibri"/>
              </a:rPr>
              <a:t>Linear regression being fit with increasing number of observations</a:t>
            </a:r>
            <a:endParaRPr/>
          </a:p>
        </p:txBody>
      </p:sp>
      <p:sp>
        <p:nvSpPr>
          <p:cNvPr id="394" name="Google Shape;394;p43"/>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22</a:t>
            </a:fld>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68DB4E2-8A1E-6BA1-E089-AF14406698BE}"/>
                  </a:ext>
                </a:extLst>
              </p:cNvPr>
              <p:cNvSpPr txBox="1">
                <a:spLocks/>
              </p:cNvSpPr>
              <p:nvPr/>
            </p:nvSpPr>
            <p:spPr>
              <a:xfrm>
                <a:off x="354968" y="1216389"/>
                <a:ext cx="6156960" cy="4351338"/>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3500"/>
                  <a:buFont typeface="Nunito"/>
                  <a:buNone/>
                  <a:defRPr sz="2900" b="0" i="0" u="none" strike="noStrike" cap="none">
                    <a:solidFill>
                      <a:srgbClr val="000000"/>
                    </a:solidFill>
                    <a:latin typeface="Nunito"/>
                    <a:ea typeface="Nunito"/>
                    <a:cs typeface="Nunito"/>
                    <a:sym typeface="Nunito"/>
                  </a:defRPr>
                </a:lvl1pPr>
                <a:lvl2pPr marL="914400" marR="0" lvl="1" indent="-412750" algn="l" rtl="0">
                  <a:lnSpc>
                    <a:spcPct val="100000"/>
                  </a:lnSpc>
                  <a:spcBef>
                    <a:spcPts val="500"/>
                  </a:spcBef>
                  <a:spcAft>
                    <a:spcPts val="0"/>
                  </a:spcAft>
                  <a:buClr>
                    <a:schemeClr val="dk1"/>
                  </a:buClr>
                  <a:buSzPts val="2900"/>
                  <a:buFont typeface="Nunito"/>
                  <a:buChar char="○"/>
                  <a:defRPr sz="2500" b="0" i="0" u="none" strike="noStrike" cap="none">
                    <a:solidFill>
                      <a:srgbClr val="000000"/>
                    </a:solidFill>
                    <a:latin typeface="Nunito"/>
                    <a:ea typeface="Nunito"/>
                    <a:cs typeface="Nunito"/>
                    <a:sym typeface="Nunito"/>
                  </a:defRPr>
                </a:lvl2pPr>
                <a:lvl3pPr marL="1371600" marR="0" lvl="2"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3pPr>
                <a:lvl4pPr marL="1828800" marR="0" lvl="3" indent="-387350" algn="l" rtl="0">
                  <a:lnSpc>
                    <a:spcPct val="100000"/>
                  </a:lnSpc>
                  <a:spcBef>
                    <a:spcPts val="8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4pPr>
                <a:lvl5pPr marL="2286000" marR="0" lvl="4" indent="-387350" algn="l" rtl="0">
                  <a:lnSpc>
                    <a:spcPct val="100000"/>
                  </a:lnSpc>
                  <a:spcBef>
                    <a:spcPts val="500"/>
                  </a:spcBef>
                  <a:spcAft>
                    <a:spcPts val="0"/>
                  </a:spcAft>
                  <a:buClr>
                    <a:schemeClr val="dk2"/>
                  </a:buClr>
                  <a:buSzPts val="2500"/>
                  <a:buFont typeface="Nunito"/>
                  <a:buChar char="○"/>
                  <a:defRPr sz="2100" b="0" i="0" u="none" strike="noStrike" cap="none">
                    <a:solidFill>
                      <a:srgbClr val="000000"/>
                    </a:solidFill>
                    <a:latin typeface="Nunito"/>
                    <a:ea typeface="Nunito"/>
                    <a:cs typeface="Nunito"/>
                    <a:sym typeface="Nunito"/>
                  </a:defRPr>
                </a:lvl5pPr>
                <a:lvl6pPr marL="2743200" marR="0" lvl="5"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6pPr>
                <a:lvl7pPr marL="3200400" marR="0" lvl="6"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7pPr>
                <a:lvl8pPr marL="3657600" marR="0" lvl="7"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8pPr>
                <a:lvl9pPr marL="4114800" marR="0" lvl="8"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9pPr>
              </a:lstStyle>
              <a:p>
                <a:pPr marL="0" indent="0"/>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r>
                  <a:rPr lang="en-AU" sz="2400" dirty="0"/>
                  <a:t>More observations, better fit</a:t>
                </a:r>
              </a:p>
              <a:p>
                <a:pPr marL="0" indent="0"/>
                <a:endParaRPr lang="en-AU" sz="2400" dirty="0"/>
              </a:p>
              <a:p>
                <a:pPr marL="0" indent="0"/>
                <a:r>
                  <a:rPr lang="en-AU" sz="2400" dirty="0"/>
                  <a:t>Classic example is linear regression</a:t>
                </a:r>
              </a:p>
              <a:p>
                <a:pPr marL="0" indent="0"/>
                <a14:m>
                  <m:oMathPara xmlns:m="http://schemas.openxmlformats.org/officeDocument/2006/math">
                    <m:oMathParaPr>
                      <m:jc m:val="centerGroup"/>
                    </m:oMathParaPr>
                    <m:oMath xmlns:m="http://schemas.openxmlformats.org/officeDocument/2006/math">
                      <m:r>
                        <a:rPr lang="en-AU" sz="2400" i="1" smtClean="0">
                          <a:latin typeface="Cambria Math" panose="02040503050406030204" pitchFamily="18" charset="0"/>
                        </a:rPr>
                        <m:t>𝑦</m:t>
                      </m:r>
                      <m:r>
                        <a:rPr lang="en-AU" sz="240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p:sp>
            <p:nvSpPr>
              <p:cNvPr id="4" name="Content Placeholder 3">
                <a:extLst>
                  <a:ext uri="{FF2B5EF4-FFF2-40B4-BE49-F238E27FC236}">
                    <a16:creationId xmlns:a16="http://schemas.microsoft.com/office/drawing/2014/main" id="{468DB4E2-8A1E-6BA1-E089-AF14406698BE}"/>
                  </a:ext>
                </a:extLst>
              </p:cNvPr>
              <p:cNvSpPr txBox="1">
                <a:spLocks noRot="1" noChangeAspect="1" noMove="1" noResize="1" noEditPoints="1" noAdjustHandles="1" noChangeArrowheads="1" noChangeShapeType="1" noTextEdit="1"/>
              </p:cNvSpPr>
              <p:nvPr/>
            </p:nvSpPr>
            <p:spPr>
              <a:xfrm>
                <a:off x="354968" y="1216389"/>
                <a:ext cx="6156960" cy="4351338"/>
              </a:xfrm>
              <a:prstGeom prst="rect">
                <a:avLst/>
              </a:prstGeom>
              <a:blipFill>
                <a:blip r:embed="rId4"/>
                <a:stretch>
                  <a:fillRect l="-1440"/>
                </a:stretch>
              </a:blipFill>
              <a:ln>
                <a:noFill/>
              </a:ln>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4"/>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Primary goal: Generalisable predictive model </a:t>
            </a:r>
            <a:endParaRPr/>
          </a:p>
        </p:txBody>
      </p:sp>
      <p:sp>
        <p:nvSpPr>
          <p:cNvPr id="403" name="Google Shape;403;p44"/>
          <p:cNvSpPr txBox="1"/>
          <p:nvPr/>
        </p:nvSpPr>
        <p:spPr>
          <a:xfrm>
            <a:off x="1646664" y="3429000"/>
            <a:ext cx="23566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Arial"/>
              <a:buNone/>
            </a:pPr>
            <a:r>
              <a:rPr lang="en-AU" sz="1800" dirty="0">
                <a:solidFill>
                  <a:srgbClr val="000000"/>
                </a:solidFill>
                <a:latin typeface="Arial"/>
                <a:ea typeface="Arial"/>
                <a:cs typeface="Arial"/>
                <a:sym typeface="Arial"/>
              </a:rPr>
              <a:t>Data to train model</a:t>
            </a:r>
            <a:br>
              <a:rPr lang="en-AU" sz="1800" dirty="0">
                <a:solidFill>
                  <a:srgbClr val="000000"/>
                </a:solidFill>
                <a:latin typeface="Arial"/>
                <a:ea typeface="Arial"/>
                <a:cs typeface="Arial"/>
                <a:sym typeface="Arial"/>
              </a:rPr>
            </a:br>
            <a:r>
              <a:rPr lang="en-AU" sz="1800" dirty="0">
                <a:solidFill>
                  <a:srgbClr val="000000"/>
                </a:solidFill>
                <a:latin typeface="Arial"/>
                <a:ea typeface="Arial"/>
                <a:cs typeface="Arial"/>
                <a:sym typeface="Arial"/>
              </a:rPr>
              <a:t>(labels known)</a:t>
            </a:r>
            <a:endParaRPr sz="1100" dirty="0"/>
          </a:p>
        </p:txBody>
      </p:sp>
      <p:sp>
        <p:nvSpPr>
          <p:cNvPr id="404" name="Google Shape;404;p44"/>
          <p:cNvSpPr txBox="1"/>
          <p:nvPr/>
        </p:nvSpPr>
        <p:spPr>
          <a:xfrm>
            <a:off x="6942193" y="3429000"/>
            <a:ext cx="2493041"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400"/>
              <a:buFont typeface="Arial"/>
              <a:buNone/>
            </a:pPr>
            <a:r>
              <a:rPr lang="en-AU" sz="1800" dirty="0">
                <a:solidFill>
                  <a:srgbClr val="000000"/>
                </a:solidFill>
                <a:latin typeface="Arial"/>
                <a:ea typeface="Arial"/>
                <a:cs typeface="Arial"/>
                <a:sym typeface="Arial"/>
              </a:rPr>
              <a:t>Data we want model to work on</a:t>
            </a:r>
            <a:br>
              <a:rPr lang="en-AU" sz="1800" dirty="0">
                <a:solidFill>
                  <a:srgbClr val="000000"/>
                </a:solidFill>
                <a:latin typeface="Arial"/>
                <a:ea typeface="Arial"/>
                <a:cs typeface="Arial"/>
                <a:sym typeface="Arial"/>
              </a:rPr>
            </a:br>
            <a:r>
              <a:rPr lang="en-AU" sz="1800" dirty="0">
                <a:solidFill>
                  <a:srgbClr val="000000"/>
                </a:solidFill>
                <a:latin typeface="Arial"/>
                <a:ea typeface="Arial"/>
                <a:cs typeface="Arial"/>
                <a:sym typeface="Arial"/>
              </a:rPr>
              <a:t>(labels unknown)</a:t>
            </a:r>
            <a:endParaRPr sz="1100" dirty="0"/>
          </a:p>
        </p:txBody>
      </p:sp>
      <p:sp>
        <p:nvSpPr>
          <p:cNvPr id="405" name="Google Shape;405;p44"/>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23</a:t>
            </a:fld>
            <a:endParaRPr/>
          </a:p>
        </p:txBody>
      </p:sp>
      <p:pic>
        <p:nvPicPr>
          <p:cNvPr id="3" name="Picture 2" descr="A diagram of a network&#10;&#10;AI-generated content may be incorrect.">
            <a:extLst>
              <a:ext uri="{FF2B5EF4-FFF2-40B4-BE49-F238E27FC236}">
                <a16:creationId xmlns:a16="http://schemas.microsoft.com/office/drawing/2014/main" id="{A29FC9D0-8D32-74F6-5249-9D984BB2DE5D}"/>
              </a:ext>
            </a:extLst>
          </p:cNvPr>
          <p:cNvPicPr>
            <a:picLocks noChangeAspect="1"/>
          </p:cNvPicPr>
          <p:nvPr/>
        </p:nvPicPr>
        <p:blipFill>
          <a:blip r:embed="rId3"/>
          <a:stretch>
            <a:fillRect/>
          </a:stretch>
        </p:blipFill>
        <p:spPr>
          <a:xfrm>
            <a:off x="1349298" y="1525841"/>
            <a:ext cx="8143403" cy="1774099"/>
          </a:xfrm>
          <a:prstGeom prst="rect">
            <a:avLst/>
          </a:prstGeom>
        </p:spPr>
      </p:pic>
      <p:sp>
        <p:nvSpPr>
          <p:cNvPr id="5" name="TextBox 4">
            <a:extLst>
              <a:ext uri="{FF2B5EF4-FFF2-40B4-BE49-F238E27FC236}">
                <a16:creationId xmlns:a16="http://schemas.microsoft.com/office/drawing/2014/main" id="{667984E3-6B46-50F6-B086-AD09350CD72E}"/>
              </a:ext>
            </a:extLst>
          </p:cNvPr>
          <p:cNvSpPr txBox="1"/>
          <p:nvPr/>
        </p:nvSpPr>
        <p:spPr>
          <a:xfrm>
            <a:off x="341042" y="5644746"/>
            <a:ext cx="6116444" cy="307777"/>
          </a:xfrm>
          <a:prstGeom prst="rect">
            <a:avLst/>
          </a:prstGeom>
          <a:noFill/>
        </p:spPr>
        <p:txBody>
          <a:bodyPr wrap="square">
            <a:spAutoFit/>
          </a:bodyPr>
          <a:lstStyle/>
          <a:p>
            <a:r>
              <a:rPr lang="en-US" dirty="0"/>
              <a:t>https://</a:t>
            </a:r>
            <a:r>
              <a:rPr lang="en-US" dirty="0" err="1"/>
              <a:t>www.nature.com</a:t>
            </a:r>
            <a:r>
              <a:rPr lang="en-US" dirty="0"/>
              <a:t>/articles/s41746-024-01127-3/figures/1</a:t>
            </a:r>
          </a:p>
        </p:txBody>
      </p:sp>
      <p:sp>
        <p:nvSpPr>
          <p:cNvPr id="6" name="TextBox 5">
            <a:extLst>
              <a:ext uri="{FF2B5EF4-FFF2-40B4-BE49-F238E27FC236}">
                <a16:creationId xmlns:a16="http://schemas.microsoft.com/office/drawing/2014/main" id="{DFD73C8F-2075-05FB-9B2B-88702C5ED2CA}"/>
              </a:ext>
            </a:extLst>
          </p:cNvPr>
          <p:cNvSpPr txBox="1"/>
          <p:nvPr/>
        </p:nvSpPr>
        <p:spPr>
          <a:xfrm>
            <a:off x="615035" y="4352289"/>
            <a:ext cx="9958175"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Can we make a predictive model that will work on data that wasn’t used to train it?</a:t>
            </a:r>
          </a:p>
          <a:p>
            <a:pPr marL="342900" indent="-342900">
              <a:buFont typeface="Arial" panose="020B0604020202020204" pitchFamily="34" charset="0"/>
              <a:buChar char="•"/>
            </a:pPr>
            <a:r>
              <a:rPr lang="en-US" sz="2000" dirty="0"/>
              <a:t>How do we know if we can make predictions on data if we don’t have that data yet?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316356" y="395075"/>
            <a:ext cx="11588619"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dirty="0"/>
              <a:t>Problem: how to assess generalisability from available data </a:t>
            </a:r>
            <a:endParaRPr dirty="0"/>
          </a:p>
        </p:txBody>
      </p:sp>
      <p:sp>
        <p:nvSpPr>
          <p:cNvPr id="411" name="Google Shape;411;p45"/>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We don’t have any future patients yet, how do we assess model performance?</a:t>
            </a:r>
            <a:endParaRPr/>
          </a:p>
          <a:p>
            <a:pPr marL="216000" lvl="1" indent="-216000" algn="l" rtl="0">
              <a:lnSpc>
                <a:spcPct val="100000"/>
              </a:lnSpc>
              <a:spcBef>
                <a:spcPts val="500"/>
              </a:spcBef>
              <a:spcAft>
                <a:spcPts val="0"/>
              </a:spcAft>
              <a:buClr>
                <a:schemeClr val="dk1"/>
              </a:buClr>
              <a:buSzPts val="2400"/>
              <a:buChar char="○"/>
            </a:pPr>
            <a:r>
              <a:rPr lang="en-AU" sz="2400"/>
              <a:t>We hold-out some data and evaluate as if they are unseen. </a:t>
            </a:r>
            <a:endParaRPr/>
          </a:p>
          <a:p>
            <a:pPr marL="216000" lvl="1" indent="-63599" algn="l" rtl="0">
              <a:lnSpc>
                <a:spcPct val="100000"/>
              </a:lnSpc>
              <a:spcBef>
                <a:spcPts val="500"/>
              </a:spcBef>
              <a:spcAft>
                <a:spcPts val="0"/>
              </a:spcAft>
              <a:buClr>
                <a:schemeClr val="dk1"/>
              </a:buClr>
              <a:buSzPts val="2400"/>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If we have available data, want to use it to improve out model</a:t>
            </a:r>
            <a:endParaRPr/>
          </a:p>
          <a:p>
            <a:pPr marL="216000" lvl="1" indent="-216000" algn="l" rtl="0">
              <a:lnSpc>
                <a:spcPct val="100000"/>
              </a:lnSpc>
              <a:spcBef>
                <a:spcPts val="500"/>
              </a:spcBef>
              <a:spcAft>
                <a:spcPts val="0"/>
              </a:spcAft>
              <a:buClr>
                <a:schemeClr val="dk1"/>
              </a:buClr>
              <a:buSzPts val="2400"/>
              <a:buChar char="○"/>
            </a:pPr>
            <a:r>
              <a:rPr lang="en-AU" sz="2400"/>
              <a:t>More data, better model</a:t>
            </a:r>
            <a:endParaRPr/>
          </a:p>
          <a:p>
            <a:pPr marL="216000" lvl="1" indent="-63599" algn="l" rtl="0">
              <a:lnSpc>
                <a:spcPct val="100000"/>
              </a:lnSpc>
              <a:spcBef>
                <a:spcPts val="500"/>
              </a:spcBef>
              <a:spcAft>
                <a:spcPts val="0"/>
              </a:spcAft>
              <a:buClr>
                <a:schemeClr val="dk1"/>
              </a:buClr>
              <a:buSzPts val="2400"/>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b="1"/>
              <a:t>Mistakes are very common in this area! Talk more later in this workshop</a:t>
            </a:r>
            <a:endParaRPr/>
          </a:p>
        </p:txBody>
      </p:sp>
      <p:sp>
        <p:nvSpPr>
          <p:cNvPr id="412" name="Google Shape;412;p45"/>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tidymodels</a:t>
            </a:r>
            <a:endParaRPr/>
          </a:p>
        </p:txBody>
      </p:sp>
      <p:sp>
        <p:nvSpPr>
          <p:cNvPr id="418" name="Google Shape;418;p46"/>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A (maturing) ecosystem of packages for machine learning in R</a:t>
            </a:r>
            <a:endParaRPr/>
          </a:p>
          <a:p>
            <a:pPr marL="0" marR="0" lvl="0" indent="0" algn="l" rtl="0">
              <a:lnSpc>
                <a:spcPct val="100000"/>
              </a:lnSpc>
              <a:spcBef>
                <a:spcPts val="1000"/>
              </a:spcBef>
              <a:spcAft>
                <a:spcPts val="0"/>
              </a:spcAft>
              <a:buClr>
                <a:schemeClr val="dk1"/>
              </a:buClr>
              <a:buSzPts val="2400"/>
              <a:buFont typeface="Arial"/>
              <a:buNone/>
            </a:pPr>
            <a:r>
              <a:rPr lang="en-AU" sz="2400" b="1"/>
              <a:t>Pros</a:t>
            </a:r>
            <a:r>
              <a:rPr lang="en-AU" sz="2400"/>
              <a:t>: </a:t>
            </a:r>
            <a:endParaRPr/>
          </a:p>
          <a:p>
            <a:pPr marL="0" marR="0" lvl="0" indent="0" algn="l" rtl="0">
              <a:lnSpc>
                <a:spcPct val="100000"/>
              </a:lnSpc>
              <a:spcBef>
                <a:spcPts val="1000"/>
              </a:spcBef>
              <a:spcAft>
                <a:spcPts val="0"/>
              </a:spcAft>
              <a:buClr>
                <a:schemeClr val="dk1"/>
              </a:buClr>
              <a:buSzPts val="2400"/>
              <a:buFont typeface="Arial"/>
              <a:buNone/>
            </a:pPr>
            <a:r>
              <a:rPr lang="en-AU" sz="2400"/>
              <a:t> + Removes a lot of boilerplate</a:t>
            </a:r>
            <a:endParaRPr/>
          </a:p>
          <a:p>
            <a:pPr marL="0" marR="0" lvl="0" indent="0" algn="l" rtl="0">
              <a:lnSpc>
                <a:spcPct val="100000"/>
              </a:lnSpc>
              <a:spcBef>
                <a:spcPts val="1000"/>
              </a:spcBef>
              <a:spcAft>
                <a:spcPts val="0"/>
              </a:spcAft>
              <a:buClr>
                <a:schemeClr val="dk1"/>
              </a:buClr>
              <a:buSzPts val="2400"/>
              <a:buFont typeface="Arial"/>
              <a:buNone/>
            </a:pPr>
            <a:r>
              <a:rPr lang="en-AU" sz="2400"/>
              <a:t> + Makes it harder to make errors, easier to experiment</a:t>
            </a:r>
            <a:endParaRPr/>
          </a:p>
          <a:p>
            <a:pPr marL="0" marR="0" lvl="0" indent="0" algn="l" rtl="0">
              <a:lnSpc>
                <a:spcPct val="100000"/>
              </a:lnSpc>
              <a:spcBef>
                <a:spcPts val="1000"/>
              </a:spcBef>
              <a:spcAft>
                <a:spcPts val="0"/>
              </a:spcAft>
              <a:buClr>
                <a:schemeClr val="dk1"/>
              </a:buClr>
              <a:buSzPts val="2400"/>
              <a:buFont typeface="Arial"/>
              <a:buNone/>
            </a:pPr>
            <a:r>
              <a:rPr lang="en-AU" sz="2400" b="1"/>
              <a:t>Cons</a:t>
            </a:r>
            <a:r>
              <a:rPr lang="en-AU" sz="2400"/>
              <a:t>: </a:t>
            </a:r>
            <a:endParaRPr/>
          </a:p>
          <a:p>
            <a:pPr marL="0" marR="0" lvl="0" indent="0" algn="l" rtl="0">
              <a:lnSpc>
                <a:spcPct val="100000"/>
              </a:lnSpc>
              <a:spcBef>
                <a:spcPts val="1000"/>
              </a:spcBef>
              <a:spcAft>
                <a:spcPts val="0"/>
              </a:spcAft>
              <a:buClr>
                <a:schemeClr val="dk1"/>
              </a:buClr>
              <a:buSzPts val="2400"/>
              <a:buFont typeface="Arial"/>
              <a:buNone/>
            </a:pPr>
            <a:r>
              <a:rPr lang="en-AU" sz="2400"/>
              <a:t>- Can be restrictive</a:t>
            </a:r>
            <a:endParaRPr/>
          </a:p>
          <a:p>
            <a:pPr marL="342900" lvl="0" indent="-342900" algn="l" rtl="0">
              <a:lnSpc>
                <a:spcPct val="100000"/>
              </a:lnSpc>
              <a:spcBef>
                <a:spcPts val="1000"/>
              </a:spcBef>
              <a:spcAft>
                <a:spcPts val="0"/>
              </a:spcAft>
              <a:buClr>
                <a:schemeClr val="dk1"/>
              </a:buClr>
              <a:buSzPts val="2400"/>
              <a:buFont typeface="Calibri"/>
              <a:buChar char="-"/>
            </a:pPr>
            <a:r>
              <a:rPr lang="en-AU" sz="2400"/>
              <a:t>Data structures can be hard to unpack</a:t>
            </a:r>
            <a:endParaRPr/>
          </a:p>
          <a:p>
            <a:pPr marL="0" marR="0" lvl="0" indent="0" algn="l" rtl="0">
              <a:lnSpc>
                <a:spcPct val="100000"/>
              </a:lnSpc>
              <a:spcBef>
                <a:spcPts val="1000"/>
              </a:spcBef>
              <a:spcAft>
                <a:spcPts val="0"/>
              </a:spcAft>
              <a:buClr>
                <a:schemeClr val="dk1"/>
              </a:buClr>
              <a:buSzPts val="2400"/>
              <a:buFont typeface="Arial"/>
              <a:buNone/>
            </a:pPr>
            <a:r>
              <a:rPr lang="en-AU" sz="2400"/>
              <a:t> - Errors can be hard to understand</a:t>
            </a:r>
            <a:endParaRPr/>
          </a:p>
        </p:txBody>
      </p:sp>
      <p:pic>
        <p:nvPicPr>
          <p:cNvPr id="419" name="Google Shape;419;p46" descr="A close-up of a computer screen&#10;&#10;Description automatically generated"/>
          <p:cNvPicPr preferRelativeResize="0"/>
          <p:nvPr/>
        </p:nvPicPr>
        <p:blipFill rotWithShape="1">
          <a:blip r:embed="rId3">
            <a:alphaModFix/>
          </a:blip>
          <a:srcRect/>
          <a:stretch/>
        </p:blipFill>
        <p:spPr>
          <a:xfrm>
            <a:off x="6576765" y="1282426"/>
            <a:ext cx="5568783" cy="4942417"/>
          </a:xfrm>
          <a:prstGeom prst="rect">
            <a:avLst/>
          </a:prstGeom>
          <a:noFill/>
          <a:ln>
            <a:noFill/>
          </a:ln>
        </p:spPr>
      </p:pic>
      <p:sp>
        <p:nvSpPr>
          <p:cNvPr id="420" name="Google Shape;420;p4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7"/>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Fitting a model in tidymodels</a:t>
            </a:r>
            <a:endParaRPr/>
          </a:p>
        </p:txBody>
      </p:sp>
      <p:sp>
        <p:nvSpPr>
          <p:cNvPr id="426" name="Google Shape;426;p47"/>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Require a DataFrame </a:t>
            </a:r>
            <a:r>
              <a:rPr lang="en-AU" sz="2400">
                <a:latin typeface="Courier New"/>
                <a:ea typeface="Courier New"/>
                <a:cs typeface="Courier New"/>
                <a:sym typeface="Courier New"/>
              </a:rPr>
              <a:t>X </a:t>
            </a:r>
            <a:r>
              <a:rPr lang="en-AU" sz="2400"/>
              <a:t>and a set of labels</a:t>
            </a:r>
            <a:r>
              <a:rPr lang="en-AU" sz="2400">
                <a:latin typeface="Courier New"/>
                <a:ea typeface="Courier New"/>
                <a:cs typeface="Courier New"/>
                <a:sym typeface="Courier New"/>
              </a:rPr>
              <a:t> y</a:t>
            </a:r>
            <a:endParaRPr/>
          </a:p>
          <a:p>
            <a:pPr marL="0" marR="0" lvl="0" indent="0" algn="l" rtl="0">
              <a:lnSpc>
                <a:spcPct val="100000"/>
              </a:lnSpc>
              <a:spcBef>
                <a:spcPts val="1000"/>
              </a:spcBef>
              <a:spcAft>
                <a:spcPts val="0"/>
              </a:spcAft>
              <a:buClr>
                <a:schemeClr val="dk1"/>
              </a:buClr>
              <a:buSzPts val="2400"/>
              <a:buFont typeface="Arial"/>
              <a:buNone/>
            </a:pPr>
            <a:r>
              <a:rPr lang="en-AU" sz="2400"/>
              <a:t>Fit a model</a:t>
            </a:r>
            <a:endParaRPr/>
          </a:p>
          <a:p>
            <a:pPr marL="0" lvl="0" indent="0" algn="l" rtl="0">
              <a:lnSpc>
                <a:spcPct val="100000"/>
              </a:lnSpc>
              <a:spcBef>
                <a:spcPts val="1000"/>
              </a:spcBef>
              <a:spcAft>
                <a:spcPts val="0"/>
              </a:spcAft>
              <a:buClr>
                <a:schemeClr val="dk1"/>
              </a:buClr>
              <a:buSzPts val="2400"/>
              <a:buNone/>
            </a:pPr>
            <a:r>
              <a:rPr lang="en-AU" sz="2400">
                <a:latin typeface="Courier New"/>
                <a:ea typeface="Courier New"/>
                <a:cs typeface="Courier New"/>
                <a:sym typeface="Courier New"/>
              </a:rPr>
              <a:t>logit_spec &lt;- logistic_reg(mode = "classification", penalty = 0, engine = "glm") </a:t>
            </a:r>
            <a:endParaRPr/>
          </a:p>
          <a:p>
            <a:pPr marL="0" marR="0" lvl="0" indent="0" algn="l" rtl="0">
              <a:lnSpc>
                <a:spcPct val="100000"/>
              </a:lnSpc>
              <a:spcBef>
                <a:spcPts val="1000"/>
              </a:spcBef>
              <a:spcAft>
                <a:spcPts val="0"/>
              </a:spcAft>
              <a:buClr>
                <a:schemeClr val="dk1"/>
              </a:buClr>
              <a:buSzPts val="2400"/>
              <a:buFont typeface="Arial"/>
              <a:buNone/>
            </a:pPr>
            <a:r>
              <a:rPr lang="en-AU" sz="2400"/>
              <a:t>Define a workflow</a:t>
            </a:r>
            <a:endParaRPr/>
          </a:p>
          <a:p>
            <a:pPr marL="0" marR="0" lvl="0" indent="0" algn="l" rtl="0">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workflow &lt;- workflow() %&gt;%</a:t>
            </a:r>
            <a:endParaRPr/>
          </a:p>
          <a:p>
            <a:pPr marL="0" marR="0" lvl="0" indent="0" algn="l" rtl="0">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  add_model(logit_spec) %&gt;%</a:t>
            </a:r>
            <a:endParaRPr/>
          </a:p>
          <a:p>
            <a:pPr marL="0" marR="0" lvl="0" indent="0" algn="l" rtl="0">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  add_formula(diabetes ~ .)</a:t>
            </a:r>
            <a:endParaRPr/>
          </a:p>
          <a:p>
            <a:pPr marL="0" marR="0" lvl="0" indent="0" algn="l" rtl="0">
              <a:lnSpc>
                <a:spcPct val="100000"/>
              </a:lnSpc>
              <a:spcBef>
                <a:spcPts val="1000"/>
              </a:spcBef>
              <a:spcAft>
                <a:spcPts val="0"/>
              </a:spcAft>
              <a:buClr>
                <a:schemeClr val="dk1"/>
              </a:buClr>
              <a:buSzPts val="2400"/>
              <a:buFont typeface="Arial"/>
              <a:buNone/>
            </a:pPr>
            <a:endParaRPr sz="2400">
              <a:latin typeface="Courier New"/>
              <a:ea typeface="Courier New"/>
              <a:cs typeface="Courier New"/>
              <a:sym typeface="Courier New"/>
            </a:endParaRPr>
          </a:p>
        </p:txBody>
      </p:sp>
      <p:sp>
        <p:nvSpPr>
          <p:cNvPr id="427" name="Google Shape;427;p47"/>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8"/>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Fitting a model in tidymodels</a:t>
            </a:r>
            <a:endParaRPr/>
          </a:p>
        </p:txBody>
      </p:sp>
      <p:sp>
        <p:nvSpPr>
          <p:cNvPr id="433" name="Google Shape;433;p48"/>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Define a workflow</a:t>
            </a:r>
            <a:endParaRPr/>
          </a:p>
          <a:p>
            <a:pPr marL="0" lvl="0" indent="0" algn="l" rtl="0">
              <a:lnSpc>
                <a:spcPct val="100000"/>
              </a:lnSpc>
              <a:spcBef>
                <a:spcPts val="1000"/>
              </a:spcBef>
              <a:spcAft>
                <a:spcPts val="0"/>
              </a:spcAft>
              <a:buClr>
                <a:schemeClr val="dk1"/>
              </a:buClr>
              <a:buSzPts val="2400"/>
              <a:buNone/>
            </a:pPr>
            <a:r>
              <a:rPr lang="en-AU" sz="2400">
                <a:latin typeface="Courier New"/>
                <a:ea typeface="Courier New"/>
                <a:cs typeface="Courier New"/>
                <a:sym typeface="Courier New"/>
              </a:rPr>
              <a:t>model_fit &lt;- workflow %&gt;% </a:t>
            </a:r>
            <a:endParaRPr/>
          </a:p>
          <a:p>
            <a:pPr marL="0" lvl="0" indent="0" algn="l" rtl="0">
              <a:lnSpc>
                <a:spcPct val="100000"/>
              </a:lnSpc>
              <a:spcBef>
                <a:spcPts val="1000"/>
              </a:spcBef>
              <a:spcAft>
                <a:spcPts val="0"/>
              </a:spcAft>
              <a:buClr>
                <a:schemeClr val="dk1"/>
              </a:buClr>
              <a:buSzPts val="2400"/>
              <a:buNone/>
            </a:pPr>
            <a:r>
              <a:rPr lang="en-AU" sz="2400">
                <a:latin typeface="Courier New"/>
                <a:ea typeface="Courier New"/>
                <a:cs typeface="Courier New"/>
                <a:sym typeface="Courier New"/>
              </a:rPr>
              <a:t>            fit(data = data) </a:t>
            </a:r>
            <a:endParaRPr/>
          </a:p>
          <a:p>
            <a:pPr marL="0" lvl="0" indent="0" algn="l" rtl="0">
              <a:lnSpc>
                <a:spcPct val="100000"/>
              </a:lnSpc>
              <a:spcBef>
                <a:spcPts val="1000"/>
              </a:spcBef>
              <a:spcAft>
                <a:spcPts val="0"/>
              </a:spcAft>
              <a:buClr>
                <a:schemeClr val="dk1"/>
              </a:buClr>
              <a:buSzPts val="2400"/>
              <a:buNone/>
            </a:pPr>
            <a:endParaRPr sz="2400">
              <a:latin typeface="Courier New"/>
              <a:ea typeface="Courier New"/>
              <a:cs typeface="Courier New"/>
              <a:sym typeface="Courier New"/>
            </a:endParaRPr>
          </a:p>
          <a:p>
            <a:pPr marL="0" lvl="0" indent="0" algn="l" rtl="0">
              <a:lnSpc>
                <a:spcPct val="100000"/>
              </a:lnSpc>
              <a:spcBef>
                <a:spcPts val="1000"/>
              </a:spcBef>
              <a:spcAft>
                <a:spcPts val="0"/>
              </a:spcAft>
              <a:buClr>
                <a:schemeClr val="dk1"/>
              </a:buClr>
              <a:buSzPts val="2400"/>
              <a:buNone/>
            </a:pPr>
            <a:r>
              <a:rPr lang="en-AU" sz="2400"/>
              <a:t>Make some predictions</a:t>
            </a:r>
            <a:endParaRPr/>
          </a:p>
          <a:p>
            <a:pPr marL="0" marR="0" lvl="0" indent="0" algn="l" rtl="0">
              <a:lnSpc>
                <a:spcPct val="100000"/>
              </a:lnSpc>
              <a:spcBef>
                <a:spcPts val="1000"/>
              </a:spcBef>
              <a:spcAft>
                <a:spcPts val="0"/>
              </a:spcAft>
              <a:buClr>
                <a:schemeClr val="dk1"/>
              </a:buClr>
              <a:buSzPts val="2400"/>
              <a:buFont typeface="Arial"/>
              <a:buNone/>
            </a:pPr>
            <a:r>
              <a:rPr lang="en-AU" sz="2400">
                <a:latin typeface="Courier New"/>
                <a:ea typeface="Courier New"/>
                <a:cs typeface="Courier New"/>
                <a:sym typeface="Courier New"/>
              </a:rPr>
              <a:t>diabetes_train_preds &lt;- predict(model_fit, other_data, type = "prob")</a:t>
            </a:r>
            <a:endParaRPr/>
          </a:p>
          <a:p>
            <a:pPr marL="0" marR="0" lvl="0" indent="0" algn="l" rtl="0">
              <a:lnSpc>
                <a:spcPct val="100000"/>
              </a:lnSpc>
              <a:spcBef>
                <a:spcPts val="1000"/>
              </a:spcBef>
              <a:spcAft>
                <a:spcPts val="0"/>
              </a:spcAft>
              <a:buClr>
                <a:schemeClr val="dk1"/>
              </a:buClr>
              <a:buSzPts val="2400"/>
              <a:buFont typeface="Arial"/>
              <a:buNone/>
            </a:pPr>
            <a:endParaRPr sz="2400">
              <a:latin typeface="Courier New"/>
              <a:ea typeface="Courier New"/>
              <a:cs typeface="Courier New"/>
              <a:sym typeface="Courier New"/>
            </a:endParaRPr>
          </a:p>
          <a:p>
            <a:pPr marL="0" marR="0" lvl="0" indent="0" algn="l" rtl="0">
              <a:lnSpc>
                <a:spcPct val="100000"/>
              </a:lnSpc>
              <a:spcBef>
                <a:spcPts val="1000"/>
              </a:spcBef>
              <a:spcAft>
                <a:spcPts val="0"/>
              </a:spcAft>
              <a:buClr>
                <a:schemeClr val="dk1"/>
              </a:buClr>
              <a:buSzPts val="2400"/>
              <a:buFont typeface="Arial"/>
              <a:buNone/>
            </a:pPr>
            <a:endParaRPr sz="2400">
              <a:latin typeface="Courier New"/>
              <a:ea typeface="Courier New"/>
              <a:cs typeface="Courier New"/>
              <a:sym typeface="Courier New"/>
            </a:endParaRPr>
          </a:p>
        </p:txBody>
      </p:sp>
      <p:sp>
        <p:nvSpPr>
          <p:cNvPr id="434" name="Google Shape;434;p48"/>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6000"/>
              <a:buFont typeface="Georgia"/>
              <a:buNone/>
            </a:pPr>
            <a:r>
              <a:rPr lang="en-AU" b="1"/>
              <a:t>Interactive Session 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0"/>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Problem scenario for exploration</a:t>
            </a:r>
            <a:endParaRPr/>
          </a:p>
        </p:txBody>
      </p:sp>
      <p:sp>
        <p:nvSpPr>
          <p:cNvPr id="446" name="Google Shape;446;p50"/>
          <p:cNvSpPr txBox="1">
            <a:spLocks noGrp="1"/>
          </p:cNvSpPr>
          <p:nvPr>
            <p:ph type="body" idx="1"/>
          </p:nvPr>
        </p:nvSpPr>
        <p:spPr>
          <a:xfrm>
            <a:off x="391800" y="1282474"/>
            <a:ext cx="11408400" cy="2313600"/>
          </a:xfrm>
          <a:prstGeom prst="rect">
            <a:avLst/>
          </a:prstGeom>
          <a:noFill/>
          <a:ln>
            <a:noFill/>
          </a:ln>
        </p:spPr>
        <p:txBody>
          <a:bodyPr spcFirstLastPara="1" wrap="square" lIns="91425" tIns="45700" rIns="91425" bIns="45700" anchor="t" anchorCtr="0">
            <a:normAutofit/>
          </a:bodyPr>
          <a:lstStyle/>
          <a:p>
            <a:pPr marL="216000" lvl="1" indent="-198220" algn="l" rtl="0">
              <a:lnSpc>
                <a:spcPct val="100000"/>
              </a:lnSpc>
              <a:spcBef>
                <a:spcPts val="0"/>
              </a:spcBef>
              <a:spcAft>
                <a:spcPts val="0"/>
              </a:spcAft>
              <a:buClr>
                <a:schemeClr val="dk1"/>
              </a:buClr>
              <a:buSzPts val="2100"/>
              <a:buChar char="○"/>
            </a:pPr>
            <a:r>
              <a:rPr lang="en-AU" sz="2100" b="1"/>
              <a:t>Goal</a:t>
            </a:r>
            <a:r>
              <a:rPr lang="en-AU" sz="2100"/>
              <a:t>: predict diabetes status in 2-7 years based on demographics and blood markers</a:t>
            </a:r>
            <a:endParaRPr sz="1800"/>
          </a:p>
          <a:p>
            <a:pPr marL="432000" lvl="2" indent="-194409" algn="l" rtl="0">
              <a:lnSpc>
                <a:spcPct val="100000"/>
              </a:lnSpc>
              <a:spcBef>
                <a:spcPts val="500"/>
              </a:spcBef>
              <a:spcAft>
                <a:spcPts val="0"/>
              </a:spcAft>
              <a:buClr>
                <a:schemeClr val="dk1"/>
              </a:buClr>
              <a:buSzPts val="1700"/>
              <a:buChar char="■"/>
            </a:pPr>
            <a:r>
              <a:rPr lang="en-AU" sz="1700"/>
              <a:t>In particular, does BMI help us to make better predictions?</a:t>
            </a:r>
            <a:endParaRPr sz="1400"/>
          </a:p>
          <a:p>
            <a:pPr marL="914400" lvl="2" indent="0" algn="l" rtl="0">
              <a:lnSpc>
                <a:spcPct val="100000"/>
              </a:lnSpc>
              <a:spcBef>
                <a:spcPts val="500"/>
              </a:spcBef>
              <a:spcAft>
                <a:spcPts val="0"/>
              </a:spcAft>
              <a:buClr>
                <a:schemeClr val="dk1"/>
              </a:buClr>
              <a:buSzPts val="2400"/>
              <a:buNone/>
            </a:pPr>
            <a:endParaRPr sz="100"/>
          </a:p>
          <a:p>
            <a:pPr marL="216000" lvl="1" indent="-198220" algn="l" rtl="0">
              <a:lnSpc>
                <a:spcPct val="100000"/>
              </a:lnSpc>
              <a:spcBef>
                <a:spcPts val="500"/>
              </a:spcBef>
              <a:spcAft>
                <a:spcPts val="0"/>
              </a:spcAft>
              <a:buClr>
                <a:schemeClr val="dk1"/>
              </a:buClr>
              <a:buSzPts val="2100"/>
              <a:buChar char="○"/>
            </a:pPr>
            <a:r>
              <a:rPr lang="en-AU" sz="2100"/>
              <a:t>Real-world, healthcare data from RC Healthcare system in China: </a:t>
            </a:r>
            <a:endParaRPr sz="1800"/>
          </a:p>
          <a:p>
            <a:pPr marL="432000" lvl="2" indent="-190600" algn="l" rtl="0">
              <a:lnSpc>
                <a:spcPct val="100000"/>
              </a:lnSpc>
              <a:spcBef>
                <a:spcPts val="500"/>
              </a:spcBef>
              <a:spcAft>
                <a:spcPts val="0"/>
              </a:spcAft>
              <a:buClr>
                <a:srgbClr val="212121"/>
              </a:buClr>
              <a:buSzPts val="1300"/>
              <a:buChar char="■"/>
            </a:pPr>
            <a:r>
              <a:rPr lang="en-AU" sz="1300" b="0" i="0">
                <a:solidFill>
                  <a:srgbClr val="212121"/>
                </a:solidFill>
                <a:latin typeface="Roboto"/>
                <a:ea typeface="Roboto"/>
                <a:cs typeface="Roboto"/>
                <a:sym typeface="Roboto"/>
              </a:rPr>
              <a:t>2582 individuals from some sites (use to build the model), 413 from some other site (external data)</a:t>
            </a:r>
            <a:endParaRPr sz="1400"/>
          </a:p>
          <a:p>
            <a:pPr marL="432000" lvl="2" indent="-194409" algn="l" rtl="0">
              <a:lnSpc>
                <a:spcPct val="100000"/>
              </a:lnSpc>
              <a:spcBef>
                <a:spcPts val="500"/>
              </a:spcBef>
              <a:spcAft>
                <a:spcPts val="0"/>
              </a:spcAft>
              <a:buClr>
                <a:schemeClr val="dk1"/>
              </a:buClr>
              <a:buSzPts val="1700"/>
              <a:buChar char="■"/>
            </a:pPr>
            <a:r>
              <a:rPr lang="en-AU" sz="1700"/>
              <a:t>We will use different sized subsets of the training data to explore performance</a:t>
            </a:r>
            <a:endParaRPr sz="1400"/>
          </a:p>
          <a:p>
            <a:pPr marL="432000" lvl="2" indent="-86459" algn="l" rtl="0">
              <a:lnSpc>
                <a:spcPct val="100000"/>
              </a:lnSpc>
              <a:spcBef>
                <a:spcPts val="500"/>
              </a:spcBef>
              <a:spcAft>
                <a:spcPts val="0"/>
              </a:spcAft>
              <a:buClr>
                <a:schemeClr val="dk1"/>
              </a:buClr>
              <a:buSzPts val="2400"/>
              <a:buNone/>
            </a:pPr>
            <a:endParaRPr sz="300"/>
          </a:p>
          <a:p>
            <a:pPr marL="216000" lvl="1" indent="-198220" algn="l" rtl="0">
              <a:lnSpc>
                <a:spcPct val="100000"/>
              </a:lnSpc>
              <a:spcBef>
                <a:spcPts val="500"/>
              </a:spcBef>
              <a:spcAft>
                <a:spcPts val="0"/>
              </a:spcAft>
              <a:buClr>
                <a:schemeClr val="dk1"/>
              </a:buClr>
              <a:buSzPts val="2100"/>
              <a:buChar char="○"/>
            </a:pPr>
            <a:r>
              <a:rPr lang="en-AU" sz="2100"/>
              <a:t>Available covariates: 10 real + unlimited simulated</a:t>
            </a:r>
            <a:endParaRPr sz="1800"/>
          </a:p>
        </p:txBody>
      </p:sp>
      <p:sp>
        <p:nvSpPr>
          <p:cNvPr id="447" name="Google Shape;447;p50"/>
          <p:cNvSpPr txBox="1"/>
          <p:nvPr/>
        </p:nvSpPr>
        <p:spPr>
          <a:xfrm>
            <a:off x="850520" y="3559045"/>
            <a:ext cx="2896200" cy="2697600"/>
          </a:xfrm>
          <a:prstGeom prst="rect">
            <a:avLst/>
          </a:prstGeom>
          <a:noFill/>
          <a:ln>
            <a:noFill/>
          </a:ln>
        </p:spPr>
        <p:txBody>
          <a:bodyPr spcFirstLastPara="1" wrap="square" lIns="91425" tIns="45700" rIns="91425" bIns="45700" anchor="t" anchorCtr="0">
            <a:normAutofit/>
          </a:bodyPr>
          <a:lstStyle/>
          <a:p>
            <a:pPr marL="457200" marR="0" lvl="1" indent="0" algn="l" rtl="0">
              <a:lnSpc>
                <a:spcPct val="90000"/>
              </a:lnSpc>
              <a:spcBef>
                <a:spcPts val="0"/>
              </a:spcBef>
              <a:spcAft>
                <a:spcPts val="0"/>
              </a:spcAft>
              <a:buClr>
                <a:schemeClr val="dk1"/>
              </a:buClr>
              <a:buSzPts val="2400"/>
              <a:buFont typeface="Arial"/>
              <a:buNone/>
            </a:pPr>
            <a:r>
              <a:rPr lang="en-AU" sz="2400" b="1" i="0" u="none" strike="noStrike" cap="none">
                <a:solidFill>
                  <a:schemeClr val="dk1"/>
                </a:solidFill>
                <a:latin typeface="Calibri"/>
                <a:ea typeface="Calibri"/>
                <a:cs typeface="Calibri"/>
                <a:sym typeface="Calibri"/>
              </a:rPr>
              <a:t>Patient info:</a:t>
            </a:r>
            <a:endParaRPr/>
          </a:p>
          <a:p>
            <a:pPr marL="685800" marR="0" lvl="1" indent="-228600" algn="l" rtl="0">
              <a:lnSpc>
                <a:spcPct val="90000"/>
              </a:lnSpc>
              <a:spcBef>
                <a:spcPts val="500"/>
              </a:spcBef>
              <a:spcAft>
                <a:spcPts val="0"/>
              </a:spcAft>
              <a:buClr>
                <a:schemeClr val="dk1"/>
              </a:buClr>
              <a:buSzPts val="2400"/>
              <a:buFont typeface="Arial"/>
              <a:buChar char="•"/>
            </a:pPr>
            <a:r>
              <a:rPr lang="en-AU" sz="2400" b="0" i="0" u="none" strike="noStrike" cap="none">
                <a:solidFill>
                  <a:schemeClr val="dk1"/>
                </a:solidFill>
                <a:latin typeface="Calibri"/>
                <a:ea typeface="Calibri"/>
                <a:cs typeface="Calibri"/>
                <a:sym typeface="Calibri"/>
              </a:rPr>
              <a:t>Age </a:t>
            </a:r>
            <a:endParaRPr/>
          </a:p>
          <a:p>
            <a:pPr marL="685800" marR="0" lvl="1" indent="-228600" algn="l" rtl="0">
              <a:lnSpc>
                <a:spcPct val="90000"/>
              </a:lnSpc>
              <a:spcBef>
                <a:spcPts val="500"/>
              </a:spcBef>
              <a:spcAft>
                <a:spcPts val="0"/>
              </a:spcAft>
              <a:buClr>
                <a:schemeClr val="dk1"/>
              </a:buClr>
              <a:buSzPts val="2400"/>
              <a:buFont typeface="Arial"/>
              <a:buChar char="•"/>
            </a:pPr>
            <a:r>
              <a:rPr lang="en-AU" sz="2400" b="0" i="0" u="none" strike="noStrike" cap="none">
                <a:solidFill>
                  <a:schemeClr val="dk1"/>
                </a:solidFill>
                <a:latin typeface="Calibri"/>
                <a:ea typeface="Calibri"/>
                <a:cs typeface="Calibri"/>
                <a:sym typeface="Calibri"/>
              </a:rPr>
              <a:t>Sex</a:t>
            </a:r>
            <a:endParaRPr/>
          </a:p>
          <a:p>
            <a:pPr marL="685800" marR="0" lvl="1" indent="-228600" algn="l" rtl="0">
              <a:lnSpc>
                <a:spcPct val="90000"/>
              </a:lnSpc>
              <a:spcBef>
                <a:spcPts val="500"/>
              </a:spcBef>
              <a:spcAft>
                <a:spcPts val="0"/>
              </a:spcAft>
              <a:buClr>
                <a:schemeClr val="dk1"/>
              </a:buClr>
              <a:buSzPts val="2400"/>
              <a:buFont typeface="Arial"/>
              <a:buChar char="•"/>
            </a:pPr>
            <a:r>
              <a:rPr lang="en-AU" sz="2400" b="0" i="0" u="none" strike="noStrike" cap="none">
                <a:solidFill>
                  <a:schemeClr val="dk1"/>
                </a:solidFill>
                <a:latin typeface="Calibri"/>
                <a:ea typeface="Calibri"/>
                <a:cs typeface="Calibri"/>
                <a:sym typeface="Calibri"/>
              </a:rPr>
              <a:t>BMI</a:t>
            </a:r>
            <a:endParaRPr/>
          </a:p>
          <a:p>
            <a:pPr marL="685800" marR="0" lvl="1" indent="-228600" algn="l" rtl="0">
              <a:lnSpc>
                <a:spcPct val="90000"/>
              </a:lnSpc>
              <a:spcBef>
                <a:spcPts val="500"/>
              </a:spcBef>
              <a:spcAft>
                <a:spcPts val="0"/>
              </a:spcAft>
              <a:buClr>
                <a:schemeClr val="dk1"/>
              </a:buClr>
              <a:buSzPts val="2400"/>
              <a:buFont typeface="Arial"/>
              <a:buChar char="•"/>
            </a:pPr>
            <a:r>
              <a:rPr lang="en-AU" sz="2400" b="0" i="0" u="none" strike="noStrike" cap="none">
                <a:solidFill>
                  <a:schemeClr val="dk1"/>
                </a:solidFill>
                <a:latin typeface="Calibri"/>
                <a:ea typeface="Calibri"/>
                <a:cs typeface="Calibri"/>
                <a:sym typeface="Calibri"/>
              </a:rPr>
              <a:t>Blood pressure</a:t>
            </a:r>
            <a:endParaRPr/>
          </a:p>
        </p:txBody>
      </p:sp>
      <p:sp>
        <p:nvSpPr>
          <p:cNvPr id="448" name="Google Shape;448;p50"/>
          <p:cNvSpPr txBox="1"/>
          <p:nvPr/>
        </p:nvSpPr>
        <p:spPr>
          <a:xfrm>
            <a:off x="4724400" y="3931919"/>
            <a:ext cx="3185160" cy="2697481"/>
          </a:xfrm>
          <a:prstGeom prst="rect">
            <a:avLst/>
          </a:prstGeom>
          <a:noFill/>
          <a:ln>
            <a:noFill/>
          </a:ln>
        </p:spPr>
        <p:txBody>
          <a:bodyPr spcFirstLastPara="1" wrap="square" lIns="91425" tIns="45700" rIns="91425" bIns="45700" anchor="t" anchorCtr="0">
            <a:normAutofit/>
          </a:bodyPr>
          <a:lstStyle/>
          <a:p>
            <a:pPr marL="685800" marR="0" lvl="1" indent="-76200" algn="l" rtl="0">
              <a:lnSpc>
                <a:spcPct val="9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49" name="Google Shape;449;p50"/>
          <p:cNvSpPr txBox="1"/>
          <p:nvPr/>
        </p:nvSpPr>
        <p:spPr>
          <a:xfrm>
            <a:off x="3746783" y="3559045"/>
            <a:ext cx="3971700" cy="2697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400"/>
              <a:buFont typeface="Arial"/>
              <a:buNone/>
            </a:pPr>
            <a:r>
              <a:rPr lang="en-AU" sz="2400" b="1">
                <a:solidFill>
                  <a:schemeClr val="dk1"/>
                </a:solidFill>
                <a:latin typeface="Calibri"/>
                <a:ea typeface="Calibri"/>
                <a:cs typeface="Calibri"/>
                <a:sym typeface="Calibri"/>
              </a:rPr>
              <a:t>Blood measures</a:t>
            </a:r>
            <a:endParaRPr/>
          </a:p>
          <a:p>
            <a:pPr marL="228600" marR="0" lvl="0" indent="-228600" algn="l" rtl="0">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Total cholesterol</a:t>
            </a:r>
            <a:endParaRPr/>
          </a:p>
          <a:p>
            <a:pPr marL="228600" marR="0" lvl="0" indent="-228600" algn="l" rtl="0">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Low/high-density lipoproteins (HDL/LDL). </a:t>
            </a:r>
            <a:endParaRPr/>
          </a:p>
          <a:p>
            <a:pPr marL="228600" marR="0" lvl="0" indent="-228600" algn="l" rtl="0">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Fasting glucose</a:t>
            </a:r>
            <a:endParaRPr/>
          </a:p>
          <a:p>
            <a:pPr marL="228600" marR="0" lvl="0" indent="-228600" algn="l" rtl="0">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Serum triglycerides level</a:t>
            </a:r>
            <a:endParaRPr/>
          </a:p>
        </p:txBody>
      </p:sp>
      <p:sp>
        <p:nvSpPr>
          <p:cNvPr id="450" name="Google Shape;450;p50"/>
          <p:cNvSpPr txBox="1"/>
          <p:nvPr/>
        </p:nvSpPr>
        <p:spPr>
          <a:xfrm>
            <a:off x="7331498" y="3574946"/>
            <a:ext cx="3971700" cy="26976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400"/>
              <a:buFont typeface="Arial"/>
              <a:buNone/>
            </a:pPr>
            <a:r>
              <a:rPr lang="en-AU" sz="2400" b="1">
                <a:solidFill>
                  <a:schemeClr val="dk1"/>
                </a:solidFill>
                <a:latin typeface="Calibri"/>
                <a:ea typeface="Calibri"/>
                <a:cs typeface="Calibri"/>
                <a:sym typeface="Calibri"/>
              </a:rPr>
              <a:t>Simulated</a:t>
            </a:r>
            <a:endParaRPr/>
          </a:p>
          <a:p>
            <a:pPr marL="228600" marR="0" lvl="0" indent="-228600" algn="l" rtl="0">
              <a:lnSpc>
                <a:spcPct val="90000"/>
              </a:lnSpc>
              <a:spcBef>
                <a:spcPts val="1000"/>
              </a:spcBef>
              <a:spcAft>
                <a:spcPts val="0"/>
              </a:spcAft>
              <a:buClr>
                <a:schemeClr val="dk1"/>
              </a:buClr>
              <a:buSzPts val="2400"/>
              <a:buFont typeface="Arial"/>
              <a:buChar char="•"/>
            </a:pPr>
            <a:r>
              <a:rPr lang="en-AU" sz="2400">
                <a:solidFill>
                  <a:schemeClr val="dk1"/>
                </a:solidFill>
                <a:latin typeface="Calibri"/>
                <a:ea typeface="Calibri"/>
                <a:cs typeface="Calibri"/>
                <a:sym typeface="Calibri"/>
              </a:rPr>
              <a:t>Just random noise. We use these to simulate when you have a whole collection of measurements, many unassociated with outcome. </a:t>
            </a:r>
            <a:endParaRPr/>
          </a:p>
        </p:txBody>
      </p:sp>
      <p:sp>
        <p:nvSpPr>
          <p:cNvPr id="451" name="Google Shape;451;p50"/>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415600" y="593367"/>
            <a:ext cx="11360700" cy="763800"/>
          </a:xfrm>
          <a:prstGeom prst="rect">
            <a:avLst/>
          </a:prstGeom>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Font typeface="Arial"/>
              <a:buNone/>
            </a:pPr>
            <a:r>
              <a:rPr lang="en-AU" sz="3300" b="1">
                <a:solidFill>
                  <a:schemeClr val="accent1"/>
                </a:solidFill>
                <a:latin typeface="Nunito"/>
                <a:ea typeface="Nunito"/>
                <a:cs typeface="Nunito"/>
                <a:sym typeface="Nunito"/>
              </a:rPr>
              <a:t>Ben Goudey: who am I?</a:t>
            </a:r>
            <a:endParaRPr sz="3300" b="1">
              <a:solidFill>
                <a:schemeClr val="accent1"/>
              </a:solidFill>
              <a:latin typeface="Nunito"/>
              <a:ea typeface="Nunito"/>
              <a:cs typeface="Nunito"/>
              <a:sym typeface="Nunito"/>
            </a:endParaRPr>
          </a:p>
        </p:txBody>
      </p:sp>
      <p:pic>
        <p:nvPicPr>
          <p:cNvPr id="174" name="Google Shape;174;p25" title="IMG_9750.JPG"/>
          <p:cNvPicPr preferRelativeResize="0"/>
          <p:nvPr/>
        </p:nvPicPr>
        <p:blipFill>
          <a:blip r:embed="rId3">
            <a:alphaModFix/>
          </a:blip>
          <a:stretch>
            <a:fillRect/>
          </a:stretch>
        </p:blipFill>
        <p:spPr>
          <a:xfrm>
            <a:off x="4504335" y="2252362"/>
            <a:ext cx="3182500" cy="3732987"/>
          </a:xfrm>
          <a:prstGeom prst="rect">
            <a:avLst/>
          </a:prstGeom>
          <a:noFill/>
          <a:ln>
            <a:noFill/>
          </a:ln>
        </p:spPr>
      </p:pic>
      <p:sp>
        <p:nvSpPr>
          <p:cNvPr id="175" name="Google Shape;175;p25"/>
          <p:cNvSpPr txBox="1">
            <a:spLocks noGrp="1"/>
          </p:cNvSpPr>
          <p:nvPr>
            <p:ph type="body" idx="1"/>
          </p:nvPr>
        </p:nvSpPr>
        <p:spPr>
          <a:xfrm>
            <a:off x="415600" y="1141908"/>
            <a:ext cx="11360700" cy="974400"/>
          </a:xfrm>
          <a:prstGeom prst="rect">
            <a:avLst/>
          </a:prstGeom>
        </p:spPr>
        <p:txBody>
          <a:bodyPr spcFirstLastPara="1" wrap="square" lIns="121900" tIns="121900" rIns="121900" bIns="121900" anchor="ctr" anchorCtr="0">
            <a:spAutoFit/>
          </a:bodyPr>
          <a:lstStyle/>
          <a:p>
            <a:pPr marL="228600" lvl="0" indent="-254000" algn="l" rtl="0">
              <a:lnSpc>
                <a:spcPct val="115000"/>
              </a:lnSpc>
              <a:spcBef>
                <a:spcPts val="0"/>
              </a:spcBef>
              <a:spcAft>
                <a:spcPts val="0"/>
              </a:spcAft>
              <a:buSzPts val="2200"/>
              <a:buFont typeface="Nunito"/>
              <a:buChar char="●"/>
            </a:pPr>
            <a:r>
              <a:rPr lang="en-AU" sz="2200">
                <a:latin typeface="Nunito"/>
                <a:ea typeface="Nunito"/>
                <a:cs typeface="Nunito"/>
                <a:sym typeface="Nunito"/>
              </a:rPr>
              <a:t>AI Tech Lead: Figuring how AI is used in life-sciences, what the barriers are and how BioCommons can help to communities to overcome these</a:t>
            </a:r>
            <a:endParaRPr sz="2200">
              <a:latin typeface="Nunito"/>
              <a:ea typeface="Nunito"/>
              <a:cs typeface="Nunito"/>
              <a:sym typeface="Nunito"/>
            </a:endParaRPr>
          </a:p>
        </p:txBody>
      </p:sp>
      <p:pic>
        <p:nvPicPr>
          <p:cNvPr id="176" name="Google Shape;176;p25"/>
          <p:cNvPicPr preferRelativeResize="0"/>
          <p:nvPr/>
        </p:nvPicPr>
        <p:blipFill>
          <a:blip r:embed="rId4">
            <a:alphaModFix/>
          </a:blip>
          <a:stretch>
            <a:fillRect/>
          </a:stretch>
        </p:blipFill>
        <p:spPr>
          <a:xfrm>
            <a:off x="940839" y="5370133"/>
            <a:ext cx="528704" cy="528704"/>
          </a:xfrm>
          <a:prstGeom prst="rect">
            <a:avLst/>
          </a:prstGeom>
          <a:noFill/>
          <a:ln>
            <a:noFill/>
          </a:ln>
        </p:spPr>
      </p:pic>
      <p:pic>
        <p:nvPicPr>
          <p:cNvPr id="177" name="Google Shape;177;p25"/>
          <p:cNvPicPr preferRelativeResize="0"/>
          <p:nvPr/>
        </p:nvPicPr>
        <p:blipFill>
          <a:blip r:embed="rId5">
            <a:alphaModFix/>
          </a:blip>
          <a:stretch>
            <a:fillRect/>
          </a:stretch>
        </p:blipFill>
        <p:spPr>
          <a:xfrm>
            <a:off x="8084293" y="3110371"/>
            <a:ext cx="1091301" cy="637263"/>
          </a:xfrm>
          <a:prstGeom prst="rect">
            <a:avLst/>
          </a:prstGeom>
          <a:noFill/>
          <a:ln>
            <a:noFill/>
          </a:ln>
        </p:spPr>
      </p:pic>
      <p:pic>
        <p:nvPicPr>
          <p:cNvPr id="178" name="Google Shape;178;p25"/>
          <p:cNvPicPr preferRelativeResize="0"/>
          <p:nvPr/>
        </p:nvPicPr>
        <p:blipFill>
          <a:blip r:embed="rId4">
            <a:alphaModFix/>
          </a:blip>
          <a:stretch>
            <a:fillRect/>
          </a:stretch>
        </p:blipFill>
        <p:spPr>
          <a:xfrm>
            <a:off x="946591" y="4474381"/>
            <a:ext cx="637255" cy="637255"/>
          </a:xfrm>
          <a:prstGeom prst="rect">
            <a:avLst/>
          </a:prstGeom>
          <a:noFill/>
          <a:ln>
            <a:noFill/>
          </a:ln>
        </p:spPr>
      </p:pic>
      <p:pic>
        <p:nvPicPr>
          <p:cNvPr id="179" name="Google Shape;179;p25"/>
          <p:cNvPicPr preferRelativeResize="0"/>
          <p:nvPr/>
        </p:nvPicPr>
        <p:blipFill rotWithShape="1">
          <a:blip r:embed="rId6">
            <a:alphaModFix/>
          </a:blip>
          <a:srcRect t="30841" r="3260" b="28313"/>
          <a:stretch/>
        </p:blipFill>
        <p:spPr>
          <a:xfrm>
            <a:off x="280770" y="2948542"/>
            <a:ext cx="2141658" cy="633733"/>
          </a:xfrm>
          <a:prstGeom prst="rect">
            <a:avLst/>
          </a:prstGeom>
          <a:noFill/>
          <a:ln>
            <a:noFill/>
          </a:ln>
        </p:spPr>
      </p:pic>
      <p:pic>
        <p:nvPicPr>
          <p:cNvPr id="180" name="Google Shape;180;p25"/>
          <p:cNvPicPr preferRelativeResize="0"/>
          <p:nvPr/>
        </p:nvPicPr>
        <p:blipFill>
          <a:blip r:embed="rId7">
            <a:alphaModFix/>
          </a:blip>
          <a:stretch>
            <a:fillRect/>
          </a:stretch>
        </p:blipFill>
        <p:spPr>
          <a:xfrm>
            <a:off x="171494" y="3582269"/>
            <a:ext cx="2250348" cy="633602"/>
          </a:xfrm>
          <a:prstGeom prst="rect">
            <a:avLst/>
          </a:prstGeom>
          <a:noFill/>
          <a:ln>
            <a:noFill/>
          </a:ln>
        </p:spPr>
      </p:pic>
      <p:pic>
        <p:nvPicPr>
          <p:cNvPr id="181" name="Google Shape;181;p25"/>
          <p:cNvPicPr preferRelativeResize="0"/>
          <p:nvPr/>
        </p:nvPicPr>
        <p:blipFill>
          <a:blip r:embed="rId8">
            <a:alphaModFix/>
          </a:blip>
          <a:stretch>
            <a:fillRect/>
          </a:stretch>
        </p:blipFill>
        <p:spPr>
          <a:xfrm>
            <a:off x="8084293" y="3919800"/>
            <a:ext cx="1006228" cy="1191838"/>
          </a:xfrm>
          <a:prstGeom prst="rect">
            <a:avLst/>
          </a:prstGeom>
          <a:noFill/>
          <a:ln>
            <a:noFill/>
          </a:ln>
        </p:spPr>
      </p:pic>
      <p:sp>
        <p:nvSpPr>
          <p:cNvPr id="182" name="Google Shape;182;p25"/>
          <p:cNvSpPr txBox="1"/>
          <p:nvPr/>
        </p:nvSpPr>
        <p:spPr>
          <a:xfrm>
            <a:off x="1638727" y="5422088"/>
            <a:ext cx="27837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PhD, Comp Sci</a:t>
            </a:r>
            <a:br>
              <a:rPr lang="en-AU" sz="2200">
                <a:latin typeface="Nunito"/>
                <a:ea typeface="Nunito"/>
                <a:cs typeface="Nunito"/>
                <a:sym typeface="Nunito"/>
              </a:rPr>
            </a:br>
            <a:r>
              <a:rPr lang="en-AU" sz="2200">
                <a:latin typeface="Nunito"/>
                <a:ea typeface="Nunito"/>
                <a:cs typeface="Nunito"/>
                <a:sym typeface="Nunito"/>
              </a:rPr>
              <a:t>  (2016)</a:t>
            </a:r>
            <a:endParaRPr sz="2200">
              <a:latin typeface="Nunito"/>
              <a:ea typeface="Nunito"/>
              <a:cs typeface="Nunito"/>
              <a:sym typeface="Nunito"/>
            </a:endParaRPr>
          </a:p>
        </p:txBody>
      </p:sp>
      <p:sp>
        <p:nvSpPr>
          <p:cNvPr id="183" name="Google Shape;183;p25"/>
          <p:cNvSpPr txBox="1"/>
          <p:nvPr/>
        </p:nvSpPr>
        <p:spPr>
          <a:xfrm>
            <a:off x="1638727" y="4606581"/>
            <a:ext cx="2783700" cy="3972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Postdoc (21/22)</a:t>
            </a:r>
            <a:endParaRPr sz="2200">
              <a:latin typeface="Nunito"/>
              <a:ea typeface="Nunito"/>
              <a:cs typeface="Nunito"/>
              <a:sym typeface="Nunito"/>
            </a:endParaRPr>
          </a:p>
        </p:txBody>
      </p:sp>
      <p:sp>
        <p:nvSpPr>
          <p:cNvPr id="184" name="Google Shape;184;p25"/>
          <p:cNvSpPr txBox="1"/>
          <p:nvPr/>
        </p:nvSpPr>
        <p:spPr>
          <a:xfrm>
            <a:off x="2610530" y="3053000"/>
            <a:ext cx="14973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Postdoc (23/24)</a:t>
            </a:r>
            <a:endParaRPr sz="2200">
              <a:latin typeface="Nunito"/>
              <a:ea typeface="Nunito"/>
              <a:cs typeface="Nunito"/>
              <a:sym typeface="Nunito"/>
            </a:endParaRPr>
          </a:p>
        </p:txBody>
      </p:sp>
      <p:sp>
        <p:nvSpPr>
          <p:cNvPr id="185" name="Google Shape;185;p25"/>
          <p:cNvSpPr txBox="1"/>
          <p:nvPr/>
        </p:nvSpPr>
        <p:spPr>
          <a:xfrm>
            <a:off x="9279767" y="3053000"/>
            <a:ext cx="22509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Research Scientist, 13-21</a:t>
            </a:r>
            <a:endParaRPr sz="2200">
              <a:latin typeface="Nunito"/>
              <a:ea typeface="Nunito"/>
              <a:cs typeface="Nunito"/>
              <a:sym typeface="Nunito"/>
            </a:endParaRPr>
          </a:p>
        </p:txBody>
      </p:sp>
      <p:sp>
        <p:nvSpPr>
          <p:cNvPr id="186" name="Google Shape;186;p25"/>
          <p:cNvSpPr txBox="1"/>
          <p:nvPr/>
        </p:nvSpPr>
        <p:spPr>
          <a:xfrm>
            <a:off x="9279767" y="4154369"/>
            <a:ext cx="27837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PhD, Comp Sci</a:t>
            </a:r>
            <a:br>
              <a:rPr lang="en-AU" sz="2200">
                <a:latin typeface="Nunito"/>
                <a:ea typeface="Nunito"/>
                <a:cs typeface="Nunito"/>
                <a:sym typeface="Nunito"/>
              </a:rPr>
            </a:br>
            <a:r>
              <a:rPr lang="en-AU" sz="2200">
                <a:latin typeface="Nunito"/>
                <a:ea typeface="Nunito"/>
                <a:cs typeface="Nunito"/>
                <a:sym typeface="Nunito"/>
              </a:rPr>
              <a:t>  (2016)</a:t>
            </a:r>
            <a:endParaRPr sz="2200">
              <a:latin typeface="Nunito"/>
              <a:ea typeface="Nunito"/>
              <a:cs typeface="Nunito"/>
              <a:sym typeface="Nunito"/>
            </a:endParaRPr>
          </a:p>
        </p:txBody>
      </p:sp>
      <p:sp>
        <p:nvSpPr>
          <p:cNvPr id="187" name="Google Shape;187;p25"/>
          <p:cNvSpPr txBox="1"/>
          <p:nvPr/>
        </p:nvSpPr>
        <p:spPr>
          <a:xfrm>
            <a:off x="7111940" y="5283800"/>
            <a:ext cx="2502300" cy="397200"/>
          </a:xfrm>
          <a:prstGeom prst="rect">
            <a:avLst/>
          </a:prstGeom>
          <a:noFill/>
          <a:ln>
            <a:noFill/>
          </a:ln>
        </p:spPr>
        <p:txBody>
          <a:bodyPr spcFirstLastPara="1" wrap="square" lIns="45725" tIns="45725" rIns="45725" bIns="45725" anchor="t" anchorCtr="0">
            <a:spAutoFit/>
          </a:bodyPr>
          <a:lstStyle/>
          <a:p>
            <a:pPr marL="609600" lvl="0" indent="0" algn="l" rtl="0">
              <a:lnSpc>
                <a:spcPct val="90000"/>
              </a:lnSpc>
              <a:spcBef>
                <a:spcPts val="0"/>
              </a:spcBef>
              <a:spcAft>
                <a:spcPts val="0"/>
              </a:spcAft>
              <a:buNone/>
            </a:pPr>
            <a:r>
              <a:rPr lang="en-AU" sz="2200" i="1">
                <a:latin typeface="Nunito"/>
                <a:ea typeface="Nunito"/>
                <a:cs typeface="Nunito"/>
                <a:sym typeface="Nunito"/>
              </a:rPr>
              <a:t>Now Data61</a:t>
            </a:r>
            <a:endParaRPr sz="2200" i="1">
              <a:latin typeface="Nunito"/>
              <a:ea typeface="Nunito"/>
              <a:cs typeface="Nunito"/>
              <a:sym typeface="Nunito"/>
            </a:endParaRPr>
          </a:p>
        </p:txBody>
      </p:sp>
      <p:sp>
        <p:nvSpPr>
          <p:cNvPr id="188" name="Google Shape;188;p25"/>
          <p:cNvSpPr txBox="1"/>
          <p:nvPr/>
        </p:nvSpPr>
        <p:spPr>
          <a:xfrm>
            <a:off x="1113290" y="2329019"/>
            <a:ext cx="14973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b="1" u="sng">
                <a:latin typeface="Nunito"/>
                <a:ea typeface="Nunito"/>
                <a:cs typeface="Nunito"/>
                <a:sym typeface="Nunito"/>
              </a:rPr>
              <a:t>Academic Research</a:t>
            </a:r>
            <a:endParaRPr sz="2200" b="1" u="sng">
              <a:latin typeface="Nunito"/>
              <a:ea typeface="Nunito"/>
              <a:cs typeface="Nunito"/>
              <a:sym typeface="Nunito"/>
            </a:endParaRPr>
          </a:p>
        </p:txBody>
      </p:sp>
      <p:sp>
        <p:nvSpPr>
          <p:cNvPr id="189" name="Google Shape;189;p25"/>
          <p:cNvSpPr txBox="1"/>
          <p:nvPr/>
        </p:nvSpPr>
        <p:spPr>
          <a:xfrm>
            <a:off x="8084293" y="2381250"/>
            <a:ext cx="3324600" cy="3972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b="1" u="sng">
                <a:latin typeface="Nunito"/>
                <a:ea typeface="Nunito"/>
                <a:cs typeface="Nunito"/>
                <a:sym typeface="Nunito"/>
              </a:rPr>
              <a:t>Industrial Research</a:t>
            </a:r>
            <a:endParaRPr sz="2200" b="1" u="sng">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A6BDF-036D-3669-DB94-E36EB97BB37A}"/>
              </a:ext>
            </a:extLst>
          </p:cNvPr>
          <p:cNvSpPr>
            <a:spLocks noGrp="1"/>
          </p:cNvSpPr>
          <p:nvPr>
            <p:ph type="title"/>
          </p:nvPr>
        </p:nvSpPr>
        <p:spPr/>
        <p:txBody>
          <a:bodyPr/>
          <a:lstStyle/>
          <a:p>
            <a:pPr>
              <a:buNone/>
            </a:pPr>
            <a:r>
              <a:rPr lang="en-US" dirty="0"/>
              <a:t>Notes about the code</a:t>
            </a:r>
          </a:p>
        </p:txBody>
      </p:sp>
      <p:sp>
        <p:nvSpPr>
          <p:cNvPr id="3" name="Text Placeholder 2">
            <a:extLst>
              <a:ext uri="{FF2B5EF4-FFF2-40B4-BE49-F238E27FC236}">
                <a16:creationId xmlns:a16="http://schemas.microsoft.com/office/drawing/2014/main" id="{D355956A-75C4-CE30-36FA-97E5E9A56128}"/>
              </a:ext>
            </a:extLst>
          </p:cNvPr>
          <p:cNvSpPr>
            <a:spLocks noGrp="1"/>
          </p:cNvSpPr>
          <p:nvPr>
            <p:ph type="body" idx="1"/>
          </p:nvPr>
        </p:nvSpPr>
        <p:spPr/>
        <p:txBody>
          <a:bodyPr/>
          <a:lstStyle/>
          <a:p>
            <a:pPr marL="685800" indent="-457200">
              <a:buFont typeface="Arial" panose="020B0604020202020204" pitchFamily="34" charset="0"/>
              <a:buChar char="•"/>
            </a:pPr>
            <a:r>
              <a:rPr lang="en-US" sz="2000" dirty="0"/>
              <a:t>There is lots of it! Idea is not to understand it all but to explore and adapt what is there. </a:t>
            </a:r>
          </a:p>
          <a:p>
            <a:pPr marL="685800" indent="-457200">
              <a:buFont typeface="Arial" panose="020B0604020202020204" pitchFamily="34" charset="0"/>
              <a:buChar char="•"/>
            </a:pPr>
            <a:r>
              <a:rPr lang="en-US" sz="2000" dirty="0"/>
              <a:t>There are some conflicts when you load in the R packages – don’t worry about these, they cause no issues here.</a:t>
            </a:r>
          </a:p>
          <a:p>
            <a:pPr marL="685800" indent="-457200">
              <a:buFont typeface="Arial" panose="020B0604020202020204" pitchFamily="34" charset="0"/>
              <a:buChar char="•"/>
            </a:pPr>
            <a:r>
              <a:rPr lang="en-AU" sz="2400" dirty="0"/>
              <a:t>There is a function: </a:t>
            </a:r>
            <a:br>
              <a:rPr lang="en-AU" sz="2400" dirty="0"/>
            </a:br>
            <a:r>
              <a:rPr lang="en-AU" sz="1400" dirty="0" err="1">
                <a:latin typeface="Courier New" panose="02070309020205020404" pitchFamily="49" charset="0"/>
                <a:cs typeface="Courier New" panose="02070309020205020404" pitchFamily="49" charset="0"/>
              </a:rPr>
              <a:t>load_diabetes_data</a:t>
            </a:r>
            <a:r>
              <a:rPr lang="en-AU" sz="1400" dirty="0">
                <a:latin typeface="Courier New" panose="02070309020205020404" pitchFamily="49" charset="0"/>
                <a:cs typeface="Courier New" panose="02070309020205020404" pitchFamily="49" charset="0"/>
              </a:rPr>
              <a:t>(</a:t>
            </a:r>
            <a:r>
              <a:rPr lang="en-AU" sz="1400" dirty="0" err="1">
                <a:latin typeface="Courier New" panose="02070309020205020404" pitchFamily="49" charset="0"/>
                <a:cs typeface="Courier New" panose="02070309020205020404" pitchFamily="49" charset="0"/>
              </a:rPr>
              <a:t>df</a:t>
            </a:r>
            <a:r>
              <a:rPr lang="en-AU" sz="1400" dirty="0">
                <a:latin typeface="Courier New" panose="02070309020205020404" pitchFamily="49" charset="0"/>
                <a:cs typeface="Courier New" panose="02070309020205020404" pitchFamily="49" charset="0"/>
              </a:rPr>
              <a:t>, </a:t>
            </a:r>
            <a:r>
              <a:rPr lang="en-AU" sz="1400" dirty="0" err="1">
                <a:latin typeface="Courier New" panose="02070309020205020404" pitchFamily="49" charset="0"/>
                <a:cs typeface="Courier New" panose="02070309020205020404" pitchFamily="49" charset="0"/>
              </a:rPr>
              <a:t>nsamples</a:t>
            </a:r>
            <a:r>
              <a:rPr lang="en-AU" sz="1400" dirty="0">
                <a:latin typeface="Courier New" panose="02070309020205020404" pitchFamily="49" charset="0"/>
                <a:cs typeface="Courier New" panose="02070309020205020404" pitchFamily="49" charset="0"/>
              </a:rPr>
              <a:t>=400, </a:t>
            </a:r>
            <a:r>
              <a:rPr lang="en-AU" sz="1400" dirty="0" err="1">
                <a:latin typeface="Courier New" panose="02070309020205020404" pitchFamily="49" charset="0"/>
                <a:cs typeface="Courier New" panose="02070309020205020404" pitchFamily="49" charset="0"/>
              </a:rPr>
              <a:t>add_n_features</a:t>
            </a:r>
            <a:r>
              <a:rPr lang="en-AU" sz="1400" dirty="0">
                <a:latin typeface="Courier New" panose="02070309020205020404" pitchFamily="49" charset="0"/>
                <a:cs typeface="Courier New" panose="02070309020205020404" pitchFamily="49" charset="0"/>
              </a:rPr>
              <a:t>=10)</a:t>
            </a:r>
          </a:p>
          <a:p>
            <a:pPr marL="1143000" lvl="1" indent="-457200">
              <a:buFont typeface="Arial" panose="020B0604020202020204" pitchFamily="34" charset="0"/>
              <a:buChar char="•"/>
            </a:pPr>
            <a:r>
              <a:rPr lang="en-AU" sz="2000" dirty="0"/>
              <a:t>This is a wrapper I wrote for the workshop that subsets the data to have </a:t>
            </a:r>
            <a:r>
              <a:rPr lang="en-AU" sz="2000" i="1" dirty="0" err="1">
                <a:latin typeface="Courier New" panose="02070309020205020404" pitchFamily="49" charset="0"/>
                <a:cs typeface="Courier New" panose="02070309020205020404" pitchFamily="49" charset="0"/>
              </a:rPr>
              <a:t>nsamples</a:t>
            </a:r>
            <a:r>
              <a:rPr lang="en-AU" sz="2000" dirty="0"/>
              <a:t> and which adds </a:t>
            </a:r>
            <a:r>
              <a:rPr lang="en-AU" sz="2000" i="1" dirty="0" err="1">
                <a:latin typeface="Courier New" panose="02070309020205020404" pitchFamily="49" charset="0"/>
                <a:cs typeface="Courier New" panose="02070309020205020404" pitchFamily="49" charset="0"/>
              </a:rPr>
              <a:t>add_n_features</a:t>
            </a:r>
            <a:r>
              <a:rPr lang="en-AU" sz="2000" dirty="0"/>
              <a:t> of `noise` features which are unrelated to diabetes. </a:t>
            </a:r>
          </a:p>
          <a:p>
            <a:pPr marL="1143000" lvl="1" indent="-457200">
              <a:buFont typeface="Arial" panose="020B0604020202020204" pitchFamily="34" charset="0"/>
              <a:buChar char="•"/>
            </a:pPr>
            <a:r>
              <a:rPr lang="en-AU" sz="2000" dirty="0"/>
              <a:t>These noise features simulate having measurements in your data that are totally un-related to the outcome you are measuring. This happens in real life:  untargeted proteomics, large collections of clinical data etc</a:t>
            </a:r>
          </a:p>
          <a:p>
            <a:pPr marL="685800" indent="-457200">
              <a:buFont typeface="Arial" panose="020B0604020202020204" pitchFamily="34" charset="0"/>
              <a:buChar char="•"/>
            </a:pPr>
            <a:endParaRPr lang="en-US" sz="2400" dirty="0"/>
          </a:p>
          <a:p>
            <a:endParaRPr lang="en-US" sz="2400" dirty="0"/>
          </a:p>
        </p:txBody>
      </p:sp>
      <p:sp>
        <p:nvSpPr>
          <p:cNvPr id="4" name="Slide Number Placeholder 3">
            <a:extLst>
              <a:ext uri="{FF2B5EF4-FFF2-40B4-BE49-F238E27FC236}">
                <a16:creationId xmlns:a16="http://schemas.microsoft.com/office/drawing/2014/main" id="{154FEF0B-CAE8-4D0B-131A-E510D254B3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AU" smtClean="0"/>
              <a:t>30</a:t>
            </a:fld>
            <a:endParaRPr lang="en-AU"/>
          </a:p>
        </p:txBody>
      </p:sp>
    </p:spTree>
    <p:extLst>
      <p:ext uri="{BB962C8B-B14F-4D97-AF65-F5344CB8AC3E}">
        <p14:creationId xmlns:p14="http://schemas.microsoft.com/office/powerpoint/2010/main" val="1990953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Interactive session 1</a:t>
            </a:r>
            <a:endParaRPr/>
          </a:p>
        </p:txBody>
      </p:sp>
      <p:sp>
        <p:nvSpPr>
          <p:cNvPr id="457" name="Google Shape;457;p51"/>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Font typeface="Arial"/>
              <a:buChar char="•"/>
            </a:pPr>
            <a:r>
              <a:rPr lang="en-AU" sz="2800"/>
              <a:t>Get Google Colab working</a:t>
            </a:r>
            <a:endParaRPr/>
          </a:p>
          <a:p>
            <a:pPr marL="342900" lvl="0" indent="-165100" algn="l" rtl="0">
              <a:lnSpc>
                <a:spcPct val="100000"/>
              </a:lnSpc>
              <a:spcBef>
                <a:spcPts val="1000"/>
              </a:spcBef>
              <a:spcAft>
                <a:spcPts val="0"/>
              </a:spcAft>
              <a:buClr>
                <a:schemeClr val="dk1"/>
              </a:buClr>
              <a:buSzPts val="2800"/>
              <a:buFont typeface="Arial"/>
              <a:buNone/>
            </a:pPr>
            <a:endParaRPr sz="2800"/>
          </a:p>
          <a:p>
            <a:pPr marL="342900" lvl="0" indent="-342900" algn="l" rtl="0">
              <a:lnSpc>
                <a:spcPct val="100000"/>
              </a:lnSpc>
              <a:spcBef>
                <a:spcPts val="1000"/>
              </a:spcBef>
              <a:spcAft>
                <a:spcPts val="0"/>
              </a:spcAft>
              <a:buClr>
                <a:schemeClr val="dk1"/>
              </a:buClr>
              <a:buSzPts val="2800"/>
              <a:buFont typeface="Arial"/>
              <a:buChar char="•"/>
            </a:pPr>
            <a:r>
              <a:rPr lang="en-AU" sz="2800"/>
              <a:t>Explore the diabetes dataset</a:t>
            </a:r>
            <a:endParaRPr/>
          </a:p>
          <a:p>
            <a:pPr marL="342900" lvl="0" indent="-165100" algn="l" rtl="0">
              <a:lnSpc>
                <a:spcPct val="100000"/>
              </a:lnSpc>
              <a:spcBef>
                <a:spcPts val="1000"/>
              </a:spcBef>
              <a:spcAft>
                <a:spcPts val="0"/>
              </a:spcAft>
              <a:buClr>
                <a:schemeClr val="dk1"/>
              </a:buClr>
              <a:buSzPts val="2800"/>
              <a:buFont typeface="Arial"/>
              <a:buNone/>
            </a:pPr>
            <a:endParaRPr sz="2800"/>
          </a:p>
          <a:p>
            <a:pPr marL="342900" lvl="0" indent="-342900" algn="l" rtl="0">
              <a:lnSpc>
                <a:spcPct val="100000"/>
              </a:lnSpc>
              <a:spcBef>
                <a:spcPts val="1000"/>
              </a:spcBef>
              <a:spcAft>
                <a:spcPts val="0"/>
              </a:spcAft>
              <a:buClr>
                <a:schemeClr val="dk1"/>
              </a:buClr>
              <a:buSzPts val="2800"/>
              <a:buFont typeface="Arial"/>
              <a:buChar char="•"/>
            </a:pPr>
            <a:r>
              <a:rPr lang="en-AU" sz="2800"/>
              <a:t>Fit a model on some real data</a:t>
            </a:r>
            <a:endParaRPr/>
          </a:p>
          <a:p>
            <a:pPr marL="342900" lvl="0" indent="-165100" algn="l" rtl="0">
              <a:lnSpc>
                <a:spcPct val="100000"/>
              </a:lnSpc>
              <a:spcBef>
                <a:spcPts val="1000"/>
              </a:spcBef>
              <a:spcAft>
                <a:spcPts val="0"/>
              </a:spcAft>
              <a:buClr>
                <a:schemeClr val="dk1"/>
              </a:buClr>
              <a:buSzPts val="2800"/>
              <a:buFont typeface="Arial"/>
              <a:buNone/>
            </a:pPr>
            <a:endParaRPr sz="2800"/>
          </a:p>
          <a:p>
            <a:pPr marL="342900" lvl="0" indent="-342900" algn="l" rtl="0">
              <a:lnSpc>
                <a:spcPct val="100000"/>
              </a:lnSpc>
              <a:spcBef>
                <a:spcPts val="1000"/>
              </a:spcBef>
              <a:spcAft>
                <a:spcPts val="0"/>
              </a:spcAft>
              <a:buClr>
                <a:schemeClr val="dk1"/>
              </a:buClr>
              <a:buSzPts val="2800"/>
              <a:buFont typeface="Arial"/>
              <a:buChar char="•"/>
            </a:pPr>
            <a:r>
              <a:rPr lang="en-AU" sz="2800"/>
              <a:t>Get some outputs that we’ll talk through in more detail in the next section. </a:t>
            </a:r>
            <a:endParaRPr/>
          </a:p>
          <a:p>
            <a:pPr marL="0" marR="0" lvl="0" indent="0" algn="l" rtl="0">
              <a:lnSpc>
                <a:spcPct val="100000"/>
              </a:lnSpc>
              <a:spcBef>
                <a:spcPts val="1000"/>
              </a:spcBef>
              <a:spcAft>
                <a:spcPts val="0"/>
              </a:spcAft>
              <a:buClr>
                <a:schemeClr val="dk1"/>
              </a:buClr>
              <a:buSzPts val="2800"/>
              <a:buFont typeface="Arial"/>
              <a:buNone/>
            </a:pPr>
            <a:endParaRPr sz="2800"/>
          </a:p>
        </p:txBody>
      </p:sp>
      <p:sp>
        <p:nvSpPr>
          <p:cNvPr id="458" name="Google Shape;458;p51"/>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Return from interactive session 1</a:t>
            </a:r>
            <a:endParaRPr/>
          </a:p>
        </p:txBody>
      </p:sp>
      <p:sp>
        <p:nvSpPr>
          <p:cNvPr id="464" name="Google Shape;464;p52"/>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Observed that its easy for model performance on one dataset not to match performance on another:</a:t>
            </a:r>
            <a:endParaRPr/>
          </a:p>
          <a:p>
            <a:pPr marL="216000" lvl="1" indent="-216000" algn="l" rtl="0">
              <a:lnSpc>
                <a:spcPct val="100000"/>
              </a:lnSpc>
              <a:spcBef>
                <a:spcPts val="500"/>
              </a:spcBef>
              <a:spcAft>
                <a:spcPts val="0"/>
              </a:spcAft>
              <a:buClr>
                <a:schemeClr val="dk1"/>
              </a:buClr>
              <a:buSzPts val="2400"/>
              <a:buChar char="○"/>
            </a:pPr>
            <a:r>
              <a:rPr lang="en-AU" sz="2400"/>
              <a:t>Occurs more as number of features increases</a:t>
            </a:r>
            <a:endParaRPr/>
          </a:p>
          <a:p>
            <a:pPr marL="216000" lvl="1" indent="-216000" algn="l" rtl="0">
              <a:lnSpc>
                <a:spcPct val="100000"/>
              </a:lnSpc>
              <a:spcBef>
                <a:spcPts val="500"/>
              </a:spcBef>
              <a:spcAft>
                <a:spcPts val="0"/>
              </a:spcAft>
              <a:buClr>
                <a:schemeClr val="dk1"/>
              </a:buClr>
              <a:buSzPts val="2400"/>
              <a:buChar char="○"/>
            </a:pPr>
            <a:r>
              <a:rPr lang="en-AU" sz="2400"/>
              <a:t>Occurs less as the number of observations increases</a:t>
            </a:r>
            <a:endParaRPr/>
          </a:p>
          <a:p>
            <a:pPr marL="0" lvl="1" indent="0" algn="l" rtl="0">
              <a:lnSpc>
                <a:spcPct val="100000"/>
              </a:lnSpc>
              <a:spcBef>
                <a:spcPts val="500"/>
              </a:spcBef>
              <a:spcAft>
                <a:spcPts val="0"/>
              </a:spcAft>
              <a:buClr>
                <a:schemeClr val="dk1"/>
              </a:buClr>
              <a:buSzPts val="2400"/>
              <a:buNone/>
            </a:pPr>
            <a:endParaRPr sz="2400"/>
          </a:p>
          <a:p>
            <a:pPr marL="0" lvl="1" indent="0" algn="l" rtl="0">
              <a:lnSpc>
                <a:spcPct val="100000"/>
              </a:lnSpc>
              <a:spcBef>
                <a:spcPts val="500"/>
              </a:spcBef>
              <a:spcAft>
                <a:spcPts val="0"/>
              </a:spcAft>
              <a:buClr>
                <a:schemeClr val="dk1"/>
              </a:buClr>
              <a:buSzPts val="2400"/>
              <a:buNone/>
            </a:pPr>
            <a:r>
              <a:rPr lang="en-AU" sz="2400"/>
              <a:t>Both are common situations in bioinformatics and clinical applications</a:t>
            </a:r>
            <a:endParaRPr/>
          </a:p>
          <a:p>
            <a:pPr marL="457200" lvl="1" indent="0" algn="l" rtl="0">
              <a:lnSpc>
                <a:spcPct val="100000"/>
              </a:lnSpc>
              <a:spcBef>
                <a:spcPts val="500"/>
              </a:spcBef>
              <a:spcAft>
                <a:spcPts val="0"/>
              </a:spcAft>
              <a:buClr>
                <a:schemeClr val="dk1"/>
              </a:buClr>
              <a:buSzPts val="2400"/>
              <a:buNone/>
            </a:pPr>
            <a:endParaRPr sz="2400"/>
          </a:p>
          <a:p>
            <a:pPr marL="457200" lvl="1" indent="0" algn="l" rtl="0">
              <a:lnSpc>
                <a:spcPct val="100000"/>
              </a:lnSpc>
              <a:spcBef>
                <a:spcPts val="500"/>
              </a:spcBef>
              <a:spcAft>
                <a:spcPts val="0"/>
              </a:spcAft>
              <a:buClr>
                <a:schemeClr val="dk1"/>
              </a:buClr>
              <a:buSzPts val="2400"/>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Lots of complications, even in a small dataset</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endParaRPr sz="2400"/>
          </a:p>
          <a:p>
            <a:pPr marL="216000" lvl="1" indent="-63599" algn="l" rtl="0">
              <a:lnSpc>
                <a:spcPct val="100000"/>
              </a:lnSpc>
              <a:spcBef>
                <a:spcPts val="500"/>
              </a:spcBef>
              <a:spcAft>
                <a:spcPts val="0"/>
              </a:spcAft>
              <a:buClr>
                <a:schemeClr val="dk1"/>
              </a:buClr>
              <a:buSzPts val="2400"/>
              <a:buNone/>
            </a:pPr>
            <a:endParaRPr sz="2400"/>
          </a:p>
          <a:p>
            <a:pPr marL="0" marR="0" lvl="0" indent="0" algn="l" rtl="0">
              <a:lnSpc>
                <a:spcPct val="100000"/>
              </a:lnSpc>
              <a:spcBef>
                <a:spcPts val="1000"/>
              </a:spcBef>
              <a:spcAft>
                <a:spcPts val="0"/>
              </a:spcAft>
              <a:buClr>
                <a:schemeClr val="dk1"/>
              </a:buClr>
              <a:buSzPts val="2400"/>
              <a:buFont typeface="Arial"/>
              <a:buNone/>
            </a:pPr>
            <a:endParaRPr sz="2400"/>
          </a:p>
        </p:txBody>
      </p:sp>
      <p:sp>
        <p:nvSpPr>
          <p:cNvPr id="465" name="Google Shape;465;p52"/>
          <p:cNvSpPr txBox="1"/>
          <p:nvPr/>
        </p:nvSpPr>
        <p:spPr>
          <a:xfrm>
            <a:off x="3200400" y="685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6" name="Google Shape;466;p52"/>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2"/>
              </a:buClr>
              <a:buSzPts val="6000"/>
              <a:buFont typeface="Georgia"/>
              <a:buNone/>
            </a:pPr>
            <a:r>
              <a:rPr lang="en-AU" b="1"/>
              <a:t>Session 2: Models and evaluation frameworks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4"/>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In this session</a:t>
            </a:r>
            <a:endParaRPr/>
          </a:p>
        </p:txBody>
      </p:sp>
      <p:sp>
        <p:nvSpPr>
          <p:cNvPr id="478" name="Google Shape;478;p54"/>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Font typeface="Arial"/>
              <a:buChar char="•"/>
            </a:pPr>
            <a:r>
              <a:rPr lang="en-AU" sz="2800"/>
              <a:t>Measuring predictive performance</a:t>
            </a:r>
            <a:endParaRPr/>
          </a:p>
          <a:p>
            <a:pPr marL="342900" lvl="0" indent="-342900" algn="l" rtl="0">
              <a:lnSpc>
                <a:spcPct val="100000"/>
              </a:lnSpc>
              <a:spcBef>
                <a:spcPts val="1000"/>
              </a:spcBef>
              <a:spcAft>
                <a:spcPts val="0"/>
              </a:spcAft>
              <a:buClr>
                <a:schemeClr val="dk1"/>
              </a:buClr>
              <a:buSzPts val="2800"/>
              <a:buFont typeface="Arial"/>
              <a:buChar char="•"/>
            </a:pPr>
            <a:r>
              <a:rPr lang="en-AU" sz="2800"/>
              <a:t>World’s fastest tour of machine learning models</a:t>
            </a:r>
            <a:endParaRPr/>
          </a:p>
          <a:p>
            <a:pPr marL="342900" lvl="0" indent="-342900" algn="l" rtl="0">
              <a:lnSpc>
                <a:spcPct val="100000"/>
              </a:lnSpc>
              <a:spcBef>
                <a:spcPts val="1000"/>
              </a:spcBef>
              <a:spcAft>
                <a:spcPts val="0"/>
              </a:spcAft>
              <a:buClr>
                <a:schemeClr val="dk1"/>
              </a:buClr>
              <a:buSzPts val="2800"/>
              <a:buFont typeface="Arial"/>
              <a:buChar char="•"/>
            </a:pPr>
            <a:r>
              <a:rPr lang="en-AU" sz="2800"/>
              <a:t>Ideas about over-fitting</a:t>
            </a:r>
            <a:endParaRPr/>
          </a:p>
        </p:txBody>
      </p:sp>
      <p:sp>
        <p:nvSpPr>
          <p:cNvPr id="479" name="Google Shape;479;p54"/>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5"/>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Measuring discrimination</a:t>
            </a:r>
            <a:endParaRPr/>
          </a:p>
        </p:txBody>
      </p:sp>
      <p:sp>
        <p:nvSpPr>
          <p:cNvPr id="485" name="Google Shape;485;p55"/>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800"/>
              <a:buNone/>
            </a:pPr>
            <a:r>
              <a:rPr lang="en-AU" sz="2800"/>
              <a:t>Imagine a classifier that outputs a binary decision (true/false)</a:t>
            </a:r>
            <a:endParaRPr/>
          </a:p>
          <a:p>
            <a:pPr marL="0" marR="0" lvl="0" indent="0" algn="l" rtl="0">
              <a:lnSpc>
                <a:spcPct val="100000"/>
              </a:lnSpc>
              <a:spcBef>
                <a:spcPts val="1000"/>
              </a:spcBef>
              <a:spcAft>
                <a:spcPts val="0"/>
              </a:spcAft>
              <a:buClr>
                <a:schemeClr val="dk1"/>
              </a:buClr>
              <a:buSzPts val="2800"/>
              <a:buFont typeface="Arial"/>
              <a:buNone/>
            </a:pPr>
            <a:endParaRPr sz="2800"/>
          </a:p>
          <a:p>
            <a:pPr marL="0" lvl="0" indent="0" algn="l" rtl="0">
              <a:lnSpc>
                <a:spcPct val="100000"/>
              </a:lnSpc>
              <a:spcBef>
                <a:spcPts val="1000"/>
              </a:spcBef>
              <a:spcAft>
                <a:spcPts val="0"/>
              </a:spcAft>
              <a:buClr>
                <a:schemeClr val="dk1"/>
              </a:buClr>
              <a:buSzPts val="2800"/>
              <a:buNone/>
            </a:pPr>
            <a:r>
              <a:rPr lang="en-AU" sz="2800"/>
              <a:t>True positive (TP) rate</a:t>
            </a:r>
            <a:endParaRPr/>
          </a:p>
          <a:p>
            <a:pPr marL="0" marR="0" lvl="0" indent="0" algn="l" rtl="0">
              <a:lnSpc>
                <a:spcPct val="100000"/>
              </a:lnSpc>
              <a:spcBef>
                <a:spcPts val="1000"/>
              </a:spcBef>
              <a:spcAft>
                <a:spcPts val="0"/>
              </a:spcAft>
              <a:buClr>
                <a:schemeClr val="dk1"/>
              </a:buClr>
              <a:buSzPts val="2400"/>
              <a:buFont typeface="Arial"/>
              <a:buNone/>
            </a:pPr>
            <a:r>
              <a:rPr lang="en-AU" sz="2400"/>
              <a:t>Proportion of positives </a:t>
            </a:r>
            <a:r>
              <a:rPr lang="en-AU" sz="2400" b="1"/>
              <a:t>correctly</a:t>
            </a:r>
            <a:r>
              <a:rPr lang="en-AU" sz="2400"/>
              <a:t> identified</a:t>
            </a:r>
            <a:endParaRPr/>
          </a:p>
          <a:p>
            <a:pPr marL="0" lvl="0" indent="0" algn="l" rtl="0">
              <a:lnSpc>
                <a:spcPct val="100000"/>
              </a:lnSpc>
              <a:spcBef>
                <a:spcPts val="1000"/>
              </a:spcBef>
              <a:spcAft>
                <a:spcPts val="0"/>
              </a:spcAft>
              <a:buClr>
                <a:schemeClr val="dk1"/>
              </a:buClr>
              <a:buSzPts val="2800"/>
              <a:buNone/>
            </a:pPr>
            <a:r>
              <a:rPr lang="en-AU" sz="2800"/>
              <a:t>False positive (FP) rate</a:t>
            </a:r>
            <a:endParaRPr/>
          </a:p>
          <a:p>
            <a:pPr marL="0" marR="0" lvl="0" indent="0" algn="l" rtl="0">
              <a:lnSpc>
                <a:spcPct val="100000"/>
              </a:lnSpc>
              <a:spcBef>
                <a:spcPts val="1000"/>
              </a:spcBef>
              <a:spcAft>
                <a:spcPts val="0"/>
              </a:spcAft>
              <a:buClr>
                <a:schemeClr val="dk1"/>
              </a:buClr>
              <a:buSzPts val="2400"/>
              <a:buFont typeface="Arial"/>
              <a:buNone/>
            </a:pPr>
            <a:r>
              <a:rPr lang="en-AU" sz="2400"/>
              <a:t>Proportion of negatives </a:t>
            </a:r>
            <a:r>
              <a:rPr lang="en-AU" sz="2400" b="1"/>
              <a:t>incorrectly</a:t>
            </a:r>
            <a:r>
              <a:rPr lang="en-AU" sz="2400"/>
              <a:t> identified</a:t>
            </a:r>
            <a:endParaRPr/>
          </a:p>
          <a:p>
            <a:pPr marL="0" lvl="0" indent="0" algn="l" rtl="0">
              <a:lnSpc>
                <a:spcPct val="100000"/>
              </a:lnSpc>
              <a:spcBef>
                <a:spcPts val="1000"/>
              </a:spcBef>
              <a:spcAft>
                <a:spcPts val="0"/>
              </a:spcAft>
              <a:buClr>
                <a:schemeClr val="dk1"/>
              </a:buClr>
              <a:buSzPts val="2000"/>
              <a:buNone/>
            </a:pPr>
            <a:endParaRPr/>
          </a:p>
        </p:txBody>
      </p:sp>
      <p:pic>
        <p:nvPicPr>
          <p:cNvPr id="486" name="Google Shape;486;p55"/>
          <p:cNvPicPr preferRelativeResize="0"/>
          <p:nvPr/>
        </p:nvPicPr>
        <p:blipFill rotWithShape="1">
          <a:blip r:embed="rId3">
            <a:alphaModFix/>
          </a:blip>
          <a:srcRect b="34667"/>
          <a:stretch/>
        </p:blipFill>
        <p:spPr>
          <a:xfrm>
            <a:off x="7025640" y="681037"/>
            <a:ext cx="4415790" cy="5247631"/>
          </a:xfrm>
          <a:prstGeom prst="rect">
            <a:avLst/>
          </a:prstGeom>
          <a:noFill/>
          <a:ln>
            <a:noFill/>
          </a:ln>
        </p:spPr>
      </p:pic>
      <p:sp>
        <p:nvSpPr>
          <p:cNvPr id="487" name="Google Shape;487;p55"/>
          <p:cNvSpPr txBox="1"/>
          <p:nvPr/>
        </p:nvSpPr>
        <p:spPr>
          <a:xfrm>
            <a:off x="6004560" y="5928668"/>
            <a:ext cx="618744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600">
                <a:solidFill>
                  <a:schemeClr val="dk1"/>
                </a:solidFill>
                <a:latin typeface="Calibri"/>
                <a:ea typeface="Calibri"/>
                <a:cs typeface="Calibri"/>
                <a:sym typeface="Calibri"/>
              </a:rPr>
              <a:t>By FeanDoe - Modified version from Walber&amp;#039;s </a:t>
            </a:r>
            <a:br>
              <a:rPr lang="en-AU" sz="1600">
                <a:solidFill>
                  <a:schemeClr val="dk1"/>
                </a:solidFill>
                <a:latin typeface="Calibri"/>
                <a:ea typeface="Calibri"/>
                <a:cs typeface="Calibri"/>
                <a:sym typeface="Calibri"/>
              </a:rPr>
            </a:br>
            <a:r>
              <a:rPr lang="en-AU" sz="1600">
                <a:solidFill>
                  <a:schemeClr val="dk1"/>
                </a:solidFill>
                <a:latin typeface="Calibri"/>
                <a:ea typeface="Calibri"/>
                <a:cs typeface="Calibri"/>
                <a:sym typeface="Calibri"/>
              </a:rPr>
              <a:t>Precision and Recall </a:t>
            </a:r>
            <a:br>
              <a:rPr lang="en-AU" sz="1800">
                <a:solidFill>
                  <a:schemeClr val="dk1"/>
                </a:solidFill>
                <a:latin typeface="Calibri"/>
                <a:ea typeface="Calibri"/>
                <a:cs typeface="Calibri"/>
                <a:sym typeface="Calibri"/>
              </a:rPr>
            </a:br>
            <a:r>
              <a:rPr lang="en-AU" sz="1200">
                <a:solidFill>
                  <a:schemeClr val="dk1"/>
                </a:solidFill>
                <a:latin typeface="Calibri"/>
                <a:ea typeface="Calibri"/>
                <a:cs typeface="Calibri"/>
                <a:sym typeface="Calibri"/>
              </a:rPr>
              <a:t>https://commons.wikimedia.org/wiki/File:Precisionrecall.svg,  CC BY-SA 4.0, </a:t>
            </a:r>
            <a:br>
              <a:rPr lang="en-AU" sz="1200">
                <a:solidFill>
                  <a:schemeClr val="dk1"/>
                </a:solidFill>
                <a:latin typeface="Calibri"/>
                <a:ea typeface="Calibri"/>
                <a:cs typeface="Calibri"/>
                <a:sym typeface="Calibri"/>
              </a:rPr>
            </a:br>
            <a:r>
              <a:rPr lang="en-AU" sz="1200">
                <a:solidFill>
                  <a:schemeClr val="dk1"/>
                </a:solidFill>
                <a:latin typeface="Calibri"/>
                <a:ea typeface="Calibri"/>
                <a:cs typeface="Calibri"/>
                <a:sym typeface="Calibri"/>
              </a:rPr>
              <a:t>https://commons.wikimedia.org/w/index.php?curid=94134880</a:t>
            </a:r>
            <a:endParaRPr sz="1800">
              <a:solidFill>
                <a:schemeClr val="dk1"/>
              </a:solidFill>
              <a:latin typeface="Calibri"/>
              <a:ea typeface="Calibri"/>
              <a:cs typeface="Calibri"/>
              <a:sym typeface="Calibri"/>
            </a:endParaRPr>
          </a:p>
        </p:txBody>
      </p:sp>
      <p:sp>
        <p:nvSpPr>
          <p:cNvPr id="488" name="Google Shape;488;p55"/>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Accuracy and balanced accuracy</a:t>
            </a:r>
            <a:endParaRPr/>
          </a:p>
        </p:txBody>
      </p:sp>
      <p:pic>
        <p:nvPicPr>
          <p:cNvPr id="494" name="Google Shape;494;p56" descr="Graphical user interface&#10;&#10;Description automatically generated with medium confidence"/>
          <p:cNvPicPr preferRelativeResize="0">
            <a:picLocks noGrp="1"/>
          </p:cNvPicPr>
          <p:nvPr>
            <p:ph type="body" idx="1"/>
          </p:nvPr>
        </p:nvPicPr>
        <p:blipFill rotWithShape="1">
          <a:blip r:embed="rId3">
            <a:alphaModFix/>
          </a:blip>
          <a:srcRect/>
          <a:stretch/>
        </p:blipFill>
        <p:spPr>
          <a:xfrm>
            <a:off x="316356" y="1532415"/>
            <a:ext cx="11408400" cy="4377000"/>
          </a:xfrm>
          <a:prstGeom prst="rect">
            <a:avLst/>
          </a:prstGeom>
          <a:noFill/>
          <a:ln>
            <a:noFill/>
          </a:ln>
        </p:spPr>
      </p:pic>
      <p:sp>
        <p:nvSpPr>
          <p:cNvPr id="495" name="Google Shape;495;p5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7"/>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But what about ROC curves and AUC</a:t>
            </a:r>
            <a:endParaRPr/>
          </a:p>
        </p:txBody>
      </p:sp>
      <p:sp>
        <p:nvSpPr>
          <p:cNvPr id="501" name="Google Shape;501;p57"/>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37</a:t>
            </a:fld>
            <a:endParaRPr/>
          </a:p>
        </p:txBody>
      </p:sp>
      <p:pic>
        <p:nvPicPr>
          <p:cNvPr id="502" name="Google Shape;502;p57" descr="How to Use ROC Curves and Precision-Recall Curves for Classification in  Python"/>
          <p:cNvPicPr preferRelativeResize="0"/>
          <p:nvPr/>
        </p:nvPicPr>
        <p:blipFill rotWithShape="1">
          <a:blip r:embed="rId3">
            <a:alphaModFix/>
          </a:blip>
          <a:srcRect/>
          <a:stretch/>
        </p:blipFill>
        <p:spPr>
          <a:xfrm>
            <a:off x="5002579" y="1334783"/>
            <a:ext cx="6380480" cy="4785360"/>
          </a:xfrm>
          <a:prstGeom prst="rect">
            <a:avLst/>
          </a:prstGeom>
          <a:noFill/>
          <a:ln>
            <a:noFill/>
          </a:ln>
        </p:spPr>
      </p:pic>
      <p:sp>
        <p:nvSpPr>
          <p:cNvPr id="503" name="Google Shape;503;p57"/>
          <p:cNvSpPr txBox="1"/>
          <p:nvPr/>
        </p:nvSpPr>
        <p:spPr>
          <a:xfrm>
            <a:off x="563881" y="2545080"/>
            <a:ext cx="408432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000">
                <a:solidFill>
                  <a:schemeClr val="dk1"/>
                </a:solidFill>
                <a:latin typeface="Calibri"/>
                <a:ea typeface="Calibri"/>
                <a:cs typeface="Calibri"/>
                <a:sym typeface="Calibri"/>
              </a:rPr>
              <a:t>Used everywhere! But what do we compute them?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8"/>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dirty="0"/>
              <a:t>How to construct a ROC curve</a:t>
            </a:r>
            <a:endParaRPr dirty="0"/>
          </a:p>
        </p:txBody>
      </p:sp>
      <p:sp>
        <p:nvSpPr>
          <p:cNvPr id="509" name="Google Shape;509;p58"/>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38</a:t>
            </a:fld>
            <a:endParaRPr/>
          </a:p>
        </p:txBody>
      </p:sp>
      <p:pic>
        <p:nvPicPr>
          <p:cNvPr id="510" name="Google Shape;510;p58"/>
          <p:cNvPicPr preferRelativeResize="0"/>
          <p:nvPr/>
        </p:nvPicPr>
        <p:blipFill rotWithShape="1">
          <a:blip r:embed="rId3">
            <a:alphaModFix/>
          </a:blip>
          <a:srcRect r="80125" b="25117"/>
          <a:stretch/>
        </p:blipFill>
        <p:spPr>
          <a:xfrm>
            <a:off x="7162967" y="758305"/>
            <a:ext cx="3357820" cy="5151120"/>
          </a:xfrm>
          <a:prstGeom prst="rect">
            <a:avLst/>
          </a:prstGeom>
          <a:noFill/>
          <a:ln>
            <a:noFill/>
          </a:ln>
        </p:spPr>
      </p:pic>
      <p:sp>
        <p:nvSpPr>
          <p:cNvPr id="511" name="Google Shape;511;p58"/>
          <p:cNvSpPr txBox="1">
            <a:spLocks noGrp="1"/>
          </p:cNvSpPr>
          <p:nvPr>
            <p:ph type="body" idx="1"/>
          </p:nvPr>
        </p:nvSpPr>
        <p:spPr>
          <a:xfrm>
            <a:off x="316353" y="1532425"/>
            <a:ext cx="6040200" cy="4377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ct val="100000"/>
              <a:buNone/>
            </a:pPr>
            <a:r>
              <a:rPr lang="en-AU" sz="2400" dirty="0"/>
              <a:t>Imagine a binary classifier that outputs a continuous value</a:t>
            </a:r>
            <a:endParaRPr sz="2800" dirty="0"/>
          </a:p>
          <a:p>
            <a:pPr marL="457200" lvl="0" indent="-443865" algn="l" rtl="0">
              <a:lnSpc>
                <a:spcPct val="100000"/>
              </a:lnSpc>
              <a:spcBef>
                <a:spcPts val="1000"/>
              </a:spcBef>
              <a:spcAft>
                <a:spcPts val="0"/>
              </a:spcAft>
              <a:buClr>
                <a:schemeClr val="dk1"/>
              </a:buClr>
              <a:buSzPct val="100000"/>
              <a:buFont typeface="Arial"/>
              <a:buChar char="•"/>
            </a:pPr>
            <a:r>
              <a:rPr lang="en-AU" sz="2400" dirty="0"/>
              <a:t>Could be a probability or just a score</a:t>
            </a:r>
            <a:endParaRPr sz="2800" dirty="0"/>
          </a:p>
          <a:p>
            <a:pPr marL="0" marR="0" lvl="0" indent="0" algn="l" rtl="0">
              <a:lnSpc>
                <a:spcPct val="100000"/>
              </a:lnSpc>
              <a:spcBef>
                <a:spcPts val="1000"/>
              </a:spcBef>
              <a:spcAft>
                <a:spcPts val="0"/>
              </a:spcAft>
              <a:buClr>
                <a:schemeClr val="dk1"/>
              </a:buClr>
              <a:buSzPct val="100000"/>
              <a:buFont typeface="Arial"/>
              <a:buNone/>
            </a:pPr>
            <a:r>
              <a:rPr lang="en-AU" sz="2400" dirty="0"/>
              <a:t>To make a binary classification, we need to threshold the output into two classes. </a:t>
            </a:r>
            <a:endParaRPr sz="2800" dirty="0"/>
          </a:p>
          <a:p>
            <a:pPr marL="0" marR="0" lvl="0" indent="0" algn="l" rtl="0">
              <a:lnSpc>
                <a:spcPct val="100000"/>
              </a:lnSpc>
              <a:spcBef>
                <a:spcPts val="1000"/>
              </a:spcBef>
              <a:spcAft>
                <a:spcPts val="0"/>
              </a:spcAft>
              <a:buClr>
                <a:schemeClr val="dk1"/>
              </a:buClr>
              <a:buSzPct val="100000"/>
              <a:buFont typeface="Arial"/>
              <a:buNone/>
            </a:pPr>
            <a:r>
              <a:rPr lang="en-AU" sz="2400" dirty="0"/>
              <a:t>ROC Curve examines TPR and FPR at all thresholds</a:t>
            </a:r>
            <a:endParaRPr sz="2800" dirty="0"/>
          </a:p>
          <a:p>
            <a:pPr marL="0" lvl="0" indent="0" algn="l" rtl="0">
              <a:lnSpc>
                <a:spcPct val="100000"/>
              </a:lnSpc>
              <a:spcBef>
                <a:spcPts val="1000"/>
              </a:spcBef>
              <a:spcAft>
                <a:spcPts val="0"/>
              </a:spcAft>
              <a:buClr>
                <a:schemeClr val="dk1"/>
              </a:buClr>
              <a:buSzPct val="100000"/>
              <a:buNone/>
            </a:pPr>
            <a:endParaRPr sz="2000" dirty="0"/>
          </a:p>
          <a:p>
            <a:pPr marL="0" lvl="0" indent="0" algn="l" rtl="0">
              <a:lnSpc>
                <a:spcPct val="100000"/>
              </a:lnSpc>
              <a:spcBef>
                <a:spcPts val="1000"/>
              </a:spcBef>
              <a:spcAft>
                <a:spcPts val="0"/>
              </a:spcAft>
              <a:buClr>
                <a:schemeClr val="dk1"/>
              </a:buClr>
              <a:buSzPct val="68965"/>
              <a:buNone/>
            </a:pPr>
            <a:endParaRPr sz="2800" dirty="0"/>
          </a:p>
        </p:txBody>
      </p:sp>
      <p:sp>
        <p:nvSpPr>
          <p:cNvPr id="512" name="Google Shape;512;p58"/>
          <p:cNvSpPr txBox="1"/>
          <p:nvPr/>
        </p:nvSpPr>
        <p:spPr>
          <a:xfrm>
            <a:off x="90916" y="5263094"/>
            <a:ext cx="65074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dirty="0">
                <a:solidFill>
                  <a:schemeClr val="dk1"/>
                </a:solidFill>
                <a:latin typeface="Calibri"/>
                <a:ea typeface="Calibri"/>
                <a:cs typeface="Calibri"/>
                <a:sym typeface="Calibri"/>
              </a:rPr>
              <a:t>https://</a:t>
            </a:r>
            <a:r>
              <a:rPr lang="en-AU" sz="1800" dirty="0" err="1">
                <a:solidFill>
                  <a:schemeClr val="dk1"/>
                </a:solidFill>
                <a:latin typeface="Calibri"/>
                <a:ea typeface="Calibri"/>
                <a:cs typeface="Calibri"/>
                <a:sym typeface="Calibri"/>
              </a:rPr>
              <a:t>towardsdatascience.com</a:t>
            </a:r>
            <a:r>
              <a:rPr lang="en-AU" sz="1800" dirty="0">
                <a:solidFill>
                  <a:schemeClr val="dk1"/>
                </a:solidFill>
                <a:latin typeface="Calibri"/>
                <a:ea typeface="Calibri"/>
                <a:cs typeface="Calibri"/>
                <a:sym typeface="Calibri"/>
              </a:rPr>
              <a:t>/understanding-the-roc-curve-in-three-visual-steps-795b1399481c#</a:t>
            </a:r>
            <a:endParaRPr dirty="0"/>
          </a:p>
        </p:txBody>
      </p:sp>
      <p:pic>
        <p:nvPicPr>
          <p:cNvPr id="2" name="Google Shape;510;p58">
            <a:extLst>
              <a:ext uri="{FF2B5EF4-FFF2-40B4-BE49-F238E27FC236}">
                <a16:creationId xmlns:a16="http://schemas.microsoft.com/office/drawing/2014/main" id="{B6D8E974-F45F-1426-C471-1FE753B02C00}"/>
              </a:ext>
            </a:extLst>
          </p:cNvPr>
          <p:cNvPicPr preferRelativeResize="0"/>
          <p:nvPr/>
        </p:nvPicPr>
        <p:blipFill rotWithShape="1">
          <a:blip r:embed="rId3">
            <a:alphaModFix/>
          </a:blip>
          <a:srcRect l="3342" t="59090" r="80125" b="25117"/>
          <a:stretch>
            <a:fillRect/>
          </a:stretch>
        </p:blipFill>
        <p:spPr>
          <a:xfrm>
            <a:off x="7162967" y="4235824"/>
            <a:ext cx="4003261" cy="1557059"/>
          </a:xfrm>
          <a:prstGeom prst="rect">
            <a:avLst/>
          </a:prstGeom>
          <a:noFill/>
          <a:ln>
            <a:noFill/>
          </a:ln>
        </p:spPr>
      </p:pic>
      <p:sp>
        <p:nvSpPr>
          <p:cNvPr id="3" name="TextBox 2">
            <a:extLst>
              <a:ext uri="{FF2B5EF4-FFF2-40B4-BE49-F238E27FC236}">
                <a16:creationId xmlns:a16="http://schemas.microsoft.com/office/drawing/2014/main" id="{238975A9-665F-5526-5A88-D14C813D6EF1}"/>
              </a:ext>
            </a:extLst>
          </p:cNvPr>
          <p:cNvSpPr txBox="1"/>
          <p:nvPr/>
        </p:nvSpPr>
        <p:spPr>
          <a:xfrm>
            <a:off x="9051779" y="306886"/>
            <a:ext cx="3201517" cy="738664"/>
          </a:xfrm>
          <a:prstGeom prst="rect">
            <a:avLst/>
          </a:prstGeom>
          <a:noFill/>
        </p:spPr>
        <p:txBody>
          <a:bodyPr wrap="none" rtlCol="0">
            <a:spAutoFit/>
          </a:bodyPr>
          <a:lstStyle/>
          <a:p>
            <a:r>
              <a:rPr lang="en-US" dirty="0"/>
              <a:t>Positive class (repaid) is </a:t>
            </a:r>
            <a:r>
              <a:rPr lang="en-US" b="1" dirty="0">
                <a:solidFill>
                  <a:srgbClr val="58B4F1"/>
                </a:solidFill>
              </a:rPr>
              <a:t>blue</a:t>
            </a:r>
            <a:br>
              <a:rPr lang="en-US" dirty="0"/>
            </a:br>
            <a:r>
              <a:rPr lang="en-US" dirty="0"/>
              <a:t>y-axis, more likely to repay</a:t>
            </a:r>
            <a:br>
              <a:rPr lang="en-US" dirty="0"/>
            </a:br>
            <a:r>
              <a:rPr lang="en-US" dirty="0"/>
              <a:t>Threshold=0 == All predicted </a:t>
            </a:r>
            <a:r>
              <a:rPr lang="en-US" b="1" dirty="0"/>
              <a:t>positive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9"/>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How to construct a ROC curve</a:t>
            </a:r>
            <a:endParaRPr/>
          </a:p>
        </p:txBody>
      </p:sp>
      <p:sp>
        <p:nvSpPr>
          <p:cNvPr id="519" name="Google Shape;519;p59"/>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39</a:t>
            </a:fld>
            <a:endParaRPr/>
          </a:p>
        </p:txBody>
      </p:sp>
      <p:pic>
        <p:nvPicPr>
          <p:cNvPr id="520" name="Google Shape;520;p59"/>
          <p:cNvPicPr preferRelativeResize="0"/>
          <p:nvPr/>
        </p:nvPicPr>
        <p:blipFill rotWithShape="1">
          <a:blip r:embed="rId3">
            <a:alphaModFix/>
          </a:blip>
          <a:srcRect l="-722" t="-2437" r="39780" b="27554"/>
          <a:stretch/>
        </p:blipFill>
        <p:spPr>
          <a:xfrm>
            <a:off x="496575" y="1151928"/>
            <a:ext cx="10296000" cy="51511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Aim of this workshop	</a:t>
            </a:r>
            <a:endParaRPr/>
          </a:p>
        </p:txBody>
      </p:sp>
      <p:sp>
        <p:nvSpPr>
          <p:cNvPr id="195" name="Google Shape;195;p26"/>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b="1"/>
              <a:t>By the end of this </a:t>
            </a:r>
            <a:r>
              <a:rPr lang="en-AU" sz="2400" b="1" i="1" u="sng"/>
              <a:t>two day</a:t>
            </a:r>
            <a:r>
              <a:rPr lang="en-AU" sz="2400" b="1"/>
              <a:t> workshop, you should be able to:</a:t>
            </a:r>
            <a:r>
              <a:rPr lang="en-AU" sz="2400"/>
              <a:t> </a:t>
            </a:r>
            <a:endParaRPr/>
          </a:p>
          <a:p>
            <a:pPr marL="342900" lvl="0" indent="-342900" algn="l" rtl="0">
              <a:lnSpc>
                <a:spcPct val="100000"/>
              </a:lnSpc>
              <a:spcBef>
                <a:spcPts val="1000"/>
              </a:spcBef>
              <a:spcAft>
                <a:spcPts val="0"/>
              </a:spcAft>
              <a:buClr>
                <a:schemeClr val="dk1"/>
              </a:buClr>
              <a:buSzPts val="2400"/>
              <a:buFont typeface="Arial"/>
              <a:buChar char="•"/>
            </a:pPr>
            <a:r>
              <a:rPr lang="en-AU" sz="2400"/>
              <a:t>Give a high-level description of what machine learning is and what it can do</a:t>
            </a:r>
            <a:endParaRPr/>
          </a:p>
          <a:p>
            <a:pPr marL="342900" lvl="0" indent="-342900" algn="l" rtl="0">
              <a:lnSpc>
                <a:spcPct val="100000"/>
              </a:lnSpc>
              <a:spcBef>
                <a:spcPts val="1000"/>
              </a:spcBef>
              <a:spcAft>
                <a:spcPts val="0"/>
              </a:spcAft>
              <a:buClr>
                <a:schemeClr val="dk1"/>
              </a:buClr>
              <a:buSzPts val="2400"/>
              <a:buFont typeface="Arial"/>
              <a:buChar char="•"/>
            </a:pPr>
            <a:r>
              <a:rPr lang="en-AU" sz="2400"/>
              <a:t>Understand the basics of evaluating </a:t>
            </a:r>
            <a:r>
              <a:rPr lang="en-AU" sz="2400" b="1"/>
              <a:t>supervised</a:t>
            </a:r>
            <a:r>
              <a:rPr lang="en-AU" sz="2400"/>
              <a:t> machine learning models</a:t>
            </a:r>
            <a:endParaRPr/>
          </a:p>
          <a:p>
            <a:pPr marL="342900" lvl="0" indent="-342900" algn="l" rtl="0">
              <a:lnSpc>
                <a:spcPct val="100000"/>
              </a:lnSpc>
              <a:spcBef>
                <a:spcPts val="1000"/>
              </a:spcBef>
              <a:spcAft>
                <a:spcPts val="0"/>
              </a:spcAft>
              <a:buClr>
                <a:schemeClr val="dk1"/>
              </a:buClr>
              <a:buSzPts val="2400"/>
              <a:buFont typeface="Arial"/>
              <a:buChar char="•"/>
            </a:pPr>
            <a:r>
              <a:rPr lang="en-AU" sz="2400"/>
              <a:t>Recognise when evaluation of machine learning models might be optimistically biased</a:t>
            </a:r>
            <a:endParaRPr/>
          </a:p>
          <a:p>
            <a:pPr marL="342900" lvl="0" indent="-342900" algn="l" rtl="0">
              <a:lnSpc>
                <a:spcPct val="100000"/>
              </a:lnSpc>
              <a:spcBef>
                <a:spcPts val="1000"/>
              </a:spcBef>
              <a:spcAft>
                <a:spcPts val="0"/>
              </a:spcAft>
              <a:buClr>
                <a:schemeClr val="dk1"/>
              </a:buClr>
              <a:buSzPts val="2400"/>
              <a:buFont typeface="Arial"/>
              <a:buChar char="•"/>
            </a:pPr>
            <a:r>
              <a:rPr lang="en-AU" sz="2400"/>
              <a:t>Have a passing familiarity with different models and metrics </a:t>
            </a:r>
            <a:endParaRPr/>
          </a:p>
          <a:p>
            <a:pPr marL="342900" lvl="0" indent="-342900" algn="l" rtl="0">
              <a:lnSpc>
                <a:spcPct val="100000"/>
              </a:lnSpc>
              <a:spcBef>
                <a:spcPts val="1000"/>
              </a:spcBef>
              <a:spcAft>
                <a:spcPts val="0"/>
              </a:spcAft>
              <a:buClr>
                <a:schemeClr val="dk1"/>
              </a:buClr>
              <a:buSzPts val="2400"/>
              <a:buFont typeface="Arial"/>
              <a:buChar char="•"/>
            </a:pPr>
            <a:r>
              <a:rPr lang="en-AU" sz="2400"/>
              <a:t>Play around with some basic R code for implementing machine learning pipelines</a:t>
            </a:r>
            <a:endParaRPr/>
          </a:p>
          <a:p>
            <a:pPr marL="342900" lvl="0" indent="-190500" algn="l" rtl="0">
              <a:lnSpc>
                <a:spcPct val="100000"/>
              </a:lnSpc>
              <a:spcBef>
                <a:spcPts val="1000"/>
              </a:spcBef>
              <a:spcAft>
                <a:spcPts val="0"/>
              </a:spcAft>
              <a:buClr>
                <a:schemeClr val="dk1"/>
              </a:buClr>
              <a:buSzPts val="2400"/>
              <a:buFont typeface="Arial"/>
              <a:buNone/>
            </a:pPr>
            <a:endParaRPr sz="2400"/>
          </a:p>
        </p:txBody>
      </p:sp>
      <p:sp>
        <p:nvSpPr>
          <p:cNvPr id="196" name="Google Shape;196;p2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60"/>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How to construct a ROC curve</a:t>
            </a:r>
            <a:endParaRPr/>
          </a:p>
        </p:txBody>
      </p:sp>
      <p:sp>
        <p:nvSpPr>
          <p:cNvPr id="528" name="Google Shape;528;p60"/>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40</a:t>
            </a:fld>
            <a:endParaRPr/>
          </a:p>
        </p:txBody>
      </p:sp>
      <p:pic>
        <p:nvPicPr>
          <p:cNvPr id="529" name="Google Shape;529;p60"/>
          <p:cNvPicPr preferRelativeResize="0"/>
          <p:nvPr/>
        </p:nvPicPr>
        <p:blipFill rotWithShape="1">
          <a:blip r:embed="rId3">
            <a:alphaModFix/>
          </a:blip>
          <a:srcRect l="-722" t="-2437" r="1302" b="-10555"/>
          <a:stretch/>
        </p:blipFill>
        <p:spPr>
          <a:xfrm>
            <a:off x="213359" y="1449014"/>
            <a:ext cx="11425431" cy="528706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1"/>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How to construct a ROC curve</a:t>
            </a:r>
            <a:endParaRPr/>
          </a:p>
        </p:txBody>
      </p:sp>
      <p:sp>
        <p:nvSpPr>
          <p:cNvPr id="537" name="Google Shape;537;p61"/>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41</a:t>
            </a:fld>
            <a:endParaRPr/>
          </a:p>
        </p:txBody>
      </p:sp>
      <p:pic>
        <p:nvPicPr>
          <p:cNvPr id="538" name="Google Shape;538;p61"/>
          <p:cNvPicPr preferRelativeResize="0"/>
          <p:nvPr/>
        </p:nvPicPr>
        <p:blipFill rotWithShape="1">
          <a:blip r:embed="rId3">
            <a:alphaModFix/>
          </a:blip>
          <a:srcRect/>
          <a:stretch/>
        </p:blipFill>
        <p:spPr>
          <a:xfrm>
            <a:off x="0" y="1374885"/>
            <a:ext cx="9997440" cy="5162741"/>
          </a:xfrm>
          <a:prstGeom prst="rect">
            <a:avLst/>
          </a:prstGeom>
          <a:noFill/>
          <a:ln>
            <a:noFill/>
          </a:ln>
        </p:spPr>
      </p:pic>
      <p:graphicFrame>
        <p:nvGraphicFramePr>
          <p:cNvPr id="5" name="Table 4">
            <a:extLst>
              <a:ext uri="{FF2B5EF4-FFF2-40B4-BE49-F238E27FC236}">
                <a16:creationId xmlns:a16="http://schemas.microsoft.com/office/drawing/2014/main" id="{5A04850F-5E05-EC11-770B-65AF9B3540C9}"/>
              </a:ext>
            </a:extLst>
          </p:cNvPr>
          <p:cNvGraphicFramePr>
            <a:graphicFrameLocks noGrp="1"/>
          </p:cNvGraphicFramePr>
          <p:nvPr>
            <p:extLst>
              <p:ext uri="{D42A27DB-BD31-4B8C-83A1-F6EECF244321}">
                <p14:modId xmlns:p14="http://schemas.microsoft.com/office/powerpoint/2010/main" val="1906848956"/>
              </p:ext>
            </p:extLst>
          </p:nvPr>
        </p:nvGraphicFramePr>
        <p:xfrm>
          <a:off x="9719279" y="1211273"/>
          <a:ext cx="2185696" cy="2686560"/>
        </p:xfrm>
        <a:graphic>
          <a:graphicData uri="http://schemas.openxmlformats.org/drawingml/2006/table">
            <a:tbl>
              <a:tblPr firstRow="1" bandRow="1">
                <a:tableStyleId>{9D7B26C5-4107-4FEC-AEDC-1716B250A1EF}</a:tableStyleId>
              </a:tblPr>
              <a:tblGrid>
                <a:gridCol w="546424">
                  <a:extLst>
                    <a:ext uri="{9D8B030D-6E8A-4147-A177-3AD203B41FA5}">
                      <a16:colId xmlns:a16="http://schemas.microsoft.com/office/drawing/2014/main" val="3739805792"/>
                    </a:ext>
                  </a:extLst>
                </a:gridCol>
                <a:gridCol w="757240">
                  <a:extLst>
                    <a:ext uri="{9D8B030D-6E8A-4147-A177-3AD203B41FA5}">
                      <a16:colId xmlns:a16="http://schemas.microsoft.com/office/drawing/2014/main" val="1417847297"/>
                    </a:ext>
                  </a:extLst>
                </a:gridCol>
                <a:gridCol w="412694">
                  <a:extLst>
                    <a:ext uri="{9D8B030D-6E8A-4147-A177-3AD203B41FA5}">
                      <a16:colId xmlns:a16="http://schemas.microsoft.com/office/drawing/2014/main" val="3684272486"/>
                    </a:ext>
                  </a:extLst>
                </a:gridCol>
                <a:gridCol w="469338">
                  <a:extLst>
                    <a:ext uri="{9D8B030D-6E8A-4147-A177-3AD203B41FA5}">
                      <a16:colId xmlns:a16="http://schemas.microsoft.com/office/drawing/2014/main" val="2929882120"/>
                    </a:ext>
                  </a:extLst>
                </a:gridCol>
              </a:tblGrid>
              <a:tr h="447760">
                <a:tc>
                  <a:txBody>
                    <a:bodyPr/>
                    <a:lstStyle/>
                    <a:p>
                      <a:r>
                        <a:rPr lang="en-US" sz="1000" b="1" i="0" dirty="0">
                          <a:latin typeface="Nunito" pitchFamily="2" charset="77"/>
                        </a:rPr>
                        <a:t>Index</a:t>
                      </a:r>
                    </a:p>
                  </a:txBody>
                  <a:tcPr marL="0" marR="0" marT="0" marB="0" anchor="ctr"/>
                </a:tc>
                <a:tc>
                  <a:txBody>
                    <a:bodyPr/>
                    <a:lstStyle/>
                    <a:p>
                      <a:r>
                        <a:rPr lang="en-US" sz="1000" b="1" i="0" dirty="0">
                          <a:latin typeface="Nunito" pitchFamily="2" charset="77"/>
                        </a:rPr>
                        <a:t>Threshold</a:t>
                      </a:r>
                    </a:p>
                  </a:txBody>
                  <a:tcPr marL="0" marR="0" marT="0" marB="0" anchor="ctr"/>
                </a:tc>
                <a:tc>
                  <a:txBody>
                    <a:bodyPr/>
                    <a:lstStyle/>
                    <a:p>
                      <a:r>
                        <a:rPr lang="en-US" sz="1000" b="1" i="0" dirty="0">
                          <a:latin typeface="Nunito" pitchFamily="2" charset="77"/>
                        </a:rPr>
                        <a:t>FPR</a:t>
                      </a:r>
                    </a:p>
                  </a:txBody>
                  <a:tcPr marL="0" marR="0" marT="0" marB="0" anchor="ctr"/>
                </a:tc>
                <a:tc>
                  <a:txBody>
                    <a:bodyPr/>
                    <a:lstStyle/>
                    <a:p>
                      <a:r>
                        <a:rPr lang="en-US" sz="1000" b="1" i="0" dirty="0">
                          <a:latin typeface="Nunito" pitchFamily="2" charset="77"/>
                        </a:rPr>
                        <a:t>TPR</a:t>
                      </a:r>
                    </a:p>
                  </a:txBody>
                  <a:tcPr marL="0" marR="0" marT="0" marB="0" anchor="ctr"/>
                </a:tc>
                <a:extLst>
                  <a:ext uri="{0D108BD9-81ED-4DB2-BD59-A6C34878D82A}">
                    <a16:rowId xmlns:a16="http://schemas.microsoft.com/office/drawing/2014/main" val="832478644"/>
                  </a:ext>
                </a:extLst>
              </a:tr>
              <a:tr h="447760">
                <a:tc>
                  <a:txBody>
                    <a:bodyPr/>
                    <a:lstStyle/>
                    <a:p>
                      <a:pPr algn="r"/>
                      <a:r>
                        <a:rPr lang="en-US" sz="1200" dirty="0"/>
                        <a:t>1</a:t>
                      </a:r>
                    </a:p>
                  </a:txBody>
                  <a:tcPr anchor="ctr"/>
                </a:tc>
                <a:tc>
                  <a:txBody>
                    <a:bodyPr/>
                    <a:lstStyle/>
                    <a:p>
                      <a:pPr algn="r"/>
                      <a:r>
                        <a:rPr lang="en-US" sz="1200" dirty="0"/>
                        <a:t>0.0</a:t>
                      </a:r>
                    </a:p>
                  </a:txBody>
                  <a:tcPr anchor="ctr"/>
                </a:tc>
                <a:tc>
                  <a:txBody>
                    <a:bodyPr/>
                    <a:lstStyle/>
                    <a:p>
                      <a:pPr algn="r"/>
                      <a:r>
                        <a:rPr lang="en-US" sz="1200" dirty="0"/>
                        <a:t>1</a:t>
                      </a:r>
                    </a:p>
                  </a:txBody>
                  <a:tcPr anchor="ctr"/>
                </a:tc>
                <a:tc>
                  <a:txBody>
                    <a:bodyPr/>
                    <a:lstStyle/>
                    <a:p>
                      <a:pPr algn="r"/>
                      <a:r>
                        <a:rPr lang="en-US" sz="1200" dirty="0"/>
                        <a:t>1</a:t>
                      </a:r>
                    </a:p>
                  </a:txBody>
                  <a:tcPr anchor="ctr"/>
                </a:tc>
                <a:extLst>
                  <a:ext uri="{0D108BD9-81ED-4DB2-BD59-A6C34878D82A}">
                    <a16:rowId xmlns:a16="http://schemas.microsoft.com/office/drawing/2014/main" val="3805922265"/>
                  </a:ext>
                </a:extLst>
              </a:tr>
              <a:tr h="447760">
                <a:tc>
                  <a:txBody>
                    <a:bodyPr/>
                    <a:lstStyle/>
                    <a:p>
                      <a:pPr algn="r"/>
                      <a:r>
                        <a:rPr lang="en-US" sz="1200" dirty="0"/>
                        <a:t>2</a:t>
                      </a:r>
                    </a:p>
                  </a:txBody>
                  <a:tcPr anchor="ctr"/>
                </a:tc>
                <a:tc>
                  <a:txBody>
                    <a:bodyPr/>
                    <a:lstStyle/>
                    <a:p>
                      <a:pPr algn="r"/>
                      <a:r>
                        <a:rPr lang="en-US" sz="1200" dirty="0"/>
                        <a:t>0.35</a:t>
                      </a:r>
                    </a:p>
                  </a:txBody>
                  <a:tcPr anchor="ctr"/>
                </a:tc>
                <a:tc>
                  <a:txBody>
                    <a:bodyPr/>
                    <a:lstStyle/>
                    <a:p>
                      <a:pPr algn="r"/>
                      <a:r>
                        <a:rPr lang="en-US" sz="1200" dirty="0"/>
                        <a:t>0.4</a:t>
                      </a:r>
                    </a:p>
                  </a:txBody>
                  <a:tcPr anchor="ctr"/>
                </a:tc>
                <a:tc>
                  <a:txBody>
                    <a:bodyPr/>
                    <a:lstStyle/>
                    <a:p>
                      <a:pPr algn="r"/>
                      <a:r>
                        <a:rPr lang="en-US" sz="1200" dirty="0"/>
                        <a:t>0.9</a:t>
                      </a:r>
                    </a:p>
                  </a:txBody>
                  <a:tcPr anchor="ctr"/>
                </a:tc>
                <a:extLst>
                  <a:ext uri="{0D108BD9-81ED-4DB2-BD59-A6C34878D82A}">
                    <a16:rowId xmlns:a16="http://schemas.microsoft.com/office/drawing/2014/main" val="4238627884"/>
                  </a:ext>
                </a:extLst>
              </a:tr>
              <a:tr h="447760">
                <a:tc>
                  <a:txBody>
                    <a:bodyPr/>
                    <a:lstStyle/>
                    <a:p>
                      <a:pPr algn="r"/>
                      <a:r>
                        <a:rPr lang="en-US" sz="1200" dirty="0"/>
                        <a:t>3</a:t>
                      </a:r>
                    </a:p>
                  </a:txBody>
                  <a:tcPr anchor="ctr"/>
                </a:tc>
                <a:tc>
                  <a:txBody>
                    <a:bodyPr/>
                    <a:lstStyle/>
                    <a:p>
                      <a:pPr algn="r"/>
                      <a:r>
                        <a:rPr lang="en-US" sz="1200" dirty="0"/>
                        <a:t>0.5</a:t>
                      </a:r>
                    </a:p>
                  </a:txBody>
                  <a:tcPr anchor="ctr"/>
                </a:tc>
                <a:tc>
                  <a:txBody>
                    <a:bodyPr/>
                    <a:lstStyle/>
                    <a:p>
                      <a:pPr algn="r"/>
                      <a:r>
                        <a:rPr lang="en-US" sz="1200" dirty="0"/>
                        <a:t>0.2</a:t>
                      </a:r>
                    </a:p>
                  </a:txBody>
                  <a:tcPr anchor="ctr"/>
                </a:tc>
                <a:tc>
                  <a:txBody>
                    <a:bodyPr/>
                    <a:lstStyle/>
                    <a:p>
                      <a:pPr algn="r"/>
                      <a:r>
                        <a:rPr lang="en-US" sz="1200" dirty="0"/>
                        <a:t>0.7</a:t>
                      </a:r>
                    </a:p>
                  </a:txBody>
                  <a:tcPr anchor="ctr"/>
                </a:tc>
                <a:extLst>
                  <a:ext uri="{0D108BD9-81ED-4DB2-BD59-A6C34878D82A}">
                    <a16:rowId xmlns:a16="http://schemas.microsoft.com/office/drawing/2014/main" val="2041741476"/>
                  </a:ext>
                </a:extLst>
              </a:tr>
              <a:tr h="447760">
                <a:tc>
                  <a:txBody>
                    <a:bodyPr/>
                    <a:lstStyle/>
                    <a:p>
                      <a:pPr algn="r"/>
                      <a:r>
                        <a:rPr lang="en-US" sz="1200" dirty="0"/>
                        <a:t>4</a:t>
                      </a:r>
                    </a:p>
                  </a:txBody>
                  <a:tcPr anchor="ctr"/>
                </a:tc>
                <a:tc>
                  <a:txBody>
                    <a:bodyPr/>
                    <a:lstStyle/>
                    <a:p>
                      <a:pPr algn="r"/>
                      <a:r>
                        <a:rPr lang="en-US" sz="1200" dirty="0"/>
                        <a:t>0.65</a:t>
                      </a:r>
                    </a:p>
                  </a:txBody>
                  <a:tcPr anchor="ctr"/>
                </a:tc>
                <a:tc>
                  <a:txBody>
                    <a:bodyPr/>
                    <a:lstStyle/>
                    <a:p>
                      <a:pPr algn="r"/>
                      <a:r>
                        <a:rPr lang="en-US" sz="1200" dirty="0"/>
                        <a:t>0.1</a:t>
                      </a:r>
                    </a:p>
                  </a:txBody>
                  <a:tcPr anchor="ctr"/>
                </a:tc>
                <a:tc>
                  <a:txBody>
                    <a:bodyPr/>
                    <a:lstStyle/>
                    <a:p>
                      <a:pPr algn="r"/>
                      <a:r>
                        <a:rPr lang="en-US" sz="1200" dirty="0"/>
                        <a:t>0.4</a:t>
                      </a:r>
                    </a:p>
                  </a:txBody>
                  <a:tcPr anchor="ctr"/>
                </a:tc>
                <a:extLst>
                  <a:ext uri="{0D108BD9-81ED-4DB2-BD59-A6C34878D82A}">
                    <a16:rowId xmlns:a16="http://schemas.microsoft.com/office/drawing/2014/main" val="3230774196"/>
                  </a:ext>
                </a:extLst>
              </a:tr>
              <a:tr h="447760">
                <a:tc>
                  <a:txBody>
                    <a:bodyPr/>
                    <a:lstStyle/>
                    <a:p>
                      <a:pPr algn="r"/>
                      <a:r>
                        <a:rPr lang="en-US" sz="1200" dirty="0"/>
                        <a:t>5</a:t>
                      </a:r>
                    </a:p>
                  </a:txBody>
                  <a:tcPr anchor="ctr"/>
                </a:tc>
                <a:tc>
                  <a:txBody>
                    <a:bodyPr/>
                    <a:lstStyle/>
                    <a:p>
                      <a:pPr algn="r"/>
                      <a:r>
                        <a:rPr lang="en-US" sz="1200" dirty="0"/>
                        <a:t>1.0</a:t>
                      </a:r>
                    </a:p>
                  </a:txBody>
                  <a:tcPr anchor="ctr"/>
                </a:tc>
                <a:tc>
                  <a:txBody>
                    <a:bodyPr/>
                    <a:lstStyle/>
                    <a:p>
                      <a:pPr algn="r"/>
                      <a:r>
                        <a:rPr lang="en-US" sz="1200" dirty="0"/>
                        <a:t>0</a:t>
                      </a:r>
                    </a:p>
                  </a:txBody>
                  <a:tcPr anchor="ctr"/>
                </a:tc>
                <a:tc>
                  <a:txBody>
                    <a:bodyPr/>
                    <a:lstStyle/>
                    <a:p>
                      <a:pPr algn="r"/>
                      <a:r>
                        <a:rPr lang="en-US" sz="1200" dirty="0"/>
                        <a:t>0</a:t>
                      </a:r>
                    </a:p>
                  </a:txBody>
                  <a:tcPr anchor="ctr"/>
                </a:tc>
                <a:extLst>
                  <a:ext uri="{0D108BD9-81ED-4DB2-BD59-A6C34878D82A}">
                    <a16:rowId xmlns:a16="http://schemas.microsoft.com/office/drawing/2014/main" val="4206117677"/>
                  </a:ext>
                </a:extLst>
              </a:tr>
            </a:tbl>
          </a:graphicData>
        </a:graphic>
      </p:graphicFrame>
      <p:sp>
        <p:nvSpPr>
          <p:cNvPr id="6" name="TextBox 5">
            <a:extLst>
              <a:ext uri="{FF2B5EF4-FFF2-40B4-BE49-F238E27FC236}">
                <a16:creationId xmlns:a16="http://schemas.microsoft.com/office/drawing/2014/main" id="{FEBFA74D-D44D-DF71-59AC-D3850CF29535}"/>
              </a:ext>
            </a:extLst>
          </p:cNvPr>
          <p:cNvSpPr txBox="1"/>
          <p:nvPr/>
        </p:nvSpPr>
        <p:spPr>
          <a:xfrm>
            <a:off x="9784862" y="4067762"/>
            <a:ext cx="2120113" cy="1600438"/>
          </a:xfrm>
          <a:prstGeom prst="rect">
            <a:avLst/>
          </a:prstGeom>
          <a:noFill/>
        </p:spPr>
        <p:txBody>
          <a:bodyPr wrap="square" rtlCol="0">
            <a:spAutoFit/>
          </a:bodyPr>
          <a:lstStyle/>
          <a:p>
            <a:r>
              <a:rPr lang="en-US" dirty="0"/>
              <a:t>Table showing the resulting data points. NB: these should be over all possible decision thresholds, </a:t>
            </a:r>
            <a:r>
              <a:rPr lang="en-US" dirty="0" err="1"/>
              <a:t>i.e</a:t>
            </a:r>
            <a:r>
              <a:rPr lang="en-US" dirty="0"/>
              <a:t> one point per unique prediction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2"/>
              </a:buClr>
              <a:buSzPct val="100000"/>
              <a:buFont typeface="Georgia"/>
              <a:buNone/>
            </a:pPr>
            <a:r>
              <a:rPr lang="en-AU" sz="3600"/>
              <a:t>Receiver operating characteristic </a:t>
            </a:r>
            <a:br>
              <a:rPr lang="en-AU" sz="3600"/>
            </a:br>
            <a:r>
              <a:rPr lang="en-AU" sz="3600"/>
              <a:t>curve (ROC) &amp; area under curves (AUC)</a:t>
            </a:r>
            <a:endParaRPr/>
          </a:p>
        </p:txBody>
      </p:sp>
      <p:pic>
        <p:nvPicPr>
          <p:cNvPr id="545" name="Google Shape;545;p62"/>
          <p:cNvPicPr preferRelativeResize="0"/>
          <p:nvPr/>
        </p:nvPicPr>
        <p:blipFill rotWithShape="1">
          <a:blip r:embed="rId3">
            <a:alphaModFix/>
          </a:blip>
          <a:srcRect/>
          <a:stretch/>
        </p:blipFill>
        <p:spPr>
          <a:xfrm>
            <a:off x="1815353" y="1974164"/>
            <a:ext cx="7759578" cy="3818148"/>
          </a:xfrm>
          <a:prstGeom prst="rect">
            <a:avLst/>
          </a:prstGeom>
          <a:noFill/>
          <a:ln>
            <a:noFill/>
          </a:ln>
        </p:spPr>
      </p:pic>
      <p:sp>
        <p:nvSpPr>
          <p:cNvPr id="546" name="Google Shape;546;p62"/>
          <p:cNvSpPr txBox="1"/>
          <p:nvPr/>
        </p:nvSpPr>
        <p:spPr>
          <a:xfrm>
            <a:off x="287025" y="5949711"/>
            <a:ext cx="86582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dk1"/>
                </a:solidFill>
                <a:latin typeface="Calibri"/>
                <a:ea typeface="Calibri"/>
                <a:cs typeface="Calibri"/>
                <a:sym typeface="Calibri"/>
              </a:rPr>
              <a:t>https://paulvanderlaken.com/2019/08/16/roc-auc-precision-and-recall-visually-explained/</a:t>
            </a:r>
            <a:endParaRPr/>
          </a:p>
        </p:txBody>
      </p:sp>
      <p:sp>
        <p:nvSpPr>
          <p:cNvPr id="547" name="Google Shape;547;p62"/>
          <p:cNvSpPr txBox="1">
            <a:spLocks noGrp="1"/>
          </p:cNvSpPr>
          <p:nvPr>
            <p:ph type="body" idx="1"/>
          </p:nvPr>
        </p:nvSpPr>
        <p:spPr>
          <a:xfrm>
            <a:off x="287025" y="1240500"/>
            <a:ext cx="11408400" cy="4377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AU" dirty="0"/>
              <a:t>Imagine a classifier that outputs a scores. How do we evaluate?</a:t>
            </a:r>
            <a:endParaRPr dirty="0"/>
          </a:p>
        </p:txBody>
      </p:sp>
      <p:sp>
        <p:nvSpPr>
          <p:cNvPr id="548" name="Google Shape;548;p62"/>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3"/>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Which metric to pick is context specific</a:t>
            </a:r>
            <a:endParaRPr/>
          </a:p>
        </p:txBody>
      </p:sp>
      <p:sp>
        <p:nvSpPr>
          <p:cNvPr id="554" name="Google Shape;554;p63"/>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AU" sz="2800"/>
              <a:t>Accuracy and AUC are measures of performance overall</a:t>
            </a:r>
            <a:endParaRPr/>
          </a:p>
          <a:p>
            <a:pPr marL="0" marR="0" lvl="0" indent="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In screening, we may only be interested in very high or very low risk individuals</a:t>
            </a:r>
            <a:endParaRPr/>
          </a:p>
          <a:p>
            <a:pPr marL="0" marR="0" lvl="0" indent="0" algn="l" rtl="0">
              <a:lnSpc>
                <a:spcPct val="100000"/>
              </a:lnSpc>
              <a:spcBef>
                <a:spcPts val="1000"/>
              </a:spcBef>
              <a:spcAft>
                <a:spcPts val="0"/>
              </a:spcAft>
              <a:buClr>
                <a:schemeClr val="dk1"/>
              </a:buClr>
              <a:buSzPts val="2800"/>
              <a:buFont typeface="Arial"/>
              <a:buNone/>
            </a:pPr>
            <a:r>
              <a:rPr lang="en-AU" sz="2800"/>
              <a:t>	Here, PPV and NPV may be more interesting</a:t>
            </a:r>
            <a:endParaRPr/>
          </a:p>
          <a:p>
            <a:pPr marL="0" marR="0" lvl="0" indent="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Costs can also be integrated into these scores to incorporate the cost of measurements or mis-labelling</a:t>
            </a:r>
            <a:endParaRPr/>
          </a:p>
        </p:txBody>
      </p:sp>
      <p:sp>
        <p:nvSpPr>
          <p:cNvPr id="555" name="Google Shape;555;p63"/>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sz="1400">
                <a:solidFill>
                  <a:srgbClr val="000000"/>
                </a:solidFill>
              </a:rPr>
              <a:t>43</a:t>
            </a:fld>
            <a:endParaRPr sz="14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4800"/>
              <a:buFont typeface="Georgia"/>
              <a:buNone/>
            </a:pPr>
            <a:r>
              <a:rPr lang="en-AU" sz="4800" dirty="0"/>
              <a:t>A quick tour of some machine learning models</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5"/>
          <p:cNvSpPr txBox="1"/>
          <p:nvPr/>
        </p:nvSpPr>
        <p:spPr>
          <a:xfrm>
            <a:off x="3051313" y="3244334"/>
            <a:ext cx="61026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9" name="Google Shape;569;p65"/>
          <p:cNvSpPr txBox="1"/>
          <p:nvPr/>
        </p:nvSpPr>
        <p:spPr>
          <a:xfrm>
            <a:off x="-1105117" y="4371060"/>
            <a:ext cx="5866436" cy="522205"/>
          </a:xfrm>
          <a:prstGeom prst="rect">
            <a:avLst/>
          </a:prstGeom>
          <a:blipFill rotWithShape="1">
            <a:blip r:embed="rId3">
              <a:alphaModFix/>
            </a:blip>
            <a:stretch>
              <a:fillRect b="-1914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000">
                <a:latin typeface="Calibri"/>
                <a:ea typeface="Calibri"/>
                <a:cs typeface="Calibri"/>
                <a:sym typeface="Calibri"/>
              </a:rPr>
              <a:t> </a:t>
            </a:r>
            <a:endParaRPr sz="800" dirty="0"/>
          </a:p>
        </p:txBody>
      </p:sp>
      <p:sp>
        <p:nvSpPr>
          <p:cNvPr id="570" name="Google Shape;570;p65"/>
          <p:cNvSpPr txBox="1"/>
          <p:nvPr/>
        </p:nvSpPr>
        <p:spPr>
          <a:xfrm>
            <a:off x="489148" y="4935907"/>
            <a:ext cx="5543441" cy="1279236"/>
          </a:xfrm>
          <a:prstGeom prst="rect">
            <a:avLst/>
          </a:prstGeom>
          <a:blipFill rotWithShape="1">
            <a:blip r:embed="rId4">
              <a:alphaModFix/>
            </a:blip>
            <a:stretch>
              <a:fillRect l="-2352" t="-564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a:latin typeface="Calibri"/>
                <a:ea typeface="Calibri"/>
                <a:cs typeface="Calibri"/>
                <a:sym typeface="Calibri"/>
              </a:rPr>
              <a:t> </a:t>
            </a:r>
            <a:endParaRPr sz="1100"/>
          </a:p>
        </p:txBody>
      </p:sp>
      <p:sp>
        <p:nvSpPr>
          <p:cNvPr id="572" name="Google Shape;572;p65"/>
          <p:cNvSpPr txBox="1"/>
          <p:nvPr/>
        </p:nvSpPr>
        <p:spPr>
          <a:xfrm>
            <a:off x="6648559" y="4381060"/>
            <a:ext cx="5543441"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dirty="0">
                <a:solidFill>
                  <a:schemeClr val="dk1"/>
                </a:solidFill>
                <a:latin typeface="Calibri"/>
                <a:ea typeface="Calibri"/>
                <a:cs typeface="Calibri"/>
                <a:sym typeface="Calibri"/>
              </a:rPr>
              <a:t>Problematic when: </a:t>
            </a:r>
            <a:endParaRPr sz="1100" dirty="0"/>
          </a:p>
          <a:p>
            <a:pPr marL="457200" marR="0" lvl="0" indent="-457200" algn="l" rtl="0">
              <a:spcBef>
                <a:spcPts val="0"/>
              </a:spcBef>
              <a:spcAft>
                <a:spcPts val="0"/>
              </a:spcAft>
              <a:buClr>
                <a:schemeClr val="dk1"/>
              </a:buClr>
              <a:buSzPts val="3200"/>
              <a:buFont typeface="Arial"/>
              <a:buChar char="•"/>
            </a:pPr>
            <a:r>
              <a:rPr lang="en-AU" sz="2400" dirty="0">
                <a:solidFill>
                  <a:schemeClr val="dk1"/>
                </a:solidFill>
                <a:latin typeface="Calibri"/>
                <a:ea typeface="Calibri"/>
                <a:cs typeface="Calibri"/>
                <a:sym typeface="Calibri"/>
              </a:rPr>
              <a:t># features &gt; # samples</a:t>
            </a:r>
            <a:endParaRPr sz="1100" dirty="0"/>
          </a:p>
          <a:p>
            <a:pPr marL="457200" marR="0" lvl="0" indent="-457200" algn="l" rtl="0">
              <a:spcBef>
                <a:spcPts val="0"/>
              </a:spcBef>
              <a:spcAft>
                <a:spcPts val="0"/>
              </a:spcAft>
              <a:buClr>
                <a:schemeClr val="dk1"/>
              </a:buClr>
              <a:buSzPts val="3200"/>
              <a:buFont typeface="Arial"/>
              <a:buChar char="•"/>
            </a:pPr>
            <a:r>
              <a:rPr lang="en-AU" sz="2400" dirty="0">
                <a:solidFill>
                  <a:schemeClr val="dk1"/>
                </a:solidFill>
                <a:latin typeface="Calibri"/>
                <a:ea typeface="Calibri"/>
                <a:cs typeface="Calibri"/>
                <a:sym typeface="Calibri"/>
              </a:rPr>
              <a:t>features are highly correlated</a:t>
            </a:r>
            <a:endParaRPr sz="1100" dirty="0"/>
          </a:p>
          <a:p>
            <a:pPr marL="0" marR="0" lvl="0" indent="0" algn="l" rtl="0">
              <a:spcBef>
                <a:spcPts val="0"/>
              </a:spcBef>
              <a:spcAft>
                <a:spcPts val="0"/>
              </a:spcAft>
              <a:buNone/>
            </a:pPr>
            <a:r>
              <a:rPr lang="en-AU" sz="2400" dirty="0">
                <a:solidFill>
                  <a:schemeClr val="dk1"/>
                </a:solidFill>
                <a:latin typeface="Calibri"/>
                <a:ea typeface="Calibri"/>
                <a:cs typeface="Calibri"/>
                <a:sym typeface="Calibri"/>
              </a:rPr>
              <a:t>	</a:t>
            </a:r>
            <a:endParaRPr sz="1100"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sp>
        <p:nvSpPr>
          <p:cNvPr id="573" name="Google Shape;573;p65"/>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dirty="0"/>
              <a:t>Linear or Logistic regression</a:t>
            </a:r>
            <a:endParaRPr dirty="0"/>
          </a:p>
        </p:txBody>
      </p:sp>
      <p:sp>
        <p:nvSpPr>
          <p:cNvPr id="574" name="Google Shape;574;p65"/>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45</a:t>
            </a:fld>
            <a:endParaRPr/>
          </a:p>
        </p:txBody>
      </p:sp>
      <p:pic>
        <p:nvPicPr>
          <p:cNvPr id="1026" name="Picture 2">
            <a:extLst>
              <a:ext uri="{FF2B5EF4-FFF2-40B4-BE49-F238E27FC236}">
                <a16:creationId xmlns:a16="http://schemas.microsoft.com/office/drawing/2014/main" id="{8EF19697-31FC-C98E-CF9A-95D6FC7FA0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333"/>
          <a:stretch>
            <a:fillRect/>
          </a:stretch>
        </p:blipFill>
        <p:spPr bwMode="auto">
          <a:xfrm>
            <a:off x="1663965" y="1276745"/>
            <a:ext cx="7758953" cy="31043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Penalized regression</a:t>
            </a:r>
            <a:endParaRPr/>
          </a:p>
        </p:txBody>
      </p:sp>
      <p:sp>
        <p:nvSpPr>
          <p:cNvPr id="581" name="Google Shape;581;p66"/>
          <p:cNvSpPr txBox="1"/>
          <p:nvPr/>
        </p:nvSpPr>
        <p:spPr>
          <a:xfrm>
            <a:off x="1143662" y="1455335"/>
            <a:ext cx="7172156" cy="1191288"/>
          </a:xfrm>
          <a:prstGeom prst="rect">
            <a:avLst/>
          </a:prstGeom>
          <a:blipFill rotWithShape="1">
            <a:blip r:embed="rId3">
              <a:alphaModFix/>
            </a:blip>
            <a:stretch>
              <a:fillRect l="-2123" t="-6315" r="-529" b="-420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a:latin typeface="Calibri"/>
                <a:ea typeface="Calibri"/>
                <a:cs typeface="Calibri"/>
                <a:sym typeface="Calibri"/>
              </a:rPr>
              <a:t> </a:t>
            </a:r>
            <a:endParaRPr/>
          </a:p>
        </p:txBody>
      </p:sp>
      <p:sp>
        <p:nvSpPr>
          <p:cNvPr id="582" name="Google Shape;582;p66"/>
          <p:cNvSpPr/>
          <p:nvPr/>
        </p:nvSpPr>
        <p:spPr>
          <a:xfrm rot="-5400000">
            <a:off x="2044624" y="1927877"/>
            <a:ext cx="547025" cy="1984513"/>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3" name="Google Shape;583;p66"/>
          <p:cNvSpPr/>
          <p:nvPr/>
        </p:nvSpPr>
        <p:spPr>
          <a:xfrm rot="-5400000">
            <a:off x="4647021" y="2462933"/>
            <a:ext cx="547025" cy="914398"/>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66"/>
          <p:cNvSpPr txBox="1"/>
          <p:nvPr/>
        </p:nvSpPr>
        <p:spPr>
          <a:xfrm>
            <a:off x="1779767" y="3442125"/>
            <a:ext cx="136447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b="1" dirty="0">
                <a:solidFill>
                  <a:srgbClr val="C00000"/>
                </a:solidFill>
                <a:latin typeface="Calibri"/>
                <a:ea typeface="Calibri"/>
                <a:cs typeface="Calibri"/>
                <a:sym typeface="Calibri"/>
              </a:rPr>
              <a:t>Model fit</a:t>
            </a:r>
            <a:endParaRPr dirty="0"/>
          </a:p>
        </p:txBody>
      </p:sp>
      <p:sp>
        <p:nvSpPr>
          <p:cNvPr id="585" name="Google Shape;585;p66"/>
          <p:cNvSpPr txBox="1"/>
          <p:nvPr/>
        </p:nvSpPr>
        <p:spPr>
          <a:xfrm>
            <a:off x="4330651" y="3378313"/>
            <a:ext cx="34755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b="1">
                <a:solidFill>
                  <a:schemeClr val="accent4"/>
                </a:solidFill>
                <a:latin typeface="Calibri"/>
                <a:ea typeface="Calibri"/>
                <a:cs typeface="Calibri"/>
                <a:sym typeface="Calibri"/>
              </a:rPr>
              <a:t>Penalize large coefficients</a:t>
            </a:r>
            <a:endParaRPr/>
          </a:p>
        </p:txBody>
      </p:sp>
      <p:cxnSp>
        <p:nvCxnSpPr>
          <p:cNvPr id="586" name="Google Shape;586;p66"/>
          <p:cNvCxnSpPr/>
          <p:nvPr/>
        </p:nvCxnSpPr>
        <p:spPr>
          <a:xfrm rot="10800000" flipH="1">
            <a:off x="3794266" y="2646619"/>
            <a:ext cx="331136" cy="1026338"/>
          </a:xfrm>
          <a:prstGeom prst="straightConnector1">
            <a:avLst/>
          </a:prstGeom>
          <a:noFill/>
          <a:ln w="9525" cap="flat" cmpd="sng">
            <a:solidFill>
              <a:schemeClr val="accent1"/>
            </a:solidFill>
            <a:prstDash val="solid"/>
            <a:miter lim="800000"/>
            <a:headEnd type="none" w="sm" len="sm"/>
            <a:tailEnd type="triangle" w="med" len="med"/>
          </a:ln>
        </p:spPr>
      </p:cxnSp>
      <p:sp>
        <p:nvSpPr>
          <p:cNvPr id="587" name="Google Shape;587;p66"/>
          <p:cNvSpPr txBox="1"/>
          <p:nvPr/>
        </p:nvSpPr>
        <p:spPr>
          <a:xfrm>
            <a:off x="2573567" y="3837907"/>
            <a:ext cx="310367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b="1">
                <a:solidFill>
                  <a:schemeClr val="accent1"/>
                </a:solidFill>
                <a:latin typeface="Calibri"/>
                <a:ea typeface="Calibri"/>
                <a:cs typeface="Calibri"/>
                <a:sym typeface="Calibri"/>
              </a:rPr>
              <a:t>Controlling parameter!</a:t>
            </a:r>
            <a:endParaRPr/>
          </a:p>
        </p:txBody>
      </p:sp>
      <p:sp>
        <p:nvSpPr>
          <p:cNvPr id="588" name="Google Shape;588;p66"/>
          <p:cNvSpPr txBox="1"/>
          <p:nvPr/>
        </p:nvSpPr>
        <p:spPr>
          <a:xfrm>
            <a:off x="712693" y="4571668"/>
            <a:ext cx="9548771" cy="1767854"/>
          </a:xfrm>
          <a:prstGeom prst="rect">
            <a:avLst/>
          </a:prstGeom>
          <a:blipFill rotWithShape="1">
            <a:blip r:embed="rId4">
              <a:alphaModFix/>
            </a:blip>
            <a:stretch>
              <a:fillRect t="-233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a:latin typeface="Calibri"/>
                <a:ea typeface="Calibri"/>
                <a:cs typeface="Calibri"/>
                <a:sym typeface="Calibri"/>
              </a:rPr>
              <a:t> </a:t>
            </a:r>
            <a:endParaRPr/>
          </a:p>
        </p:txBody>
      </p:sp>
      <p:sp>
        <p:nvSpPr>
          <p:cNvPr id="589" name="Google Shape;589;p6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7"/>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dirty="0"/>
              <a:t>Decision tree</a:t>
            </a:r>
            <a:endParaRPr dirty="0"/>
          </a:p>
        </p:txBody>
      </p:sp>
      <p:sp>
        <p:nvSpPr>
          <p:cNvPr id="596" name="Google Shape;596;p67"/>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0"/>
              </a:spcBef>
              <a:spcAft>
                <a:spcPts val="0"/>
              </a:spcAft>
              <a:buClr>
                <a:schemeClr val="dk1"/>
              </a:buClr>
              <a:buSzPts val="2000"/>
              <a:buFont typeface="Arial"/>
              <a:buNone/>
            </a:pPr>
            <a:r>
              <a:rPr lang="en-AU"/>
              <a:t>Pros: </a:t>
            </a:r>
            <a:endParaRPr/>
          </a:p>
          <a:p>
            <a:pPr marL="216000" lvl="1" indent="-216000" algn="l" rtl="0">
              <a:lnSpc>
                <a:spcPct val="100000"/>
              </a:lnSpc>
              <a:spcBef>
                <a:spcPts val="500"/>
              </a:spcBef>
              <a:spcAft>
                <a:spcPts val="0"/>
              </a:spcAft>
              <a:buClr>
                <a:schemeClr val="dk1"/>
              </a:buClr>
              <a:buSzPts val="2000"/>
              <a:buChar char="○"/>
            </a:pPr>
            <a:r>
              <a:rPr lang="en-AU"/>
              <a:t>Very flexible modelling family</a:t>
            </a:r>
            <a:endParaRPr/>
          </a:p>
          <a:p>
            <a:pPr marL="216000" lvl="1" indent="-216000" algn="l" rtl="0">
              <a:lnSpc>
                <a:spcPct val="100000"/>
              </a:lnSpc>
              <a:spcBef>
                <a:spcPts val="500"/>
              </a:spcBef>
              <a:spcAft>
                <a:spcPts val="0"/>
              </a:spcAft>
              <a:buClr>
                <a:schemeClr val="dk1"/>
              </a:buClr>
              <a:buSzPts val="2000"/>
              <a:buChar char="○"/>
            </a:pPr>
            <a:r>
              <a:rPr lang="en-AU"/>
              <a:t>Make no assumptions about </a:t>
            </a:r>
            <a:br>
              <a:rPr lang="en-AU"/>
            </a:br>
            <a:r>
              <a:rPr lang="en-AU"/>
              <a:t>relationship between features </a:t>
            </a:r>
            <a:br>
              <a:rPr lang="en-AU"/>
            </a:br>
            <a:r>
              <a:rPr lang="en-AU"/>
              <a:t>and target</a:t>
            </a:r>
            <a:endParaRPr/>
          </a:p>
          <a:p>
            <a:pPr marL="216000" lvl="1" indent="-216000" algn="l" rtl="0">
              <a:lnSpc>
                <a:spcPct val="100000"/>
              </a:lnSpc>
              <a:spcBef>
                <a:spcPts val="500"/>
              </a:spcBef>
              <a:spcAft>
                <a:spcPts val="0"/>
              </a:spcAft>
              <a:buClr>
                <a:schemeClr val="dk1"/>
              </a:buClr>
              <a:buSzPts val="2000"/>
              <a:buChar char="○"/>
            </a:pPr>
            <a:r>
              <a:rPr lang="en-AU"/>
              <a:t>Easy to visualise</a:t>
            </a:r>
            <a:endParaRPr/>
          </a:p>
          <a:p>
            <a:pPr marL="0" marR="0" lvl="0" indent="0" algn="l" rtl="0">
              <a:lnSpc>
                <a:spcPct val="100000"/>
              </a:lnSpc>
              <a:spcBef>
                <a:spcPts val="1000"/>
              </a:spcBef>
              <a:spcAft>
                <a:spcPts val="0"/>
              </a:spcAft>
              <a:buClr>
                <a:schemeClr val="dk1"/>
              </a:buClr>
              <a:buSzPts val="2000"/>
              <a:buFont typeface="Arial"/>
              <a:buNone/>
            </a:pPr>
            <a:r>
              <a:rPr lang="en-AU"/>
              <a:t>Con:</a:t>
            </a:r>
            <a:endParaRPr/>
          </a:p>
          <a:p>
            <a:pPr marL="216000" lvl="1" indent="-216000" algn="l" rtl="0">
              <a:lnSpc>
                <a:spcPct val="100000"/>
              </a:lnSpc>
              <a:spcBef>
                <a:spcPts val="500"/>
              </a:spcBef>
              <a:spcAft>
                <a:spcPts val="0"/>
              </a:spcAft>
              <a:buClr>
                <a:schemeClr val="dk1"/>
              </a:buClr>
              <a:buSzPts val="2000"/>
              <a:buChar char="○"/>
            </a:pPr>
            <a:r>
              <a:rPr lang="en-AU"/>
              <a:t>Tend to under or overfit</a:t>
            </a:r>
            <a:endParaRPr/>
          </a:p>
          <a:p>
            <a:pPr marL="216000" lvl="1" indent="-216000" algn="l" rtl="0">
              <a:lnSpc>
                <a:spcPct val="100000"/>
              </a:lnSpc>
              <a:spcBef>
                <a:spcPts val="500"/>
              </a:spcBef>
              <a:spcAft>
                <a:spcPts val="0"/>
              </a:spcAft>
              <a:buClr>
                <a:schemeClr val="dk1"/>
              </a:buClr>
              <a:buSzPts val="2000"/>
              <a:buChar char="○"/>
            </a:pPr>
            <a:r>
              <a:rPr lang="en-AU"/>
              <a:t>Very sensitive to small changes in</a:t>
            </a:r>
            <a:br>
              <a:rPr lang="en-AU"/>
            </a:br>
            <a:r>
              <a:rPr lang="en-AU"/>
              <a:t>the data</a:t>
            </a:r>
            <a:br>
              <a:rPr lang="en-AU"/>
            </a:br>
            <a:endParaRPr/>
          </a:p>
          <a:p>
            <a:pPr marL="457200" lvl="1" indent="0" algn="l" rtl="0">
              <a:lnSpc>
                <a:spcPct val="100000"/>
              </a:lnSpc>
              <a:spcBef>
                <a:spcPts val="500"/>
              </a:spcBef>
              <a:spcAft>
                <a:spcPts val="0"/>
              </a:spcAft>
              <a:buClr>
                <a:schemeClr val="dk1"/>
              </a:buClr>
              <a:buSzPts val="2000"/>
              <a:buNone/>
            </a:pPr>
            <a:endParaRPr/>
          </a:p>
        </p:txBody>
      </p:sp>
      <p:sp>
        <p:nvSpPr>
          <p:cNvPr id="599" name="Google Shape;599;p67"/>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47</a:t>
            </a:fld>
            <a:endParaRPr/>
          </a:p>
        </p:txBody>
      </p:sp>
      <p:pic>
        <p:nvPicPr>
          <p:cNvPr id="2050" name="Picture 2" descr="decision tree graphic">
            <a:extLst>
              <a:ext uri="{FF2B5EF4-FFF2-40B4-BE49-F238E27FC236}">
                <a16:creationId xmlns:a16="http://schemas.microsoft.com/office/drawing/2014/main" id="{B61BA414-C0C8-C73B-B711-73B9AB07C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965" y="2093933"/>
            <a:ext cx="6875035" cy="40785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59CD84-80FC-D743-E511-3978B6575E9A}"/>
              </a:ext>
            </a:extLst>
          </p:cNvPr>
          <p:cNvSpPr txBox="1"/>
          <p:nvPr/>
        </p:nvSpPr>
        <p:spPr>
          <a:xfrm>
            <a:off x="7315201" y="2093383"/>
            <a:ext cx="3966881" cy="307777"/>
          </a:xfrm>
          <a:prstGeom prst="rect">
            <a:avLst/>
          </a:prstGeom>
          <a:noFill/>
        </p:spPr>
        <p:txBody>
          <a:bodyPr wrap="square" rtlCol="0">
            <a:spAutoFit/>
          </a:bodyPr>
          <a:lstStyle/>
          <a:p>
            <a:r>
              <a:rPr lang="en-US" dirty="0"/>
              <a:t>What mode of transport should I take?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68"/>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Random Forest</a:t>
            </a:r>
            <a:endParaRPr/>
          </a:p>
        </p:txBody>
      </p:sp>
      <p:sp>
        <p:nvSpPr>
          <p:cNvPr id="606" name="Google Shape;606;p68"/>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chemeClr val="dk1"/>
              </a:buClr>
              <a:buSzPts val="2000"/>
              <a:buFont typeface="Arial"/>
              <a:buNone/>
            </a:pPr>
            <a:r>
              <a:rPr lang="en-AU" dirty="0"/>
              <a:t>Pros: </a:t>
            </a:r>
            <a:endParaRPr dirty="0"/>
          </a:p>
          <a:p>
            <a:pPr marL="216000" lvl="1" indent="-216000" algn="l" rtl="0">
              <a:lnSpc>
                <a:spcPct val="100000"/>
              </a:lnSpc>
              <a:spcBef>
                <a:spcPts val="500"/>
              </a:spcBef>
              <a:spcAft>
                <a:spcPts val="0"/>
              </a:spcAft>
              <a:buClr>
                <a:schemeClr val="dk1"/>
              </a:buClr>
              <a:buSzPts val="2000"/>
              <a:buChar char="○"/>
            </a:pPr>
            <a:r>
              <a:rPr lang="en-AU" dirty="0"/>
              <a:t>Very flexible modelling family</a:t>
            </a:r>
            <a:endParaRPr dirty="0"/>
          </a:p>
          <a:p>
            <a:pPr marL="216000" lvl="1" indent="-216000" algn="l" rtl="0">
              <a:lnSpc>
                <a:spcPct val="100000"/>
              </a:lnSpc>
              <a:spcBef>
                <a:spcPts val="500"/>
              </a:spcBef>
              <a:spcAft>
                <a:spcPts val="0"/>
              </a:spcAft>
              <a:buClr>
                <a:schemeClr val="dk1"/>
              </a:buClr>
              <a:buSzPts val="2000"/>
              <a:buChar char="○"/>
            </a:pPr>
            <a:r>
              <a:rPr lang="en-AU" dirty="0"/>
              <a:t>Make no assumptions about </a:t>
            </a:r>
            <a:br>
              <a:rPr lang="en-AU" dirty="0"/>
            </a:br>
            <a:r>
              <a:rPr lang="en-AU" dirty="0"/>
              <a:t>relationship between features </a:t>
            </a:r>
            <a:br>
              <a:rPr lang="en-AU" dirty="0"/>
            </a:br>
            <a:r>
              <a:rPr lang="en-AU" dirty="0"/>
              <a:t>and target</a:t>
            </a:r>
            <a:endParaRPr dirty="0"/>
          </a:p>
          <a:p>
            <a:pPr marL="216000" lvl="1" indent="-216000" algn="l" rtl="0">
              <a:lnSpc>
                <a:spcPct val="100000"/>
              </a:lnSpc>
              <a:spcBef>
                <a:spcPts val="500"/>
              </a:spcBef>
              <a:spcAft>
                <a:spcPts val="0"/>
              </a:spcAft>
              <a:buClr>
                <a:schemeClr val="dk1"/>
              </a:buClr>
              <a:buSzPts val="2000"/>
              <a:buChar char="○"/>
            </a:pPr>
            <a:r>
              <a:rPr lang="en-AU" dirty="0"/>
              <a:t>Robust and often accurate</a:t>
            </a:r>
            <a:endParaRPr dirty="0"/>
          </a:p>
          <a:p>
            <a:pPr marL="216000" lvl="1" indent="-216000" algn="l" rtl="0">
              <a:lnSpc>
                <a:spcPct val="100000"/>
              </a:lnSpc>
              <a:spcBef>
                <a:spcPts val="500"/>
              </a:spcBef>
              <a:spcAft>
                <a:spcPts val="0"/>
              </a:spcAft>
              <a:buClr>
                <a:schemeClr val="dk1"/>
              </a:buClr>
              <a:buSzPts val="2000"/>
              <a:buChar char="○"/>
            </a:pPr>
            <a:r>
              <a:rPr lang="en-AU" dirty="0"/>
              <a:t>Insensitive to most parameters</a:t>
            </a:r>
            <a:endParaRPr dirty="0"/>
          </a:p>
          <a:p>
            <a:pPr marL="0" marR="0" lvl="0" indent="0" algn="l" rtl="0">
              <a:lnSpc>
                <a:spcPct val="100000"/>
              </a:lnSpc>
              <a:spcBef>
                <a:spcPts val="1000"/>
              </a:spcBef>
              <a:spcAft>
                <a:spcPts val="0"/>
              </a:spcAft>
              <a:buClr>
                <a:schemeClr val="dk1"/>
              </a:buClr>
              <a:buSzPts val="2000"/>
              <a:buFont typeface="Arial"/>
              <a:buNone/>
            </a:pPr>
            <a:r>
              <a:rPr lang="en-AU" dirty="0"/>
              <a:t>Con:</a:t>
            </a:r>
            <a:endParaRPr dirty="0"/>
          </a:p>
          <a:p>
            <a:pPr marL="216000" lvl="1" indent="-216000" algn="l" rtl="0">
              <a:lnSpc>
                <a:spcPct val="100000"/>
              </a:lnSpc>
              <a:spcBef>
                <a:spcPts val="500"/>
              </a:spcBef>
              <a:spcAft>
                <a:spcPts val="0"/>
              </a:spcAft>
              <a:buClr>
                <a:schemeClr val="dk1"/>
              </a:buClr>
              <a:buSzPts val="2000"/>
              <a:buChar char="○"/>
            </a:pPr>
            <a:r>
              <a:rPr lang="en-AU" dirty="0"/>
              <a:t>Hard to interpret</a:t>
            </a:r>
            <a:br>
              <a:rPr lang="en-AU" dirty="0"/>
            </a:br>
            <a:endParaRPr dirty="0"/>
          </a:p>
          <a:p>
            <a:pPr marL="457200" lvl="1" indent="0" algn="l" rtl="0">
              <a:lnSpc>
                <a:spcPct val="100000"/>
              </a:lnSpc>
              <a:spcBef>
                <a:spcPts val="500"/>
              </a:spcBef>
              <a:spcAft>
                <a:spcPts val="0"/>
              </a:spcAft>
              <a:buClr>
                <a:schemeClr val="dk1"/>
              </a:buClr>
              <a:buSzPts val="2000"/>
              <a:buNone/>
            </a:pPr>
            <a:endParaRPr dirty="0"/>
          </a:p>
        </p:txBody>
      </p:sp>
      <p:sp>
        <p:nvSpPr>
          <p:cNvPr id="607" name="Google Shape;607;p68"/>
          <p:cNvSpPr txBox="1"/>
          <p:nvPr/>
        </p:nvSpPr>
        <p:spPr>
          <a:xfrm>
            <a:off x="6544995" y="4903999"/>
            <a:ext cx="6102626"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a:solidFill>
                  <a:schemeClr val="dk1"/>
                </a:solidFill>
                <a:latin typeface="Calibri"/>
                <a:ea typeface="Calibri"/>
                <a:cs typeface="Calibri"/>
                <a:sym typeface="Calibri"/>
              </a:rPr>
              <a:t>By Venkata Jagannath - https://community.tibco.com/wiki/random-forest-template-tibco-spotfirer-wiki-page, CC BY-SA 4.0, https://commons.wikimedia.org/w/index.php?curid=68995764</a:t>
            </a:r>
            <a:endParaRPr/>
          </a:p>
        </p:txBody>
      </p:sp>
      <p:pic>
        <p:nvPicPr>
          <p:cNvPr id="608" name="Google Shape;608;p68"/>
          <p:cNvPicPr preferRelativeResize="0"/>
          <p:nvPr/>
        </p:nvPicPr>
        <p:blipFill rotWithShape="1">
          <a:blip r:embed="rId3">
            <a:alphaModFix/>
          </a:blip>
          <a:srcRect/>
          <a:stretch/>
        </p:blipFill>
        <p:spPr>
          <a:xfrm>
            <a:off x="5572666" y="706150"/>
            <a:ext cx="5520589" cy="4140442"/>
          </a:xfrm>
          <a:prstGeom prst="rect">
            <a:avLst/>
          </a:prstGeom>
          <a:noFill/>
          <a:ln>
            <a:noFill/>
          </a:ln>
        </p:spPr>
      </p:pic>
      <p:sp>
        <p:nvSpPr>
          <p:cNvPr id="609" name="Google Shape;609;p68"/>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txBox="1">
            <a:spLocks noGrp="1"/>
          </p:cNvSpPr>
          <p:nvPr>
            <p:ph type="title"/>
          </p:nvPr>
        </p:nvSpPr>
        <p:spPr>
          <a:xfrm>
            <a:off x="417640" y="390167"/>
            <a:ext cx="11357850" cy="763650"/>
          </a:xfrm>
          <a:prstGeom prst="rect">
            <a:avLst/>
          </a:prstGeom>
          <a:noFill/>
          <a:ln>
            <a:noFill/>
          </a:ln>
        </p:spPr>
        <p:txBody>
          <a:bodyPr spcFirstLastPara="1" wrap="square" lIns="91413" tIns="45688" rIns="91413" bIns="45688" anchor="b" anchorCtr="0">
            <a:noAutofit/>
          </a:bodyPr>
          <a:lstStyle/>
          <a:p>
            <a:pPr algn="l">
              <a:lnSpc>
                <a:spcPct val="90000"/>
              </a:lnSpc>
              <a:buClr>
                <a:schemeClr val="dk2"/>
              </a:buClr>
              <a:buSzPts val="6400"/>
              <a:buNone/>
            </a:pPr>
            <a:r>
              <a:rPr lang="en-US" sz="3300" b="1">
                <a:solidFill>
                  <a:schemeClr val="accent1"/>
                </a:solidFill>
              </a:rPr>
              <a:t>Neural network</a:t>
            </a:r>
            <a:endParaRPr sz="1400"/>
          </a:p>
        </p:txBody>
      </p:sp>
      <p:sp>
        <p:nvSpPr>
          <p:cNvPr id="355" name="Google Shape;355;p35"/>
          <p:cNvSpPr txBox="1"/>
          <p:nvPr/>
        </p:nvSpPr>
        <p:spPr>
          <a:xfrm>
            <a:off x="417638" y="1153813"/>
            <a:ext cx="5850300" cy="472808"/>
          </a:xfrm>
          <a:prstGeom prst="rect">
            <a:avLst/>
          </a:prstGeom>
          <a:noFill/>
          <a:ln>
            <a:noFill/>
          </a:ln>
        </p:spPr>
        <p:txBody>
          <a:bodyPr spcFirstLastPara="1" wrap="square" lIns="45713" tIns="45713" rIns="45713" bIns="45713" anchor="t" anchorCtr="0">
            <a:spAutoFit/>
          </a:bodyPr>
          <a:lstStyle/>
          <a:p>
            <a:pPr>
              <a:lnSpc>
                <a:spcPct val="115000"/>
              </a:lnSpc>
            </a:pPr>
            <a:r>
              <a:rPr lang="en-US" sz="2150" dirty="0">
                <a:latin typeface="Nunito"/>
                <a:ea typeface="Nunito"/>
                <a:cs typeface="Nunito"/>
                <a:sym typeface="Nunito"/>
              </a:rPr>
              <a:t>Simple NN is like regression</a:t>
            </a:r>
            <a:endParaRPr sz="700" dirty="0">
              <a:solidFill>
                <a:srgbClr val="CCCCCC"/>
              </a:solidFill>
            </a:endParaRPr>
          </a:p>
        </p:txBody>
      </p:sp>
      <p:pic>
        <p:nvPicPr>
          <p:cNvPr id="356" name="Google Shape;356;p35"/>
          <p:cNvPicPr preferRelativeResize="0"/>
          <p:nvPr/>
        </p:nvPicPr>
        <p:blipFill>
          <a:blip r:embed="rId3">
            <a:alphaModFix/>
          </a:blip>
          <a:stretch>
            <a:fillRect/>
          </a:stretch>
        </p:blipFill>
        <p:spPr>
          <a:xfrm>
            <a:off x="754913" y="1774250"/>
            <a:ext cx="10786050" cy="46983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What you will not learn</a:t>
            </a:r>
            <a:endParaRPr/>
          </a:p>
        </p:txBody>
      </p:sp>
      <p:sp>
        <p:nvSpPr>
          <p:cNvPr id="202" name="Google Shape;202;p27"/>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1000"/>
              </a:spcBef>
              <a:spcAft>
                <a:spcPts val="0"/>
              </a:spcAft>
              <a:buClr>
                <a:schemeClr val="dk1"/>
              </a:buClr>
              <a:buSzPts val="2400"/>
              <a:buFont typeface="Arial"/>
              <a:buChar char="•"/>
            </a:pPr>
            <a:r>
              <a:rPr lang="en-AU" sz="2400"/>
              <a:t>No in-depth methods or coding </a:t>
            </a:r>
            <a:endParaRPr sz="2400"/>
          </a:p>
          <a:p>
            <a:pPr marL="342900" lvl="0" indent="-342900" algn="l" rtl="0">
              <a:lnSpc>
                <a:spcPct val="100000"/>
              </a:lnSpc>
              <a:spcBef>
                <a:spcPts val="1000"/>
              </a:spcBef>
              <a:spcAft>
                <a:spcPts val="0"/>
              </a:spcAft>
              <a:buClr>
                <a:schemeClr val="dk1"/>
              </a:buClr>
              <a:buSzPts val="2400"/>
              <a:buFont typeface="Arial"/>
              <a:buChar char="•"/>
            </a:pPr>
            <a:r>
              <a:rPr lang="en-AU" sz="2400"/>
              <a:t>Anything that is not supervised (reinforcement learning, unsupervised learning)</a:t>
            </a:r>
            <a:endParaRPr sz="2400"/>
          </a:p>
          <a:p>
            <a:pPr marL="342900" lvl="0" indent="-342900" algn="l" rtl="0">
              <a:lnSpc>
                <a:spcPct val="100000"/>
              </a:lnSpc>
              <a:spcBef>
                <a:spcPts val="1000"/>
              </a:spcBef>
              <a:spcAft>
                <a:spcPts val="0"/>
              </a:spcAft>
              <a:buClr>
                <a:schemeClr val="dk1"/>
              </a:buClr>
              <a:buSzPts val="2400"/>
              <a:buFont typeface="Arial"/>
              <a:buChar char="•"/>
            </a:pPr>
            <a:r>
              <a:rPr lang="en-AU" sz="2400"/>
              <a:t>How to run the latest and greatest deep-learning/AI models </a:t>
            </a:r>
            <a:endParaRPr sz="2400"/>
          </a:p>
          <a:p>
            <a:pPr marL="342900" lvl="0" indent="-342900" algn="l" rtl="0">
              <a:lnSpc>
                <a:spcPct val="100000"/>
              </a:lnSpc>
              <a:spcBef>
                <a:spcPts val="1000"/>
              </a:spcBef>
              <a:spcAft>
                <a:spcPts val="0"/>
              </a:spcAft>
              <a:buClr>
                <a:schemeClr val="dk1"/>
              </a:buClr>
              <a:buSzPts val="2400"/>
              <a:buFont typeface="Arial"/>
              <a:buChar char="•"/>
            </a:pPr>
            <a:r>
              <a:rPr lang="en-AU" sz="2400"/>
              <a:t>Details around data cleaning, engineering, code/data organisation</a:t>
            </a:r>
            <a:endParaRPr sz="2400"/>
          </a:p>
          <a:p>
            <a:pPr marL="342900" lvl="0" indent="-342900" algn="l" rtl="0">
              <a:lnSpc>
                <a:spcPct val="100000"/>
              </a:lnSpc>
              <a:spcBef>
                <a:spcPts val="1000"/>
              </a:spcBef>
              <a:spcAft>
                <a:spcPts val="0"/>
              </a:spcAft>
              <a:buClr>
                <a:schemeClr val="dk1"/>
              </a:buClr>
              <a:buSzPts val="2400"/>
              <a:buFont typeface="Arial"/>
              <a:buChar char="•"/>
            </a:pPr>
            <a:r>
              <a:rPr lang="en-AU" sz="2400"/>
              <a:t>No worked examples of how to apply AI models to your specific dataset</a:t>
            </a:r>
            <a:endParaRPr sz="2400"/>
          </a:p>
          <a:p>
            <a:pPr marL="0" lvl="0" indent="0" algn="l" rtl="0">
              <a:lnSpc>
                <a:spcPct val="100000"/>
              </a:lnSpc>
              <a:spcBef>
                <a:spcPts val="1000"/>
              </a:spcBef>
              <a:spcAft>
                <a:spcPts val="0"/>
              </a:spcAft>
              <a:buNone/>
            </a:pPr>
            <a:endParaRPr sz="2400"/>
          </a:p>
        </p:txBody>
      </p:sp>
      <p:sp>
        <p:nvSpPr>
          <p:cNvPr id="203" name="Google Shape;203;p27"/>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sz="1400">
                <a:solidFill>
                  <a:srgbClr val="000000"/>
                </a:solidFill>
              </a:rPr>
              <a:t>5</a:t>
            </a:fld>
            <a:endParaRPr sz="14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title"/>
          </p:nvPr>
        </p:nvSpPr>
        <p:spPr>
          <a:xfrm>
            <a:off x="417640" y="390167"/>
            <a:ext cx="11357850" cy="763650"/>
          </a:xfrm>
          <a:prstGeom prst="rect">
            <a:avLst/>
          </a:prstGeom>
          <a:noFill/>
          <a:ln>
            <a:noFill/>
          </a:ln>
        </p:spPr>
        <p:txBody>
          <a:bodyPr spcFirstLastPara="1" wrap="square" lIns="91413" tIns="45688" rIns="91413" bIns="45688" anchor="b" anchorCtr="0">
            <a:noAutofit/>
          </a:bodyPr>
          <a:lstStyle/>
          <a:p>
            <a:pPr algn="l">
              <a:lnSpc>
                <a:spcPct val="90000"/>
              </a:lnSpc>
              <a:buClr>
                <a:schemeClr val="dk2"/>
              </a:buClr>
              <a:buSzPts val="6400"/>
              <a:buNone/>
            </a:pPr>
            <a:r>
              <a:rPr lang="en-US" sz="3300" b="1">
                <a:solidFill>
                  <a:schemeClr val="accent1"/>
                </a:solidFill>
              </a:rPr>
              <a:t>Neural network (simplified)</a:t>
            </a:r>
            <a:endParaRPr sz="1400"/>
          </a:p>
        </p:txBody>
      </p:sp>
      <p:sp>
        <p:nvSpPr>
          <p:cNvPr id="363" name="Google Shape;363;p36"/>
          <p:cNvSpPr txBox="1"/>
          <p:nvPr/>
        </p:nvSpPr>
        <p:spPr>
          <a:xfrm>
            <a:off x="2945550" y="5179913"/>
            <a:ext cx="1738350" cy="853296"/>
          </a:xfrm>
          <a:prstGeom prst="rect">
            <a:avLst/>
          </a:prstGeom>
          <a:noFill/>
          <a:ln>
            <a:noFill/>
          </a:ln>
        </p:spPr>
        <p:txBody>
          <a:bodyPr spcFirstLastPara="1" wrap="square" lIns="45713" tIns="45713" rIns="45713" bIns="45713" anchor="t" anchorCtr="0">
            <a:spAutoFit/>
          </a:bodyPr>
          <a:lstStyle/>
          <a:p>
            <a:pPr>
              <a:lnSpc>
                <a:spcPct val="115000"/>
              </a:lnSpc>
            </a:pPr>
            <a:r>
              <a:rPr lang="en-US" sz="2150" b="1">
                <a:latin typeface="Nunito"/>
                <a:ea typeface="Nunito"/>
                <a:cs typeface="Nunito"/>
                <a:sym typeface="Nunito"/>
              </a:rPr>
              <a:t>Hidden layer</a:t>
            </a:r>
            <a:br>
              <a:rPr lang="en-US" sz="2150" b="1">
                <a:latin typeface="Nunito"/>
                <a:ea typeface="Nunito"/>
                <a:cs typeface="Nunito"/>
                <a:sym typeface="Nunito"/>
              </a:rPr>
            </a:br>
            <a:r>
              <a:rPr lang="en-US" sz="2150">
                <a:latin typeface="Nunito"/>
                <a:ea typeface="Nunito"/>
                <a:cs typeface="Nunito"/>
                <a:sym typeface="Nunito"/>
              </a:rPr>
              <a:t>Size=1</a:t>
            </a:r>
            <a:endParaRPr sz="700">
              <a:solidFill>
                <a:srgbClr val="CCCCCC"/>
              </a:solidFill>
            </a:endParaRPr>
          </a:p>
        </p:txBody>
      </p:sp>
      <p:sp>
        <p:nvSpPr>
          <p:cNvPr id="364" name="Google Shape;364;p36"/>
          <p:cNvSpPr txBox="1"/>
          <p:nvPr/>
        </p:nvSpPr>
        <p:spPr>
          <a:xfrm>
            <a:off x="6854163" y="2270863"/>
            <a:ext cx="3248850" cy="2375251"/>
          </a:xfrm>
          <a:prstGeom prst="rect">
            <a:avLst/>
          </a:prstGeom>
          <a:noFill/>
          <a:ln>
            <a:noFill/>
          </a:ln>
        </p:spPr>
        <p:txBody>
          <a:bodyPr spcFirstLastPara="1" wrap="square" lIns="45713" tIns="45713" rIns="45713" bIns="45713" anchor="t" anchorCtr="0">
            <a:spAutoFit/>
          </a:bodyPr>
          <a:lstStyle/>
          <a:p>
            <a:pPr>
              <a:lnSpc>
                <a:spcPct val="115000"/>
              </a:lnSpc>
            </a:pPr>
            <a:r>
              <a:rPr lang="en-US" sz="2150">
                <a:latin typeface="Nunito"/>
                <a:ea typeface="Nunito"/>
                <a:cs typeface="Nunito"/>
                <a:sym typeface="Nunito"/>
              </a:rPr>
              <a:t>A model like this is </a:t>
            </a:r>
            <a:r>
              <a:rPr lang="en-US" sz="2150" b="1">
                <a:latin typeface="Nunito"/>
                <a:ea typeface="Nunito"/>
                <a:cs typeface="Nunito"/>
                <a:sym typeface="Nunito"/>
              </a:rPr>
              <a:t>almost the same</a:t>
            </a:r>
            <a:r>
              <a:rPr lang="en-US" sz="2150">
                <a:latin typeface="Nunito"/>
                <a:ea typeface="Nunito"/>
                <a:cs typeface="Nunito"/>
                <a:sym typeface="Nunito"/>
              </a:rPr>
              <a:t> as regression. </a:t>
            </a:r>
            <a:endParaRPr sz="2150">
              <a:latin typeface="Nunito"/>
              <a:ea typeface="Nunito"/>
              <a:cs typeface="Nunito"/>
              <a:sym typeface="Nunito"/>
            </a:endParaRPr>
          </a:p>
          <a:p>
            <a:pPr>
              <a:lnSpc>
                <a:spcPct val="115000"/>
              </a:lnSpc>
            </a:pPr>
            <a:endParaRPr sz="2150">
              <a:latin typeface="Nunito"/>
              <a:ea typeface="Nunito"/>
              <a:cs typeface="Nunito"/>
              <a:sym typeface="Nunito"/>
            </a:endParaRPr>
          </a:p>
          <a:p>
            <a:pPr>
              <a:lnSpc>
                <a:spcPct val="115000"/>
              </a:lnSpc>
            </a:pPr>
            <a:r>
              <a:rPr lang="en-US" sz="2150">
                <a:latin typeface="Nunito"/>
                <a:ea typeface="Nunito"/>
                <a:cs typeface="Nunito"/>
                <a:sym typeface="Nunito"/>
              </a:rPr>
              <a:t>Can still only model fairly linear functions.</a:t>
            </a:r>
            <a:endParaRPr sz="700">
              <a:solidFill>
                <a:srgbClr val="CCCCCC"/>
              </a:solidFill>
            </a:endParaRPr>
          </a:p>
        </p:txBody>
      </p:sp>
      <p:pic>
        <p:nvPicPr>
          <p:cNvPr id="365" name="Google Shape;365;p36"/>
          <p:cNvPicPr preferRelativeResize="0"/>
          <p:nvPr/>
        </p:nvPicPr>
        <p:blipFill>
          <a:blip r:embed="rId3">
            <a:alphaModFix/>
          </a:blip>
          <a:stretch>
            <a:fillRect/>
          </a:stretch>
        </p:blipFill>
        <p:spPr>
          <a:xfrm>
            <a:off x="937150" y="1826338"/>
            <a:ext cx="5761250" cy="3194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7"/>
          <p:cNvSpPr txBox="1">
            <a:spLocks noGrp="1"/>
          </p:cNvSpPr>
          <p:nvPr>
            <p:ph type="title"/>
          </p:nvPr>
        </p:nvSpPr>
        <p:spPr>
          <a:xfrm>
            <a:off x="417640" y="390167"/>
            <a:ext cx="11357850" cy="763650"/>
          </a:xfrm>
          <a:prstGeom prst="rect">
            <a:avLst/>
          </a:prstGeom>
          <a:noFill/>
          <a:ln>
            <a:noFill/>
          </a:ln>
        </p:spPr>
        <p:txBody>
          <a:bodyPr spcFirstLastPara="1" wrap="square" lIns="91413" tIns="45688" rIns="91413" bIns="45688" anchor="b" anchorCtr="0">
            <a:noAutofit/>
          </a:bodyPr>
          <a:lstStyle/>
          <a:p>
            <a:pPr algn="l">
              <a:lnSpc>
                <a:spcPct val="90000"/>
              </a:lnSpc>
              <a:buClr>
                <a:schemeClr val="dk2"/>
              </a:buClr>
              <a:buSzPts val="6400"/>
              <a:buNone/>
            </a:pPr>
            <a:r>
              <a:rPr lang="en-US" sz="3300" b="1">
                <a:solidFill>
                  <a:schemeClr val="accent1"/>
                </a:solidFill>
              </a:rPr>
              <a:t>Neural network - more neurons, more flexibility</a:t>
            </a:r>
            <a:endParaRPr sz="1400"/>
          </a:p>
        </p:txBody>
      </p:sp>
      <p:sp>
        <p:nvSpPr>
          <p:cNvPr id="372" name="Google Shape;372;p37"/>
          <p:cNvSpPr txBox="1"/>
          <p:nvPr/>
        </p:nvSpPr>
        <p:spPr>
          <a:xfrm>
            <a:off x="3120363" y="4560200"/>
            <a:ext cx="1738350" cy="853296"/>
          </a:xfrm>
          <a:prstGeom prst="rect">
            <a:avLst/>
          </a:prstGeom>
          <a:noFill/>
          <a:ln>
            <a:noFill/>
          </a:ln>
        </p:spPr>
        <p:txBody>
          <a:bodyPr spcFirstLastPara="1" wrap="square" lIns="45713" tIns="45713" rIns="45713" bIns="45713" anchor="t" anchorCtr="0">
            <a:spAutoFit/>
          </a:bodyPr>
          <a:lstStyle/>
          <a:p>
            <a:pPr>
              <a:lnSpc>
                <a:spcPct val="115000"/>
              </a:lnSpc>
            </a:pPr>
            <a:r>
              <a:rPr lang="en-US" sz="2150" b="1">
                <a:latin typeface="Nunito"/>
                <a:ea typeface="Nunito"/>
                <a:cs typeface="Nunito"/>
                <a:sym typeface="Nunito"/>
              </a:rPr>
              <a:t>Hidden layer</a:t>
            </a:r>
            <a:br>
              <a:rPr lang="en-US" sz="2150" b="1">
                <a:latin typeface="Nunito"/>
                <a:ea typeface="Nunito"/>
                <a:cs typeface="Nunito"/>
                <a:sym typeface="Nunito"/>
              </a:rPr>
            </a:br>
            <a:r>
              <a:rPr lang="en-US" sz="2150">
                <a:latin typeface="Nunito"/>
                <a:ea typeface="Nunito"/>
                <a:cs typeface="Nunito"/>
                <a:sym typeface="Nunito"/>
              </a:rPr>
              <a:t>Size=3</a:t>
            </a:r>
            <a:endParaRPr sz="700">
              <a:solidFill>
                <a:srgbClr val="CCCCCC"/>
              </a:solidFill>
            </a:endParaRPr>
          </a:p>
        </p:txBody>
      </p:sp>
      <p:sp>
        <p:nvSpPr>
          <p:cNvPr id="373" name="Google Shape;373;p37"/>
          <p:cNvSpPr txBox="1"/>
          <p:nvPr/>
        </p:nvSpPr>
        <p:spPr>
          <a:xfrm>
            <a:off x="6854163" y="1534850"/>
            <a:ext cx="3248850" cy="3136229"/>
          </a:xfrm>
          <a:prstGeom prst="rect">
            <a:avLst/>
          </a:prstGeom>
          <a:noFill/>
          <a:ln>
            <a:noFill/>
          </a:ln>
        </p:spPr>
        <p:txBody>
          <a:bodyPr spcFirstLastPara="1" wrap="square" lIns="45713" tIns="45713" rIns="45713" bIns="45713" anchor="t" anchorCtr="0">
            <a:spAutoFit/>
          </a:bodyPr>
          <a:lstStyle/>
          <a:p>
            <a:pPr>
              <a:lnSpc>
                <a:spcPct val="115000"/>
              </a:lnSpc>
            </a:pPr>
            <a:r>
              <a:rPr lang="en-US" sz="2150">
                <a:latin typeface="Nunito"/>
                <a:ea typeface="Nunito"/>
                <a:cs typeface="Nunito"/>
                <a:sym typeface="Nunito"/>
              </a:rPr>
              <a:t>A model like this is a lot </a:t>
            </a:r>
            <a:r>
              <a:rPr lang="en-US" sz="2150" b="1">
                <a:latin typeface="Nunito"/>
                <a:ea typeface="Nunito"/>
                <a:cs typeface="Nunito"/>
                <a:sym typeface="Nunito"/>
              </a:rPr>
              <a:t>more flexible</a:t>
            </a:r>
            <a:r>
              <a:rPr lang="en-US" sz="2150">
                <a:latin typeface="Nunito"/>
                <a:ea typeface="Nunito"/>
                <a:cs typeface="Nunito"/>
                <a:sym typeface="Nunito"/>
              </a:rPr>
              <a:t> than regression. </a:t>
            </a:r>
            <a:br>
              <a:rPr lang="en-US" sz="2150">
                <a:latin typeface="Nunito"/>
                <a:ea typeface="Nunito"/>
                <a:cs typeface="Nunito"/>
                <a:sym typeface="Nunito"/>
              </a:rPr>
            </a:br>
            <a:br>
              <a:rPr lang="en-US" sz="2150">
                <a:latin typeface="Nunito"/>
                <a:ea typeface="Nunito"/>
                <a:cs typeface="Nunito"/>
                <a:sym typeface="Nunito"/>
              </a:rPr>
            </a:br>
            <a:r>
              <a:rPr lang="en-US" sz="2150">
                <a:latin typeface="Nunito"/>
                <a:ea typeface="Nunito"/>
                <a:cs typeface="Nunito"/>
                <a:sym typeface="Nunito"/>
              </a:rPr>
              <a:t>Can model non-linear functions. Flexibility grows with hidden layer size.  </a:t>
            </a:r>
            <a:endParaRPr sz="700">
              <a:solidFill>
                <a:srgbClr val="CCCCCC"/>
              </a:solidFill>
            </a:endParaRPr>
          </a:p>
        </p:txBody>
      </p:sp>
      <p:pic>
        <p:nvPicPr>
          <p:cNvPr id="374" name="Google Shape;374;p37"/>
          <p:cNvPicPr preferRelativeResize="0"/>
          <p:nvPr/>
        </p:nvPicPr>
        <p:blipFill>
          <a:blip r:embed="rId3">
            <a:alphaModFix/>
          </a:blip>
          <a:stretch>
            <a:fillRect/>
          </a:stretch>
        </p:blipFill>
        <p:spPr>
          <a:xfrm>
            <a:off x="633363" y="1534849"/>
            <a:ext cx="5905074" cy="3087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3"/>
          <p:cNvSpPr txBox="1">
            <a:spLocks noGrp="1"/>
          </p:cNvSpPr>
          <p:nvPr>
            <p:ph type="title"/>
          </p:nvPr>
        </p:nvSpPr>
        <p:spPr>
          <a:xfrm>
            <a:off x="417080" y="390167"/>
            <a:ext cx="11357850" cy="763650"/>
          </a:xfrm>
          <a:prstGeom prst="rect">
            <a:avLst/>
          </a:prstGeom>
          <a:noFill/>
          <a:ln>
            <a:noFill/>
          </a:ln>
        </p:spPr>
        <p:txBody>
          <a:bodyPr spcFirstLastPara="1" wrap="square" lIns="91413" tIns="45688" rIns="91413" bIns="45688" anchor="b" anchorCtr="0">
            <a:noAutofit/>
          </a:bodyPr>
          <a:lstStyle/>
          <a:p>
            <a:pPr algn="l">
              <a:lnSpc>
                <a:spcPct val="90000"/>
              </a:lnSpc>
              <a:buClr>
                <a:schemeClr val="dk2"/>
              </a:buClr>
              <a:buSzPts val="6400"/>
              <a:buNone/>
            </a:pPr>
            <a:r>
              <a:rPr lang="en-US" sz="3300"/>
              <a:t>Deep learning</a:t>
            </a:r>
            <a:endParaRPr sz="1400"/>
          </a:p>
        </p:txBody>
      </p:sp>
      <p:sp>
        <p:nvSpPr>
          <p:cNvPr id="425" name="Google Shape;425;p43"/>
          <p:cNvSpPr txBox="1">
            <a:spLocks noGrp="1"/>
          </p:cNvSpPr>
          <p:nvPr>
            <p:ph type="body" idx="1"/>
          </p:nvPr>
        </p:nvSpPr>
        <p:spPr>
          <a:xfrm>
            <a:off x="417075" y="1060430"/>
            <a:ext cx="9309600" cy="763708"/>
          </a:xfrm>
          <a:prstGeom prst="rect">
            <a:avLst/>
          </a:prstGeom>
        </p:spPr>
        <p:txBody>
          <a:bodyPr spcFirstLastPara="1" wrap="square" lIns="121875" tIns="121875" rIns="121875" bIns="121875" anchor="ctr" anchorCtr="0">
            <a:spAutoFit/>
          </a:bodyPr>
          <a:lstStyle/>
          <a:p>
            <a:pPr marL="0" indent="0">
              <a:spcAft>
                <a:spcPts val="1000"/>
              </a:spcAft>
              <a:buNone/>
            </a:pPr>
            <a:r>
              <a:rPr lang="en-US"/>
              <a:t>Neural networks with multiple stacked layers </a:t>
            </a:r>
            <a:endParaRPr/>
          </a:p>
        </p:txBody>
      </p:sp>
      <p:pic>
        <p:nvPicPr>
          <p:cNvPr id="426" name="Google Shape;426;p43"/>
          <p:cNvPicPr preferRelativeResize="0"/>
          <p:nvPr/>
        </p:nvPicPr>
        <p:blipFill rotWithShape="1">
          <a:blip r:embed="rId3">
            <a:alphaModFix/>
          </a:blip>
          <a:srcRect/>
          <a:stretch/>
        </p:blipFill>
        <p:spPr>
          <a:xfrm>
            <a:off x="576200" y="1730813"/>
            <a:ext cx="10245913" cy="37687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0"/>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Cool models but when do these models help?</a:t>
            </a:r>
            <a:endParaRPr/>
          </a:p>
        </p:txBody>
      </p:sp>
      <p:sp>
        <p:nvSpPr>
          <p:cNvPr id="625" name="Google Shape;625;p70"/>
          <p:cNvSpPr txBox="1"/>
          <p:nvPr/>
        </p:nvSpPr>
        <p:spPr>
          <a:xfrm>
            <a:off x="1200151" y="2330728"/>
            <a:ext cx="24119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b="1" u="sng">
                <a:solidFill>
                  <a:schemeClr val="dk1"/>
                </a:solidFill>
                <a:latin typeface="Calibri"/>
                <a:ea typeface="Calibri"/>
                <a:cs typeface="Calibri"/>
                <a:sym typeface="Calibri"/>
              </a:rPr>
              <a:t>Data I have today</a:t>
            </a:r>
            <a:endParaRPr/>
          </a:p>
        </p:txBody>
      </p:sp>
      <p:sp>
        <p:nvSpPr>
          <p:cNvPr id="626" name="Google Shape;626;p70"/>
          <p:cNvSpPr txBox="1"/>
          <p:nvPr/>
        </p:nvSpPr>
        <p:spPr>
          <a:xfrm>
            <a:off x="4400471" y="2155707"/>
            <a:ext cx="60639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b="1" u="sng">
                <a:solidFill>
                  <a:schemeClr val="dk1"/>
                </a:solidFill>
                <a:latin typeface="Calibri"/>
                <a:ea typeface="Calibri"/>
                <a:cs typeface="Calibri"/>
                <a:sym typeface="Calibri"/>
              </a:rPr>
              <a:t>Data I want my model to make predictions on </a:t>
            </a:r>
            <a:endParaRPr/>
          </a:p>
        </p:txBody>
      </p:sp>
      <p:sp>
        <p:nvSpPr>
          <p:cNvPr id="627" name="Google Shape;627;p70"/>
          <p:cNvSpPr/>
          <p:nvPr/>
        </p:nvSpPr>
        <p:spPr>
          <a:xfrm>
            <a:off x="1656203" y="2871787"/>
            <a:ext cx="1028700" cy="1042988"/>
          </a:xfrm>
          <a:prstGeom prst="can">
            <a:avLst>
              <a:gd name="adj" fmla="val 25000"/>
            </a:avLst>
          </a:prstGeom>
          <a:solidFill>
            <a:schemeClr val="accent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70"/>
          <p:cNvSpPr/>
          <p:nvPr/>
        </p:nvSpPr>
        <p:spPr>
          <a:xfrm>
            <a:off x="8419264" y="2700060"/>
            <a:ext cx="1028700" cy="1042988"/>
          </a:xfrm>
          <a:prstGeom prst="can">
            <a:avLst>
              <a:gd name="adj" fmla="val 25000"/>
            </a:avLst>
          </a:prstGeom>
          <a:solidFill>
            <a:schemeClr val="accent3"/>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9" name="Google Shape;629;p70"/>
          <p:cNvSpPr/>
          <p:nvPr/>
        </p:nvSpPr>
        <p:spPr>
          <a:xfrm>
            <a:off x="4775484" y="3842405"/>
            <a:ext cx="1028700" cy="1042988"/>
          </a:xfrm>
          <a:prstGeom prst="can">
            <a:avLst>
              <a:gd name="adj" fmla="val 25000"/>
            </a:avLst>
          </a:prstGeom>
          <a:solidFill>
            <a:srgbClr val="FFFF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70"/>
          <p:cNvSpPr/>
          <p:nvPr/>
        </p:nvSpPr>
        <p:spPr>
          <a:xfrm>
            <a:off x="8419264" y="5006897"/>
            <a:ext cx="1028700" cy="1042988"/>
          </a:xfrm>
          <a:prstGeom prst="can">
            <a:avLst>
              <a:gd name="adj" fmla="val 25000"/>
            </a:avLst>
          </a:prstGeom>
          <a:solidFill>
            <a:srgbClr val="7030A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800080"/>
              </a:highlight>
              <a:latin typeface="Calibri"/>
              <a:ea typeface="Calibri"/>
              <a:cs typeface="Calibri"/>
              <a:sym typeface="Calibri"/>
            </a:endParaRPr>
          </a:p>
        </p:txBody>
      </p:sp>
      <p:sp>
        <p:nvSpPr>
          <p:cNvPr id="631" name="Google Shape;631;p70"/>
          <p:cNvSpPr txBox="1"/>
          <p:nvPr/>
        </p:nvSpPr>
        <p:spPr>
          <a:xfrm>
            <a:off x="5273871" y="2832965"/>
            <a:ext cx="29857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a:solidFill>
                  <a:schemeClr val="dk1"/>
                </a:solidFill>
                <a:latin typeface="Calibri"/>
                <a:ea typeface="Calibri"/>
                <a:cs typeface="Calibri"/>
                <a:sym typeface="Calibri"/>
              </a:rPr>
              <a:t>Collected in the future</a:t>
            </a:r>
            <a:endParaRPr/>
          </a:p>
        </p:txBody>
      </p:sp>
      <p:sp>
        <p:nvSpPr>
          <p:cNvPr id="632" name="Google Shape;632;p70"/>
          <p:cNvSpPr txBox="1"/>
          <p:nvPr/>
        </p:nvSpPr>
        <p:spPr>
          <a:xfrm>
            <a:off x="6234520" y="4207789"/>
            <a:ext cx="405021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a:solidFill>
                  <a:schemeClr val="dk1"/>
                </a:solidFill>
                <a:latin typeface="Calibri"/>
                <a:ea typeface="Calibri"/>
                <a:cs typeface="Calibri"/>
                <a:sym typeface="Calibri"/>
              </a:rPr>
              <a:t>Collected in a different country</a:t>
            </a:r>
            <a:endParaRPr/>
          </a:p>
        </p:txBody>
      </p:sp>
      <p:sp>
        <p:nvSpPr>
          <p:cNvPr id="633" name="Google Shape;633;p70"/>
          <p:cNvSpPr txBox="1"/>
          <p:nvPr/>
        </p:nvSpPr>
        <p:spPr>
          <a:xfrm>
            <a:off x="4341418" y="5235220"/>
            <a:ext cx="407784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a:solidFill>
                  <a:schemeClr val="dk1"/>
                </a:solidFill>
                <a:latin typeface="Calibri"/>
                <a:ea typeface="Calibri"/>
                <a:cs typeface="Calibri"/>
                <a:sym typeface="Calibri"/>
              </a:rPr>
              <a:t>Collected with a different cohort design</a:t>
            </a:r>
            <a:endParaRPr/>
          </a:p>
        </p:txBody>
      </p:sp>
      <p:sp>
        <p:nvSpPr>
          <p:cNvPr id="634" name="Google Shape;634;p70"/>
          <p:cNvSpPr txBox="1"/>
          <p:nvPr/>
        </p:nvSpPr>
        <p:spPr>
          <a:xfrm>
            <a:off x="905538" y="1265505"/>
            <a:ext cx="10657964"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a:solidFill>
                  <a:schemeClr val="dk1"/>
                </a:solidFill>
                <a:latin typeface="Calibri"/>
                <a:ea typeface="Calibri"/>
                <a:cs typeface="Calibri"/>
                <a:sym typeface="Calibri"/>
              </a:rPr>
              <a:t>We want the models we create on a given set of data to work on the datasets we want to apply the models to</a:t>
            </a:r>
            <a:endParaRPr/>
          </a:p>
        </p:txBody>
      </p:sp>
      <p:sp>
        <p:nvSpPr>
          <p:cNvPr id="636" name="Google Shape;636;p70"/>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71"/>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Model complexity and overfitting</a:t>
            </a:r>
            <a:endParaRPr/>
          </a:p>
        </p:txBody>
      </p:sp>
      <p:sp>
        <p:nvSpPr>
          <p:cNvPr id="643" name="Google Shape;643;p71"/>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000"/>
              <a:buNone/>
            </a:pPr>
            <a:r>
              <a:rPr lang="en-AU"/>
              <a:t>John von Neumann famously said</a:t>
            </a:r>
            <a:endParaRPr/>
          </a:p>
          <a:p>
            <a:pPr marL="0" marR="0" lvl="0" indent="0" algn="l" rtl="0">
              <a:lnSpc>
                <a:spcPct val="100000"/>
              </a:lnSpc>
              <a:spcBef>
                <a:spcPts val="1000"/>
              </a:spcBef>
              <a:spcAft>
                <a:spcPts val="0"/>
              </a:spcAft>
              <a:buClr>
                <a:schemeClr val="dk1"/>
              </a:buClr>
              <a:buSzPts val="2000"/>
              <a:buFont typeface="Arial"/>
              <a:buNone/>
            </a:pPr>
            <a:r>
              <a:rPr lang="en-AU" i="1"/>
              <a:t>“With four parameters I can fit an elephant, and with five I can make him wiggle his trunk.”</a:t>
            </a:r>
            <a:endParaRPr/>
          </a:p>
          <a:p>
            <a:pPr marL="0" marR="0" lvl="0" indent="0" algn="l" rtl="0">
              <a:lnSpc>
                <a:spcPct val="100000"/>
              </a:lnSpc>
              <a:spcBef>
                <a:spcPts val="1000"/>
              </a:spcBef>
              <a:spcAft>
                <a:spcPts val="0"/>
              </a:spcAft>
              <a:buClr>
                <a:schemeClr val="dk1"/>
              </a:buClr>
              <a:buSzPts val="2000"/>
              <a:buFont typeface="Arial"/>
              <a:buNone/>
            </a:pPr>
            <a:endParaRPr i="1"/>
          </a:p>
          <a:p>
            <a:pPr marL="0" marR="0" lvl="0" indent="0" algn="l" rtl="0">
              <a:lnSpc>
                <a:spcPct val="100000"/>
              </a:lnSpc>
              <a:spcBef>
                <a:spcPts val="1000"/>
              </a:spcBef>
              <a:spcAft>
                <a:spcPts val="0"/>
              </a:spcAft>
              <a:buClr>
                <a:schemeClr val="dk1"/>
              </a:buClr>
              <a:buSzPts val="2000"/>
              <a:buFont typeface="Arial"/>
              <a:buNone/>
            </a:pPr>
            <a:r>
              <a:rPr lang="en-AU"/>
              <a:t>Increasing model expressivity and large data makes evaluation critical</a:t>
            </a:r>
            <a:endParaRPr/>
          </a:p>
        </p:txBody>
      </p:sp>
      <p:pic>
        <p:nvPicPr>
          <p:cNvPr id="644" name="Google Shape;644;p71"/>
          <p:cNvPicPr preferRelativeResize="0"/>
          <p:nvPr/>
        </p:nvPicPr>
        <p:blipFill rotWithShape="1">
          <a:blip r:embed="rId3">
            <a:alphaModFix/>
          </a:blip>
          <a:srcRect/>
          <a:stretch/>
        </p:blipFill>
        <p:spPr>
          <a:xfrm>
            <a:off x="6846503" y="1511300"/>
            <a:ext cx="5080000" cy="3835400"/>
          </a:xfrm>
          <a:prstGeom prst="rect">
            <a:avLst/>
          </a:prstGeom>
          <a:noFill/>
          <a:ln>
            <a:noFill/>
          </a:ln>
        </p:spPr>
      </p:pic>
      <p:sp>
        <p:nvSpPr>
          <p:cNvPr id="645" name="Google Shape;645;p71"/>
          <p:cNvSpPr txBox="1"/>
          <p:nvPr/>
        </p:nvSpPr>
        <p:spPr>
          <a:xfrm>
            <a:off x="7026315" y="5161667"/>
            <a:ext cx="490018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i="1">
                <a:solidFill>
                  <a:schemeClr val="dk1"/>
                </a:solidFill>
                <a:latin typeface="Calibri"/>
                <a:ea typeface="Calibri"/>
                <a:cs typeface="Calibri"/>
                <a:sym typeface="Calibri"/>
              </a:rPr>
              <a:t>Someone took the quote literally</a:t>
            </a:r>
            <a:br>
              <a:rPr lang="en-AU" sz="1800" i="1">
                <a:solidFill>
                  <a:schemeClr val="dk1"/>
                </a:solidFill>
                <a:latin typeface="Calibri"/>
                <a:ea typeface="Calibri"/>
                <a:cs typeface="Calibri"/>
                <a:sym typeface="Calibri"/>
              </a:rPr>
            </a:br>
            <a:r>
              <a:rPr lang="en-AU" sz="1800" i="1">
                <a:solidFill>
                  <a:schemeClr val="dk1"/>
                </a:solidFill>
                <a:latin typeface="Calibri"/>
                <a:ea typeface="Calibri"/>
                <a:cs typeface="Calibri"/>
                <a:sym typeface="Calibri"/>
              </a:rPr>
              <a:t>Mayer al (2010) </a:t>
            </a:r>
            <a:r>
              <a:rPr lang="en-AU" sz="1800">
                <a:solidFill>
                  <a:schemeClr val="dk1"/>
                </a:solidFill>
                <a:latin typeface="Calibri"/>
                <a:ea typeface="Calibri"/>
                <a:cs typeface="Calibri"/>
                <a:sym typeface="Calibri"/>
              </a:rPr>
              <a:t>“Drawing an elephant with four </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complex parameters”,  Am. J. Phys. 78, 648 (2010),</a:t>
            </a:r>
            <a:br>
              <a:rPr lang="en-AU" sz="1800">
                <a:solidFill>
                  <a:schemeClr val="dk1"/>
                </a:solidFill>
                <a:latin typeface="Calibri"/>
                <a:ea typeface="Calibri"/>
                <a:cs typeface="Calibri"/>
                <a:sym typeface="Calibri"/>
              </a:rPr>
            </a:br>
            <a:r>
              <a:rPr lang="en-AU" sz="1800" u="sng">
                <a:solidFill>
                  <a:schemeClr val="hlink"/>
                </a:solidFill>
                <a:latin typeface="Calibri"/>
                <a:ea typeface="Calibri"/>
                <a:cs typeface="Calibri"/>
                <a:sym typeface="Calibri"/>
                <a:hlinkClick r:id="rId4"/>
              </a:rPr>
              <a:t>doi.org/10.1119/1.3254017</a:t>
            </a:r>
            <a:r>
              <a:rPr lang="en-AU" sz="1800">
                <a:solidFill>
                  <a:schemeClr val="dk1"/>
                </a:solidFill>
                <a:latin typeface="Calibri"/>
                <a:ea typeface="Calibri"/>
                <a:cs typeface="Calibri"/>
                <a:sym typeface="Calibri"/>
              </a:rPr>
              <a:t>.</a:t>
            </a:r>
            <a:endParaRPr/>
          </a:p>
        </p:txBody>
      </p:sp>
      <p:sp>
        <p:nvSpPr>
          <p:cNvPr id="646" name="Google Shape;646;p71"/>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Under and overfitting: enemies of generalisation</a:t>
            </a:r>
            <a:endParaRPr/>
          </a:p>
        </p:txBody>
      </p:sp>
      <p:pic>
        <p:nvPicPr>
          <p:cNvPr id="653" name="Google Shape;653;p72"/>
          <p:cNvPicPr preferRelativeResize="0"/>
          <p:nvPr/>
        </p:nvPicPr>
        <p:blipFill rotWithShape="1">
          <a:blip r:embed="rId3">
            <a:alphaModFix/>
          </a:blip>
          <a:srcRect l="10494" t="2604" r="8441" b="5579"/>
          <a:stretch/>
        </p:blipFill>
        <p:spPr>
          <a:xfrm>
            <a:off x="838200" y="1379722"/>
            <a:ext cx="10131473" cy="4098555"/>
          </a:xfrm>
          <a:prstGeom prst="rect">
            <a:avLst/>
          </a:prstGeom>
          <a:noFill/>
          <a:ln>
            <a:noFill/>
          </a:ln>
        </p:spPr>
      </p:pic>
      <p:sp>
        <p:nvSpPr>
          <p:cNvPr id="654" name="Google Shape;654;p72"/>
          <p:cNvSpPr txBox="1"/>
          <p:nvPr/>
        </p:nvSpPr>
        <p:spPr>
          <a:xfrm>
            <a:off x="8249477" y="5569545"/>
            <a:ext cx="394252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u="sng">
                <a:solidFill>
                  <a:schemeClr val="hlink"/>
                </a:solidFill>
                <a:latin typeface="Calibri"/>
                <a:ea typeface="Calibri"/>
                <a:cs typeface="Calibri"/>
                <a:sym typeface="Calibri"/>
                <a:hlinkClick r:id="rId4"/>
              </a:rPr>
              <a:t>https://scikit-learn.org/stable/auto_examples/model_selection/plot_underfitting_overfitting.html</a:t>
            </a:r>
            <a:endParaRPr sz="1800">
              <a:solidFill>
                <a:schemeClr val="dk1"/>
              </a:solidFill>
              <a:latin typeface="Calibri"/>
              <a:ea typeface="Calibri"/>
              <a:cs typeface="Calibri"/>
              <a:sym typeface="Calibri"/>
            </a:endParaRPr>
          </a:p>
        </p:txBody>
      </p:sp>
      <p:sp>
        <p:nvSpPr>
          <p:cNvPr id="656" name="Google Shape;656;p72"/>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73"/>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Overfitting</a:t>
            </a:r>
            <a:endParaRPr/>
          </a:p>
        </p:txBody>
      </p:sp>
      <p:sp>
        <p:nvSpPr>
          <p:cNvPr id="663" name="Google Shape;663;p73"/>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3200"/>
              <a:buFont typeface="Arial"/>
              <a:buNone/>
            </a:pPr>
            <a:r>
              <a:rPr lang="en-AU" sz="3200"/>
              <a:t>Prone to over fitting when</a:t>
            </a:r>
            <a:endParaRPr/>
          </a:p>
          <a:p>
            <a:pPr marL="216000" lvl="1" indent="-216000" algn="l" rtl="0">
              <a:lnSpc>
                <a:spcPct val="100000"/>
              </a:lnSpc>
              <a:spcBef>
                <a:spcPts val="500"/>
              </a:spcBef>
              <a:spcAft>
                <a:spcPts val="0"/>
              </a:spcAft>
              <a:buClr>
                <a:schemeClr val="dk1"/>
              </a:buClr>
              <a:buSzPts val="2800"/>
              <a:buChar char="○"/>
            </a:pPr>
            <a:r>
              <a:rPr lang="en-AU" sz="2800"/>
              <a:t>Large number of variables (even if just noise)</a:t>
            </a:r>
            <a:endParaRPr/>
          </a:p>
          <a:p>
            <a:pPr marL="216000" lvl="1" indent="-216000" algn="l" rtl="0">
              <a:lnSpc>
                <a:spcPct val="100000"/>
              </a:lnSpc>
              <a:spcBef>
                <a:spcPts val="500"/>
              </a:spcBef>
              <a:spcAft>
                <a:spcPts val="0"/>
              </a:spcAft>
              <a:buClr>
                <a:schemeClr val="dk1"/>
              </a:buClr>
              <a:buSzPts val="2800"/>
              <a:buChar char="○"/>
            </a:pPr>
            <a:r>
              <a:rPr lang="en-AU" sz="2800"/>
              <a:t># variables &gt;&gt; # samples</a:t>
            </a:r>
            <a:endParaRPr/>
          </a:p>
          <a:p>
            <a:pPr marL="216000" lvl="1" indent="-216000" algn="l" rtl="0">
              <a:lnSpc>
                <a:spcPct val="100000"/>
              </a:lnSpc>
              <a:spcBef>
                <a:spcPts val="500"/>
              </a:spcBef>
              <a:spcAft>
                <a:spcPts val="0"/>
              </a:spcAft>
              <a:buClr>
                <a:schemeClr val="dk1"/>
              </a:buClr>
              <a:buSzPts val="2800"/>
              <a:buChar char="○"/>
            </a:pPr>
            <a:r>
              <a:rPr lang="en-AU" sz="2800"/>
              <a:t>Model is very expressive</a:t>
            </a:r>
            <a:endParaRPr/>
          </a:p>
          <a:p>
            <a:pPr marL="216000" lvl="1" indent="-216000" algn="l" rtl="0">
              <a:lnSpc>
                <a:spcPct val="100000"/>
              </a:lnSpc>
              <a:spcBef>
                <a:spcPts val="500"/>
              </a:spcBef>
              <a:spcAft>
                <a:spcPts val="0"/>
              </a:spcAft>
              <a:buClr>
                <a:schemeClr val="dk1"/>
              </a:buClr>
              <a:buSzPts val="2800"/>
              <a:buChar char="○"/>
            </a:pPr>
            <a:r>
              <a:rPr lang="en-AU" sz="2800"/>
              <a:t>Evaluation is imperfect</a:t>
            </a:r>
            <a:endParaRPr/>
          </a:p>
          <a:p>
            <a:pPr marL="216000" lvl="1" indent="-38199" algn="l" rtl="0">
              <a:lnSpc>
                <a:spcPct val="100000"/>
              </a:lnSpc>
              <a:spcBef>
                <a:spcPts val="500"/>
              </a:spcBef>
              <a:spcAft>
                <a:spcPts val="0"/>
              </a:spcAft>
              <a:buClr>
                <a:schemeClr val="dk1"/>
              </a:buClr>
              <a:buSzPts val="2800"/>
              <a:buNone/>
            </a:pPr>
            <a:endParaRPr sz="2800"/>
          </a:p>
          <a:p>
            <a:pPr marL="0" marR="0" lvl="0" indent="0" algn="l" rtl="0">
              <a:lnSpc>
                <a:spcPct val="100000"/>
              </a:lnSpc>
              <a:spcBef>
                <a:spcPts val="1000"/>
              </a:spcBef>
              <a:spcAft>
                <a:spcPts val="0"/>
              </a:spcAft>
              <a:buClr>
                <a:schemeClr val="dk1"/>
              </a:buClr>
              <a:buSzPts val="3200"/>
              <a:buFont typeface="Arial"/>
              <a:buNone/>
            </a:pPr>
            <a:r>
              <a:rPr lang="en-AU" sz="3200"/>
              <a:t>If a result looks too good to be true, it probably is.</a:t>
            </a:r>
            <a:endParaRPr/>
          </a:p>
        </p:txBody>
      </p:sp>
      <p:sp>
        <p:nvSpPr>
          <p:cNvPr id="664" name="Google Shape;664;p73"/>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6000"/>
              <a:buFont typeface="Georgia"/>
              <a:buNone/>
            </a:pPr>
            <a:r>
              <a:rPr lang="en-AU" b="1"/>
              <a:t>Interactive Session 2</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75"/>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Interactive session 2</a:t>
            </a:r>
            <a:endParaRPr/>
          </a:p>
        </p:txBody>
      </p:sp>
      <p:sp>
        <p:nvSpPr>
          <p:cNvPr id="676" name="Google Shape;676;p75"/>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000"/>
              <a:buFont typeface="Arial"/>
              <a:buChar char="•"/>
            </a:pPr>
            <a:r>
              <a:rPr lang="en-AU"/>
              <a:t>Fit a few different models on the diabetes dataset</a:t>
            </a:r>
            <a:endParaRPr/>
          </a:p>
          <a:p>
            <a:pPr marL="342900" lvl="0" indent="-215900" algn="l" rtl="0">
              <a:lnSpc>
                <a:spcPct val="100000"/>
              </a:lnSpc>
              <a:spcBef>
                <a:spcPts val="1000"/>
              </a:spcBef>
              <a:spcAft>
                <a:spcPts val="0"/>
              </a:spcAft>
              <a:buClr>
                <a:schemeClr val="dk1"/>
              </a:buClr>
              <a:buSzPts val="2000"/>
              <a:buFont typeface="Arial"/>
              <a:buNone/>
            </a:pPr>
            <a:endParaRPr/>
          </a:p>
          <a:p>
            <a:pPr marL="342900" lvl="0" indent="-342900" algn="l" rtl="0">
              <a:lnSpc>
                <a:spcPct val="100000"/>
              </a:lnSpc>
              <a:spcBef>
                <a:spcPts val="1000"/>
              </a:spcBef>
              <a:spcAft>
                <a:spcPts val="0"/>
              </a:spcAft>
              <a:buClr>
                <a:schemeClr val="dk1"/>
              </a:buClr>
              <a:buSzPts val="2000"/>
              <a:buFont typeface="Arial"/>
              <a:buChar char="•"/>
            </a:pPr>
            <a:r>
              <a:rPr lang="en-AU"/>
              <a:t>Explore different metrics</a:t>
            </a:r>
            <a:endParaRPr/>
          </a:p>
          <a:p>
            <a:pPr marL="342900" lvl="0" indent="-215900" algn="l" rtl="0">
              <a:lnSpc>
                <a:spcPct val="100000"/>
              </a:lnSpc>
              <a:spcBef>
                <a:spcPts val="1000"/>
              </a:spcBef>
              <a:spcAft>
                <a:spcPts val="0"/>
              </a:spcAft>
              <a:buClr>
                <a:schemeClr val="dk1"/>
              </a:buClr>
              <a:buSzPts val="2000"/>
              <a:buFont typeface="Arial"/>
              <a:buNone/>
            </a:pPr>
            <a:endParaRPr/>
          </a:p>
          <a:p>
            <a:pPr marL="342900" lvl="0" indent="-342900" algn="l" rtl="0">
              <a:lnSpc>
                <a:spcPct val="100000"/>
              </a:lnSpc>
              <a:spcBef>
                <a:spcPts val="1000"/>
              </a:spcBef>
              <a:spcAft>
                <a:spcPts val="0"/>
              </a:spcAft>
              <a:buClr>
                <a:schemeClr val="dk1"/>
              </a:buClr>
              <a:buSzPts val="2000"/>
              <a:buFont typeface="Arial"/>
              <a:buChar char="•"/>
            </a:pPr>
            <a:r>
              <a:rPr lang="en-AU"/>
              <a:t>Explore different model outputs</a:t>
            </a:r>
            <a:endParaRPr/>
          </a:p>
          <a:p>
            <a:pPr marL="342900" lvl="0" indent="-215900" algn="l" rtl="0">
              <a:lnSpc>
                <a:spcPct val="100000"/>
              </a:lnSpc>
              <a:spcBef>
                <a:spcPts val="1000"/>
              </a:spcBef>
              <a:spcAft>
                <a:spcPts val="0"/>
              </a:spcAft>
              <a:buClr>
                <a:schemeClr val="dk1"/>
              </a:buClr>
              <a:buSzPts val="2000"/>
              <a:buFont typeface="Arial"/>
              <a:buNone/>
            </a:pPr>
            <a:endParaRPr/>
          </a:p>
          <a:p>
            <a:pPr marL="342900" lvl="0" indent="-342900" algn="l" rtl="0">
              <a:lnSpc>
                <a:spcPct val="100000"/>
              </a:lnSpc>
              <a:spcBef>
                <a:spcPts val="1000"/>
              </a:spcBef>
              <a:spcAft>
                <a:spcPts val="0"/>
              </a:spcAft>
              <a:buClr>
                <a:schemeClr val="dk1"/>
              </a:buClr>
              <a:buSzPts val="2000"/>
              <a:buFont typeface="Arial"/>
              <a:buChar char="•"/>
            </a:pPr>
            <a:r>
              <a:rPr lang="en-AU"/>
              <a:t>Get greater familiarity with the tidymodels package</a:t>
            </a:r>
            <a:endParaRPr/>
          </a:p>
        </p:txBody>
      </p:sp>
      <p:sp>
        <p:nvSpPr>
          <p:cNvPr id="677" name="Google Shape;677;p75"/>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Return from interactive session 2</a:t>
            </a:r>
            <a:endParaRPr/>
          </a:p>
        </p:txBody>
      </p:sp>
      <p:sp>
        <p:nvSpPr>
          <p:cNvPr id="683" name="Google Shape;683;p76"/>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AU" sz="2400" dirty="0"/>
              <a:t>Metrics for binary tasks are often but not always quite correlated with each other</a:t>
            </a:r>
            <a:endParaRPr sz="2400" dirty="0"/>
          </a:p>
          <a:p>
            <a:pPr marL="0" marR="0" lvl="0" indent="0" algn="l" rtl="0">
              <a:lnSpc>
                <a:spcPct val="100000"/>
              </a:lnSpc>
              <a:spcBef>
                <a:spcPts val="1000"/>
              </a:spcBef>
              <a:spcAft>
                <a:spcPts val="0"/>
              </a:spcAft>
              <a:buClr>
                <a:schemeClr val="dk1"/>
              </a:buClr>
              <a:buSzPts val="2000"/>
              <a:buFont typeface="Arial"/>
              <a:buNone/>
            </a:pPr>
            <a:r>
              <a:rPr lang="en-AU" sz="2400" dirty="0"/>
              <a:t> - Can vary more when datasets are imbalanced</a:t>
            </a:r>
            <a:endParaRPr sz="2400" dirty="0"/>
          </a:p>
          <a:p>
            <a:pPr marL="0" marR="0" lvl="0" indent="0" algn="l" rtl="0">
              <a:lnSpc>
                <a:spcPct val="100000"/>
              </a:lnSpc>
              <a:spcBef>
                <a:spcPts val="1000"/>
              </a:spcBef>
              <a:spcAft>
                <a:spcPts val="0"/>
              </a:spcAft>
              <a:buClr>
                <a:schemeClr val="dk1"/>
              </a:buClr>
              <a:buSzPts val="2000"/>
              <a:buFont typeface="Arial"/>
              <a:buNone/>
            </a:pPr>
            <a:r>
              <a:rPr lang="en-AU" sz="2400" dirty="0"/>
              <a:t> - Can look quite different when we move to having multiple possible labels</a:t>
            </a:r>
            <a:endParaRPr sz="2400" dirty="0"/>
          </a:p>
          <a:p>
            <a:pPr marL="0" marR="0" lvl="0" indent="0" algn="l" rtl="0">
              <a:lnSpc>
                <a:spcPct val="100000"/>
              </a:lnSpc>
              <a:spcBef>
                <a:spcPts val="1000"/>
              </a:spcBef>
              <a:spcAft>
                <a:spcPts val="0"/>
              </a:spcAft>
              <a:buClr>
                <a:schemeClr val="dk1"/>
              </a:buClr>
              <a:buSzPts val="2000"/>
              <a:buFont typeface="Arial"/>
              <a:buNone/>
            </a:pPr>
            <a:r>
              <a:rPr lang="en-AU" sz="2400" dirty="0"/>
              <a:t>Metrics for continuous values are a different kettle of fish</a:t>
            </a:r>
            <a:endParaRPr sz="2400" dirty="0"/>
          </a:p>
          <a:p>
            <a:pPr marL="0" marR="0" lvl="0" indent="0" algn="l" rtl="0">
              <a:lnSpc>
                <a:spcPct val="100000"/>
              </a:lnSpc>
              <a:spcBef>
                <a:spcPts val="1000"/>
              </a:spcBef>
              <a:spcAft>
                <a:spcPts val="0"/>
              </a:spcAft>
              <a:buClr>
                <a:schemeClr val="dk1"/>
              </a:buClr>
              <a:buSzPts val="2000"/>
              <a:buFont typeface="Arial"/>
              <a:buNone/>
            </a:pPr>
            <a:endParaRPr sz="2400" dirty="0"/>
          </a:p>
          <a:p>
            <a:pPr marL="0" marR="0" lvl="0" indent="0" algn="l" rtl="0">
              <a:lnSpc>
                <a:spcPct val="100000"/>
              </a:lnSpc>
              <a:spcBef>
                <a:spcPts val="1000"/>
              </a:spcBef>
              <a:spcAft>
                <a:spcPts val="0"/>
              </a:spcAft>
              <a:buClr>
                <a:schemeClr val="dk1"/>
              </a:buClr>
              <a:buSzPts val="2000"/>
              <a:buFont typeface="Arial"/>
              <a:buNone/>
            </a:pPr>
            <a:r>
              <a:rPr lang="en-AU" sz="2400" dirty="0"/>
              <a:t>Different models can be extremely different in their outputs! </a:t>
            </a:r>
            <a:endParaRPr sz="2400" dirty="0"/>
          </a:p>
          <a:p>
            <a:pPr marL="0" marR="0" lvl="0" indent="0" algn="l" rtl="0">
              <a:lnSpc>
                <a:spcPct val="100000"/>
              </a:lnSpc>
              <a:spcBef>
                <a:spcPts val="1000"/>
              </a:spcBef>
              <a:spcAft>
                <a:spcPts val="0"/>
              </a:spcAft>
              <a:buClr>
                <a:schemeClr val="dk1"/>
              </a:buClr>
              <a:buSzPts val="2000"/>
              <a:buFont typeface="Arial"/>
              <a:buNone/>
            </a:pPr>
            <a:r>
              <a:rPr lang="en-AU" sz="2400" dirty="0"/>
              <a:t> - Predictive performance may be the same but complexity/interpretability may vary dramatically. </a:t>
            </a:r>
            <a:endParaRPr sz="2400" dirty="0"/>
          </a:p>
          <a:p>
            <a:pPr marL="0" marR="0" lvl="0" indent="0" algn="l" rtl="0">
              <a:lnSpc>
                <a:spcPct val="100000"/>
              </a:lnSpc>
              <a:spcBef>
                <a:spcPts val="1000"/>
              </a:spcBef>
              <a:spcAft>
                <a:spcPts val="0"/>
              </a:spcAft>
              <a:buClr>
                <a:schemeClr val="dk1"/>
              </a:buClr>
              <a:buSzPts val="2000"/>
              <a:buFont typeface="Arial"/>
              <a:buNone/>
            </a:pPr>
            <a:r>
              <a:rPr lang="en-AU" sz="2400" dirty="0"/>
              <a:t> - Computational costs can also vary a lot</a:t>
            </a:r>
            <a:endParaRPr sz="2400" dirty="0"/>
          </a:p>
          <a:p>
            <a:pPr marL="0" marR="0" lvl="0" indent="0" algn="l" rtl="0">
              <a:lnSpc>
                <a:spcPct val="100000"/>
              </a:lnSpc>
              <a:spcBef>
                <a:spcPts val="1000"/>
              </a:spcBef>
              <a:spcAft>
                <a:spcPts val="0"/>
              </a:spcAft>
              <a:buClr>
                <a:schemeClr val="dk1"/>
              </a:buClr>
              <a:buSzPts val="2000"/>
              <a:buFont typeface="Arial"/>
              <a:buNone/>
            </a:pPr>
            <a:endParaRPr sz="2400" dirty="0"/>
          </a:p>
          <a:p>
            <a:pPr marL="0" marR="0" lvl="0" indent="0" algn="l" rtl="0">
              <a:lnSpc>
                <a:spcPct val="100000"/>
              </a:lnSpc>
              <a:spcBef>
                <a:spcPts val="1000"/>
              </a:spcBef>
              <a:spcAft>
                <a:spcPts val="0"/>
              </a:spcAft>
              <a:buClr>
                <a:schemeClr val="dk1"/>
              </a:buClr>
              <a:buSzPts val="2000"/>
              <a:buFont typeface="Arial"/>
              <a:buNone/>
            </a:pPr>
            <a:endParaRPr sz="2400" dirty="0"/>
          </a:p>
          <a:p>
            <a:pPr marL="0" marR="0" lvl="0" indent="0" algn="l" rtl="0">
              <a:lnSpc>
                <a:spcPct val="100000"/>
              </a:lnSpc>
              <a:spcBef>
                <a:spcPts val="1000"/>
              </a:spcBef>
              <a:spcAft>
                <a:spcPts val="0"/>
              </a:spcAft>
              <a:buClr>
                <a:schemeClr val="dk1"/>
              </a:buClr>
              <a:buSzPts val="2000"/>
              <a:buFont typeface="Arial"/>
              <a:buNone/>
            </a:pPr>
            <a:endParaRPr sz="2400" dirty="0"/>
          </a:p>
        </p:txBody>
      </p:sp>
      <p:sp>
        <p:nvSpPr>
          <p:cNvPr id="684" name="Google Shape;684;p76"/>
          <p:cNvSpPr txBox="1"/>
          <p:nvPr/>
        </p:nvSpPr>
        <p:spPr>
          <a:xfrm>
            <a:off x="3200400" y="685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85" name="Google Shape;685;p7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Content across the two days</a:t>
            </a:r>
            <a:endParaRPr/>
          </a:p>
        </p:txBody>
      </p:sp>
      <p:sp>
        <p:nvSpPr>
          <p:cNvPr id="209" name="Google Shape;209;p28"/>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sz="1400">
                <a:solidFill>
                  <a:srgbClr val="000000"/>
                </a:solidFill>
              </a:rPr>
              <a:t>6</a:t>
            </a:fld>
            <a:endParaRPr sz="1400">
              <a:solidFill>
                <a:srgbClr val="000000"/>
              </a:solidFill>
            </a:endParaRPr>
          </a:p>
        </p:txBody>
      </p:sp>
      <p:graphicFrame>
        <p:nvGraphicFramePr>
          <p:cNvPr id="210" name="Google Shape;210;p28"/>
          <p:cNvGraphicFramePr/>
          <p:nvPr/>
        </p:nvGraphicFramePr>
        <p:xfrm>
          <a:off x="952500" y="1648400"/>
          <a:ext cx="10287000" cy="2672950"/>
        </p:xfrm>
        <a:graphic>
          <a:graphicData uri="http://schemas.openxmlformats.org/drawingml/2006/table">
            <a:tbl>
              <a:tblPr>
                <a:noFill/>
                <a:tableStyleId>{4949FC36-F60B-4BAB-8DE1-DF8036715659}</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585100">
                <a:tc>
                  <a:txBody>
                    <a:bodyPr/>
                    <a:lstStyle/>
                    <a:p>
                      <a:pPr marL="0" lvl="0" indent="0" algn="l" rtl="0">
                        <a:spcBef>
                          <a:spcPts val="0"/>
                        </a:spcBef>
                        <a:spcAft>
                          <a:spcPts val="0"/>
                        </a:spcAft>
                        <a:buNone/>
                      </a:pPr>
                      <a:r>
                        <a:rPr lang="en-AU" sz="2500" b="1">
                          <a:latin typeface="Nunito"/>
                          <a:ea typeface="Nunito"/>
                          <a:cs typeface="Nunito"/>
                          <a:sym typeface="Nunito"/>
                        </a:rPr>
                        <a:t>Tuesday (Day 1)</a:t>
                      </a:r>
                      <a:endParaRPr sz="2500" b="1">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AU" sz="2500" b="1">
                          <a:latin typeface="Nunito"/>
                          <a:ea typeface="Nunito"/>
                          <a:cs typeface="Nunito"/>
                          <a:sym typeface="Nunito"/>
                        </a:rPr>
                        <a:t>Wednesday (Day 2)</a:t>
                      </a:r>
                      <a:endParaRPr sz="2500" b="1">
                        <a:latin typeface="Nunito"/>
                        <a:ea typeface="Nunito"/>
                        <a:cs typeface="Nunito"/>
                        <a:sym typeface="Nunito"/>
                      </a:endParaRPr>
                    </a:p>
                  </a:txBody>
                  <a:tcPr marL="91425" marR="91425" marT="91425" marB="91425"/>
                </a:tc>
                <a:extLst>
                  <a:ext uri="{0D108BD9-81ED-4DB2-BD59-A6C34878D82A}">
                    <a16:rowId xmlns:a16="http://schemas.microsoft.com/office/drawing/2014/main" val="10000"/>
                  </a:ext>
                </a:extLst>
              </a:tr>
              <a:tr h="1848625">
                <a:tc>
                  <a:txBody>
                    <a:bodyPr/>
                    <a:lstStyle/>
                    <a:p>
                      <a:pPr marL="457200" lvl="0" indent="-400050" algn="l" rtl="0">
                        <a:spcBef>
                          <a:spcPts val="0"/>
                        </a:spcBef>
                        <a:spcAft>
                          <a:spcPts val="0"/>
                        </a:spcAft>
                        <a:buSzPts val="2700"/>
                        <a:buAutoNum type="arabicPeriod"/>
                      </a:pPr>
                      <a:r>
                        <a:rPr lang="en-AU" sz="2700"/>
                        <a:t>Intro to ML</a:t>
                      </a:r>
                      <a:endParaRPr sz="2700"/>
                    </a:p>
                    <a:p>
                      <a:pPr marL="457200" lvl="0" indent="-400050" algn="l" rtl="0">
                        <a:spcBef>
                          <a:spcPts val="0"/>
                        </a:spcBef>
                        <a:spcAft>
                          <a:spcPts val="0"/>
                        </a:spcAft>
                        <a:buSzPts val="2700"/>
                        <a:buAutoNum type="arabicPeriod"/>
                      </a:pPr>
                      <a:r>
                        <a:rPr lang="en-AU" sz="2700"/>
                        <a:t>Basics of models and evaluation</a:t>
                      </a:r>
                      <a:endParaRPr sz="2700"/>
                    </a:p>
                    <a:p>
                      <a:pPr marL="457200" lvl="0" indent="-400050" algn="l" rtl="0">
                        <a:spcBef>
                          <a:spcPts val="0"/>
                        </a:spcBef>
                        <a:spcAft>
                          <a:spcPts val="0"/>
                        </a:spcAft>
                        <a:buSzPts val="2700"/>
                        <a:buAutoNum type="arabicPeriod"/>
                      </a:pPr>
                      <a:r>
                        <a:rPr lang="en-AU" sz="2700"/>
                        <a:t>Cross-validation</a:t>
                      </a:r>
                      <a:endParaRPr sz="2700"/>
                    </a:p>
                    <a:p>
                      <a:pPr marL="457200" lvl="0" indent="0" algn="l" rtl="0">
                        <a:spcBef>
                          <a:spcPts val="0"/>
                        </a:spcBef>
                        <a:spcAft>
                          <a:spcPts val="0"/>
                        </a:spcAft>
                        <a:buNone/>
                      </a:pPr>
                      <a:endParaRPr sz="1700"/>
                    </a:p>
                  </a:txBody>
                  <a:tcPr marL="91425" marR="91425" marT="91425" marB="91425"/>
                </a:tc>
                <a:tc>
                  <a:txBody>
                    <a:bodyPr/>
                    <a:lstStyle/>
                    <a:p>
                      <a:pPr marL="0" lvl="0" indent="0" algn="l" rtl="0">
                        <a:spcBef>
                          <a:spcPts val="0"/>
                        </a:spcBef>
                        <a:spcAft>
                          <a:spcPts val="0"/>
                        </a:spcAft>
                        <a:buNone/>
                      </a:pPr>
                      <a:r>
                        <a:rPr lang="en-AU" sz="2700"/>
                        <a:t>4.   Tuning models</a:t>
                      </a:r>
                      <a:endParaRPr sz="2700"/>
                    </a:p>
                    <a:p>
                      <a:pPr marL="0" lvl="0" indent="0" algn="l" rtl="0">
                        <a:spcBef>
                          <a:spcPts val="0"/>
                        </a:spcBef>
                        <a:spcAft>
                          <a:spcPts val="0"/>
                        </a:spcAft>
                        <a:buNone/>
                      </a:pPr>
                      <a:r>
                        <a:rPr lang="en-AU" sz="2700"/>
                        <a:t>5.   Real-world exploration</a:t>
                      </a:r>
                      <a:endParaRPr sz="2700"/>
                    </a:p>
                    <a:p>
                      <a:pPr marL="0" lvl="0" indent="0" algn="l" rtl="0">
                        <a:spcBef>
                          <a:spcPts val="0"/>
                        </a:spcBef>
                        <a:spcAft>
                          <a:spcPts val="0"/>
                        </a:spcAft>
                        <a:buNone/>
                      </a:pPr>
                      <a:r>
                        <a:rPr lang="en-AU" sz="2700"/>
                        <a:t>6.   Discussion and Q/A</a:t>
                      </a:r>
                      <a:endParaRPr sz="1700"/>
                    </a:p>
                  </a:txBody>
                  <a:tcPr marL="91425" marR="91425" marT="91425" marB="91425"/>
                </a:tc>
                <a:extLst>
                  <a:ext uri="{0D108BD9-81ED-4DB2-BD59-A6C34878D82A}">
                    <a16:rowId xmlns:a16="http://schemas.microsoft.com/office/drawing/2014/main" val="10001"/>
                  </a:ext>
                </a:extLst>
              </a:tr>
            </a:tbl>
          </a:graphicData>
        </a:graphic>
      </p:graphicFrame>
      <p:sp>
        <p:nvSpPr>
          <p:cNvPr id="211" name="Google Shape;211;p28"/>
          <p:cNvSpPr txBox="1">
            <a:spLocks noGrp="1"/>
          </p:cNvSpPr>
          <p:nvPr>
            <p:ph type="body" idx="1"/>
          </p:nvPr>
        </p:nvSpPr>
        <p:spPr>
          <a:xfrm>
            <a:off x="496581" y="4494515"/>
            <a:ext cx="11408400" cy="437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r>
              <a:rPr lang="en-AU" sz="2400"/>
              <a:t>Lots of content, fast paced.</a:t>
            </a:r>
            <a:endParaRPr sz="2400"/>
          </a:p>
          <a:p>
            <a:pPr marL="0" lvl="0" indent="0" algn="l" rtl="0">
              <a:lnSpc>
                <a:spcPct val="100000"/>
              </a:lnSpc>
              <a:spcBef>
                <a:spcPts val="1000"/>
              </a:spcBef>
              <a:spcAft>
                <a:spcPts val="0"/>
              </a:spcAft>
              <a:buNone/>
            </a:pPr>
            <a:r>
              <a:rPr lang="en-AU" sz="2400"/>
              <a:t>More about ideas and high level. Less about code and details </a:t>
            </a:r>
            <a:br>
              <a:rPr lang="en-AU" sz="2400"/>
            </a:br>
            <a:r>
              <a:rPr lang="en-AU" sz="2400"/>
              <a:t>Second day can be used to clarify content from first day</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7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6000"/>
              <a:buFont typeface="Georgia"/>
              <a:buNone/>
            </a:pPr>
            <a:r>
              <a:rPr lang="en-AU"/>
              <a:t>Session 3: Evaluation frameworks &amp; pitfalls</a:t>
            </a:r>
            <a:endParaRPr/>
          </a:p>
        </p:txBody>
      </p:sp>
      <p:sp>
        <p:nvSpPr>
          <p:cNvPr id="692" name="Google Shape;692;p7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88888"/>
              </a:buClr>
              <a:buSzPts val="2400"/>
              <a:buNone/>
            </a:pPr>
            <a:r>
              <a:rPr lang="en-AU"/>
              <a:t>Part 1: Training, testing and information leakage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8"/>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In this session</a:t>
            </a:r>
            <a:endParaRPr/>
          </a:p>
        </p:txBody>
      </p:sp>
      <p:sp>
        <p:nvSpPr>
          <p:cNvPr id="698" name="Google Shape;698;p78"/>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Font typeface="Arial"/>
              <a:buChar char="•"/>
            </a:pPr>
            <a:r>
              <a:rPr lang="en-AU" sz="2800"/>
              <a:t>The right way to train models and evaluate them</a:t>
            </a:r>
            <a:endParaRPr/>
          </a:p>
          <a:p>
            <a:pPr marL="342900" lvl="0" indent="-342900" algn="l" rtl="0">
              <a:lnSpc>
                <a:spcPct val="100000"/>
              </a:lnSpc>
              <a:spcBef>
                <a:spcPts val="1000"/>
              </a:spcBef>
              <a:spcAft>
                <a:spcPts val="0"/>
              </a:spcAft>
              <a:buClr>
                <a:schemeClr val="dk1"/>
              </a:buClr>
              <a:buSzPts val="2800"/>
              <a:buFont typeface="Arial"/>
              <a:buChar char="•"/>
            </a:pPr>
            <a:r>
              <a:rPr lang="en-AU" sz="2800"/>
              <a:t>Super critical any time you are making a predictive model</a:t>
            </a:r>
            <a:endParaRPr/>
          </a:p>
        </p:txBody>
      </p:sp>
      <p:sp>
        <p:nvSpPr>
          <p:cNvPr id="699" name="Google Shape;699;p78"/>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9"/>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Evaluation framework</a:t>
            </a:r>
            <a:endParaRPr/>
          </a:p>
        </p:txBody>
      </p:sp>
      <p:sp>
        <p:nvSpPr>
          <p:cNvPr id="706" name="Google Shape;706;p79"/>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Recall</a:t>
            </a:r>
            <a:r>
              <a:rPr lang="en-AU" sz="2400" b="1"/>
              <a:t>: Primary goal </a:t>
            </a:r>
            <a:r>
              <a:rPr lang="en-AU" sz="2400"/>
              <a:t>is model generalisation</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If we have two datasets, life is easy (sort of)</a:t>
            </a:r>
            <a:endParaRPr/>
          </a:p>
          <a:p>
            <a:pPr marL="216000" lvl="1" indent="-216000" algn="l" rtl="0">
              <a:lnSpc>
                <a:spcPct val="100000"/>
              </a:lnSpc>
              <a:spcBef>
                <a:spcPts val="500"/>
              </a:spcBef>
              <a:spcAft>
                <a:spcPts val="0"/>
              </a:spcAft>
              <a:buClr>
                <a:schemeClr val="dk1"/>
              </a:buClr>
              <a:buSzPts val="2400"/>
              <a:buChar char="○"/>
            </a:pPr>
            <a:r>
              <a:rPr lang="en-AU" sz="2400"/>
              <a:t>Train model on one</a:t>
            </a:r>
            <a:endParaRPr/>
          </a:p>
          <a:p>
            <a:pPr marL="216000" lvl="1" indent="-216000" algn="l" rtl="0">
              <a:lnSpc>
                <a:spcPct val="100000"/>
              </a:lnSpc>
              <a:spcBef>
                <a:spcPts val="500"/>
              </a:spcBef>
              <a:spcAft>
                <a:spcPts val="0"/>
              </a:spcAft>
              <a:buClr>
                <a:schemeClr val="dk1"/>
              </a:buClr>
              <a:buSzPts val="2400"/>
              <a:buChar char="○"/>
            </a:pPr>
            <a:r>
              <a:rPr lang="en-AU" sz="2400"/>
              <a:t>Test on remaining</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But what if we only have a single dataset?</a:t>
            </a:r>
            <a:endParaRPr/>
          </a:p>
          <a:p>
            <a:pPr marL="457200" lvl="1" indent="0" algn="l" rtl="0">
              <a:lnSpc>
                <a:spcPct val="100000"/>
              </a:lnSpc>
              <a:spcBef>
                <a:spcPts val="500"/>
              </a:spcBef>
              <a:spcAft>
                <a:spcPts val="0"/>
              </a:spcAft>
              <a:buClr>
                <a:schemeClr val="dk1"/>
              </a:buClr>
              <a:buSzPts val="2400"/>
              <a:buNone/>
            </a:pPr>
            <a:endParaRPr sz="2400"/>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endParaRPr sz="2400"/>
          </a:p>
        </p:txBody>
      </p:sp>
      <p:sp>
        <p:nvSpPr>
          <p:cNvPr id="707" name="Google Shape;707;p79"/>
          <p:cNvSpPr txBox="1"/>
          <p:nvPr/>
        </p:nvSpPr>
        <p:spPr>
          <a:xfrm>
            <a:off x="6674105" y="1520963"/>
            <a:ext cx="18532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b="1" u="sng">
                <a:solidFill>
                  <a:schemeClr val="dk1"/>
                </a:solidFill>
                <a:latin typeface="Calibri"/>
                <a:ea typeface="Calibri"/>
                <a:cs typeface="Calibri"/>
                <a:sym typeface="Calibri"/>
              </a:rPr>
              <a:t>Data I have today</a:t>
            </a:r>
            <a:endParaRPr/>
          </a:p>
        </p:txBody>
      </p:sp>
      <p:sp>
        <p:nvSpPr>
          <p:cNvPr id="708" name="Google Shape;708;p79"/>
          <p:cNvSpPr txBox="1"/>
          <p:nvPr/>
        </p:nvSpPr>
        <p:spPr>
          <a:xfrm>
            <a:off x="8817101" y="1445023"/>
            <a:ext cx="3457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b="1" u="sng">
                <a:solidFill>
                  <a:schemeClr val="dk1"/>
                </a:solidFill>
                <a:latin typeface="Calibri"/>
                <a:ea typeface="Calibri"/>
                <a:cs typeface="Calibri"/>
                <a:sym typeface="Calibri"/>
              </a:rPr>
              <a:t>Data I want my model to make predictions on </a:t>
            </a:r>
            <a:endParaRPr/>
          </a:p>
        </p:txBody>
      </p:sp>
      <p:sp>
        <p:nvSpPr>
          <p:cNvPr id="709" name="Google Shape;709;p79"/>
          <p:cNvSpPr/>
          <p:nvPr/>
        </p:nvSpPr>
        <p:spPr>
          <a:xfrm>
            <a:off x="7111911" y="2240437"/>
            <a:ext cx="1028700" cy="1042988"/>
          </a:xfrm>
          <a:prstGeom prst="can">
            <a:avLst>
              <a:gd name="adj" fmla="val 25000"/>
            </a:avLst>
          </a:prstGeom>
          <a:solidFill>
            <a:schemeClr val="accent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0" name="Google Shape;710;p79"/>
          <p:cNvSpPr/>
          <p:nvPr/>
        </p:nvSpPr>
        <p:spPr>
          <a:xfrm>
            <a:off x="9641196" y="2199440"/>
            <a:ext cx="1028700" cy="1042988"/>
          </a:xfrm>
          <a:prstGeom prst="can">
            <a:avLst>
              <a:gd name="adj" fmla="val 25000"/>
            </a:avLst>
          </a:prstGeom>
          <a:solidFill>
            <a:srgbClr val="FFFF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1" name="Google Shape;711;p79"/>
          <p:cNvSpPr txBox="1"/>
          <p:nvPr/>
        </p:nvSpPr>
        <p:spPr>
          <a:xfrm>
            <a:off x="6616698" y="4263032"/>
            <a:ext cx="18532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b="1" u="sng">
                <a:solidFill>
                  <a:schemeClr val="dk1"/>
                </a:solidFill>
                <a:latin typeface="Calibri"/>
                <a:ea typeface="Calibri"/>
                <a:cs typeface="Calibri"/>
                <a:sym typeface="Calibri"/>
              </a:rPr>
              <a:t>Data I have today</a:t>
            </a:r>
            <a:endParaRPr/>
          </a:p>
        </p:txBody>
      </p:sp>
      <p:sp>
        <p:nvSpPr>
          <p:cNvPr id="712" name="Google Shape;712;p79"/>
          <p:cNvSpPr/>
          <p:nvPr/>
        </p:nvSpPr>
        <p:spPr>
          <a:xfrm>
            <a:off x="7072750" y="4804091"/>
            <a:ext cx="1028700" cy="1042988"/>
          </a:xfrm>
          <a:prstGeom prst="can">
            <a:avLst>
              <a:gd name="adj" fmla="val 25000"/>
            </a:avLst>
          </a:prstGeom>
          <a:solidFill>
            <a:schemeClr val="accent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3" name="Google Shape;713;p79"/>
          <p:cNvSpPr txBox="1"/>
          <p:nvPr/>
        </p:nvSpPr>
        <p:spPr>
          <a:xfrm>
            <a:off x="9540910" y="4447698"/>
            <a:ext cx="82426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3600" dirty="0">
                <a:solidFill>
                  <a:schemeClr val="dk1"/>
                </a:solidFill>
                <a:latin typeface="Calibri"/>
                <a:ea typeface="Calibri"/>
                <a:cs typeface="Calibri"/>
                <a:sym typeface="Calibri"/>
              </a:rPr>
              <a:t>???</a:t>
            </a:r>
            <a:endParaRPr dirty="0"/>
          </a:p>
        </p:txBody>
      </p:sp>
      <p:sp>
        <p:nvSpPr>
          <p:cNvPr id="714" name="Google Shape;714;p79"/>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0"/>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1: Super naive</a:t>
            </a:r>
            <a:endParaRPr/>
          </a:p>
        </p:txBody>
      </p:sp>
      <p:sp>
        <p:nvSpPr>
          <p:cNvPr id="721" name="Google Shape;721;p80"/>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AU" sz="2400" dirty="0"/>
              <a:t>Train model on the entire dataset</a:t>
            </a:r>
            <a:endParaRPr sz="2400" dirty="0"/>
          </a:p>
          <a:p>
            <a:pPr marL="0" marR="0" lvl="0" indent="0" algn="l" rtl="0">
              <a:lnSpc>
                <a:spcPct val="100000"/>
              </a:lnSpc>
              <a:spcBef>
                <a:spcPts val="1000"/>
              </a:spcBef>
              <a:spcAft>
                <a:spcPts val="0"/>
              </a:spcAft>
              <a:buClr>
                <a:schemeClr val="dk1"/>
              </a:buClr>
              <a:buSzPts val="3000"/>
              <a:buFont typeface="Arial"/>
              <a:buNone/>
            </a:pPr>
            <a:r>
              <a:rPr lang="en-AU" sz="2400" dirty="0"/>
              <a:t>Evaluate performance on the same data you used to build the model</a:t>
            </a:r>
            <a:endParaRPr sz="2400" dirty="0"/>
          </a:p>
          <a:p>
            <a:pPr marL="0" marR="0" lvl="0" indent="0" algn="l" rtl="0">
              <a:lnSpc>
                <a:spcPct val="100000"/>
              </a:lnSpc>
              <a:spcBef>
                <a:spcPts val="1000"/>
              </a:spcBef>
              <a:spcAft>
                <a:spcPts val="0"/>
              </a:spcAft>
              <a:buClr>
                <a:schemeClr val="dk1"/>
              </a:buClr>
              <a:buSzPts val="3000"/>
              <a:buFont typeface="Arial"/>
              <a:buNone/>
            </a:pPr>
            <a:r>
              <a:rPr lang="en-AU" sz="2400" b="1" dirty="0"/>
              <a:t>Pro</a:t>
            </a:r>
            <a:r>
              <a:rPr lang="en-AU" sz="2400" dirty="0"/>
              <a:t>: </a:t>
            </a:r>
            <a:endParaRPr sz="2400" dirty="0"/>
          </a:p>
          <a:p>
            <a:pPr marL="216000" lvl="1" indent="-216000" algn="l" rtl="0">
              <a:lnSpc>
                <a:spcPct val="100000"/>
              </a:lnSpc>
              <a:spcBef>
                <a:spcPts val="500"/>
              </a:spcBef>
              <a:spcAft>
                <a:spcPts val="0"/>
              </a:spcAft>
              <a:buClr>
                <a:schemeClr val="dk1"/>
              </a:buClr>
              <a:buSzPts val="3000"/>
              <a:buChar char="○"/>
            </a:pPr>
            <a:r>
              <a:rPr lang="en-AU" sz="2400" dirty="0"/>
              <a:t>Trivial</a:t>
            </a:r>
            <a:endParaRPr sz="2000" dirty="0"/>
          </a:p>
          <a:p>
            <a:pPr marL="0" marR="0" lvl="0" indent="0" algn="l" rtl="0">
              <a:lnSpc>
                <a:spcPct val="100000"/>
              </a:lnSpc>
              <a:spcBef>
                <a:spcPts val="1000"/>
              </a:spcBef>
              <a:spcAft>
                <a:spcPts val="0"/>
              </a:spcAft>
              <a:buClr>
                <a:schemeClr val="dk1"/>
              </a:buClr>
              <a:buSzPts val="3000"/>
              <a:buFont typeface="Arial"/>
              <a:buNone/>
            </a:pPr>
            <a:r>
              <a:rPr lang="en-AU" sz="2400" b="1" dirty="0"/>
              <a:t>Con:</a:t>
            </a:r>
            <a:endParaRPr sz="2400" dirty="0"/>
          </a:p>
          <a:p>
            <a:pPr marL="216000" lvl="1" indent="-216000" algn="l" rtl="0">
              <a:lnSpc>
                <a:spcPct val="100000"/>
              </a:lnSpc>
              <a:spcBef>
                <a:spcPts val="500"/>
              </a:spcBef>
              <a:spcAft>
                <a:spcPts val="0"/>
              </a:spcAft>
              <a:buClr>
                <a:schemeClr val="dk1"/>
              </a:buClr>
              <a:buSzPts val="3000"/>
              <a:buChar char="○"/>
            </a:pPr>
            <a:r>
              <a:rPr lang="en-AU" sz="2400" u="sng" dirty="0"/>
              <a:t>Provides no insight into generalisation!!</a:t>
            </a:r>
            <a:endParaRPr sz="2000" dirty="0"/>
          </a:p>
          <a:p>
            <a:pPr marL="0" marR="0" lvl="0" indent="0" algn="l" rtl="0">
              <a:lnSpc>
                <a:spcPct val="100000"/>
              </a:lnSpc>
              <a:spcBef>
                <a:spcPts val="1000"/>
              </a:spcBef>
              <a:spcAft>
                <a:spcPts val="0"/>
              </a:spcAft>
              <a:buClr>
                <a:schemeClr val="dk1"/>
              </a:buClr>
              <a:buSzPts val="3000"/>
              <a:buFont typeface="Arial"/>
              <a:buNone/>
            </a:pPr>
            <a:endParaRPr sz="2400" dirty="0"/>
          </a:p>
          <a:p>
            <a:pPr marL="0" marR="0" lvl="0" indent="0" algn="l" rtl="0">
              <a:lnSpc>
                <a:spcPct val="100000"/>
              </a:lnSpc>
              <a:spcBef>
                <a:spcPts val="1000"/>
              </a:spcBef>
              <a:spcAft>
                <a:spcPts val="0"/>
              </a:spcAft>
              <a:buClr>
                <a:schemeClr val="dk1"/>
              </a:buClr>
              <a:buSzPts val="3000"/>
              <a:buFont typeface="Arial"/>
              <a:buNone/>
            </a:pPr>
            <a:r>
              <a:rPr lang="en-AU" sz="2400" dirty="0"/>
              <a:t>Despite that this happens regularly, it just tends to be hidden</a:t>
            </a:r>
            <a:endParaRPr sz="2400" dirty="0"/>
          </a:p>
        </p:txBody>
      </p:sp>
      <p:sp>
        <p:nvSpPr>
          <p:cNvPr id="722" name="Google Shape;722;p80"/>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8" name="Google Shape;728;p81"/>
          <p:cNvPicPr preferRelativeResize="0"/>
          <p:nvPr/>
        </p:nvPicPr>
        <p:blipFill rotWithShape="1">
          <a:blip r:embed="rId3">
            <a:alphaModFix/>
          </a:blip>
          <a:srcRect l="6239" b="53812"/>
          <a:stretch/>
        </p:blipFill>
        <p:spPr>
          <a:xfrm>
            <a:off x="5658678" y="1690688"/>
            <a:ext cx="6168202" cy="1325563"/>
          </a:xfrm>
          <a:prstGeom prst="rect">
            <a:avLst/>
          </a:prstGeom>
          <a:noFill/>
          <a:ln>
            <a:noFill/>
          </a:ln>
        </p:spPr>
      </p:pic>
      <p:sp>
        <p:nvSpPr>
          <p:cNvPr id="729" name="Google Shape;729;p81"/>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2: Test/train</a:t>
            </a:r>
            <a:endParaRPr/>
          </a:p>
        </p:txBody>
      </p:sp>
      <p:sp>
        <p:nvSpPr>
          <p:cNvPr id="730" name="Google Shape;730;p81"/>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3000"/>
              <a:buFont typeface="Arial"/>
              <a:buNone/>
            </a:pPr>
            <a:r>
              <a:rPr lang="en-AU" sz="3000"/>
              <a:t>Split the data into two parts: </a:t>
            </a:r>
            <a:endParaRPr/>
          </a:p>
          <a:p>
            <a:pPr marL="0" lvl="0" indent="0" algn="l" rtl="0">
              <a:lnSpc>
                <a:spcPct val="100000"/>
              </a:lnSpc>
              <a:spcBef>
                <a:spcPts val="1000"/>
              </a:spcBef>
              <a:spcAft>
                <a:spcPts val="0"/>
              </a:spcAft>
              <a:buClr>
                <a:schemeClr val="dk1"/>
              </a:buClr>
              <a:buSzPts val="3000"/>
              <a:buNone/>
            </a:pPr>
            <a:endParaRPr sz="3000"/>
          </a:p>
          <a:p>
            <a:pPr marL="216000" lvl="1" indent="-216000" algn="l" rtl="0">
              <a:lnSpc>
                <a:spcPct val="100000"/>
              </a:lnSpc>
              <a:spcBef>
                <a:spcPts val="500"/>
              </a:spcBef>
              <a:spcAft>
                <a:spcPts val="0"/>
              </a:spcAft>
              <a:buClr>
                <a:schemeClr val="dk1"/>
              </a:buClr>
              <a:buSzPts val="3000"/>
              <a:buChar char="○"/>
            </a:pPr>
            <a:r>
              <a:rPr lang="en-AU" sz="3000"/>
              <a:t>Use X% for </a:t>
            </a:r>
            <a:r>
              <a:rPr lang="en-AU" sz="3000" b="1"/>
              <a:t>training</a:t>
            </a:r>
            <a:r>
              <a:rPr lang="en-AU" sz="3000"/>
              <a:t> i.e model construction</a:t>
            </a:r>
            <a:endParaRPr/>
          </a:p>
          <a:p>
            <a:pPr marL="216000" lvl="1" indent="-216000" algn="l" rtl="0">
              <a:lnSpc>
                <a:spcPct val="100000"/>
              </a:lnSpc>
              <a:spcBef>
                <a:spcPts val="500"/>
              </a:spcBef>
              <a:spcAft>
                <a:spcPts val="0"/>
              </a:spcAft>
              <a:buClr>
                <a:schemeClr val="dk1"/>
              </a:buClr>
              <a:buSzPts val="3000"/>
              <a:buChar char="○"/>
            </a:pPr>
            <a:r>
              <a:rPr lang="en-AU" sz="3000"/>
              <a:t>Use 100-X% for </a:t>
            </a:r>
            <a:r>
              <a:rPr lang="en-AU" sz="3000" b="1"/>
              <a:t>testing</a:t>
            </a:r>
            <a:r>
              <a:rPr lang="en-AU" sz="3000"/>
              <a:t> i.e. model evaluation</a:t>
            </a:r>
            <a:endParaRPr/>
          </a:p>
          <a:p>
            <a:pPr marL="216000" lvl="1" indent="-25499" algn="l" rtl="0">
              <a:lnSpc>
                <a:spcPct val="100000"/>
              </a:lnSpc>
              <a:spcBef>
                <a:spcPts val="500"/>
              </a:spcBef>
              <a:spcAft>
                <a:spcPts val="0"/>
              </a:spcAft>
              <a:buClr>
                <a:schemeClr val="dk1"/>
              </a:buClr>
              <a:buSzPts val="3000"/>
              <a:buNone/>
            </a:pPr>
            <a:endParaRPr sz="3000"/>
          </a:p>
          <a:p>
            <a:pPr marL="0" marR="0" lvl="0" indent="0" algn="l" rtl="0">
              <a:lnSpc>
                <a:spcPct val="100000"/>
              </a:lnSpc>
              <a:spcBef>
                <a:spcPts val="1000"/>
              </a:spcBef>
              <a:spcAft>
                <a:spcPts val="0"/>
              </a:spcAft>
              <a:buClr>
                <a:schemeClr val="dk1"/>
              </a:buClr>
              <a:buSzPts val="3000"/>
              <a:buFont typeface="Arial"/>
              <a:buNone/>
            </a:pPr>
            <a:r>
              <a:rPr lang="en-AU" sz="3000"/>
              <a:t>If comparing models, best model has best test set score</a:t>
            </a:r>
            <a:endParaRPr/>
          </a:p>
          <a:p>
            <a:pPr marL="216000" lvl="1" indent="-25499" algn="l" rtl="0">
              <a:lnSpc>
                <a:spcPct val="100000"/>
              </a:lnSpc>
              <a:spcBef>
                <a:spcPts val="500"/>
              </a:spcBef>
              <a:spcAft>
                <a:spcPts val="0"/>
              </a:spcAft>
              <a:buClr>
                <a:schemeClr val="dk1"/>
              </a:buClr>
              <a:buSzPts val="3000"/>
              <a:buNone/>
            </a:pPr>
            <a:endParaRPr sz="3000"/>
          </a:p>
        </p:txBody>
      </p:sp>
      <p:sp>
        <p:nvSpPr>
          <p:cNvPr id="731" name="Google Shape;731;p81"/>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2: Test/train</a:t>
            </a:r>
            <a:endParaRPr/>
          </a:p>
        </p:txBody>
      </p:sp>
      <p:sp>
        <p:nvSpPr>
          <p:cNvPr id="738" name="Google Shape;738;p82"/>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chemeClr val="dk1"/>
              </a:buClr>
              <a:buSzPts val="3200"/>
              <a:buFont typeface="Arial"/>
              <a:buNone/>
            </a:pPr>
            <a:r>
              <a:rPr lang="en-AU" sz="3200" b="1"/>
              <a:t>Pros</a:t>
            </a:r>
            <a:r>
              <a:rPr lang="en-AU" sz="3200"/>
              <a:t>: </a:t>
            </a:r>
            <a:endParaRPr/>
          </a:p>
          <a:p>
            <a:pPr marL="216000" lvl="1" indent="-216000" algn="l" rtl="0">
              <a:lnSpc>
                <a:spcPct val="100000"/>
              </a:lnSpc>
              <a:spcBef>
                <a:spcPts val="500"/>
              </a:spcBef>
              <a:spcAft>
                <a:spcPts val="0"/>
              </a:spcAft>
              <a:buClr>
                <a:schemeClr val="dk1"/>
              </a:buClr>
              <a:buSzPts val="2800"/>
              <a:buChar char="○"/>
            </a:pPr>
            <a:r>
              <a:rPr lang="en-AU" sz="2800"/>
              <a:t>Very simple</a:t>
            </a:r>
            <a:endParaRPr/>
          </a:p>
          <a:p>
            <a:pPr marL="0" marR="0" lvl="0" indent="0" algn="l" rtl="0">
              <a:lnSpc>
                <a:spcPct val="100000"/>
              </a:lnSpc>
              <a:spcBef>
                <a:spcPts val="1000"/>
              </a:spcBef>
              <a:spcAft>
                <a:spcPts val="0"/>
              </a:spcAft>
              <a:buClr>
                <a:schemeClr val="dk1"/>
              </a:buClr>
              <a:buSzPts val="3200"/>
              <a:buFont typeface="Arial"/>
              <a:buNone/>
            </a:pPr>
            <a:r>
              <a:rPr lang="en-AU" sz="3200" b="1"/>
              <a:t>Cons</a:t>
            </a:r>
            <a:r>
              <a:rPr lang="en-AU" sz="3200"/>
              <a:t>: </a:t>
            </a:r>
            <a:endParaRPr/>
          </a:p>
          <a:p>
            <a:pPr marL="216000" lvl="1" indent="-216000" algn="l" rtl="0">
              <a:lnSpc>
                <a:spcPct val="100000"/>
              </a:lnSpc>
              <a:spcBef>
                <a:spcPts val="500"/>
              </a:spcBef>
              <a:spcAft>
                <a:spcPts val="0"/>
              </a:spcAft>
              <a:buClr>
                <a:schemeClr val="dk1"/>
              </a:buClr>
              <a:buSzPts val="2800"/>
              <a:buChar char="○"/>
            </a:pPr>
            <a:r>
              <a:rPr lang="en-AU" sz="2800"/>
              <a:t>In small datasets, subject to sampling bias. i.e. maybe we select easy to classify samples, maybe we select hard to classify samples</a:t>
            </a:r>
            <a:endParaRPr/>
          </a:p>
          <a:p>
            <a:pPr marL="216000" lvl="1" indent="-216000" algn="l" rtl="0">
              <a:lnSpc>
                <a:spcPct val="100000"/>
              </a:lnSpc>
              <a:spcBef>
                <a:spcPts val="500"/>
              </a:spcBef>
              <a:spcAft>
                <a:spcPts val="0"/>
              </a:spcAft>
              <a:buClr>
                <a:schemeClr val="dk1"/>
              </a:buClr>
              <a:buSzPts val="2800"/>
              <a:buChar char="○"/>
            </a:pPr>
            <a:r>
              <a:rPr lang="en-AU" sz="2800"/>
              <a:t>Reduces amount of data used for model construction</a:t>
            </a:r>
            <a:endParaRPr/>
          </a:p>
          <a:p>
            <a:pPr marL="216000" lvl="1" indent="-38199" algn="l" rtl="0">
              <a:lnSpc>
                <a:spcPct val="100000"/>
              </a:lnSpc>
              <a:spcBef>
                <a:spcPts val="500"/>
              </a:spcBef>
              <a:spcAft>
                <a:spcPts val="0"/>
              </a:spcAft>
              <a:buClr>
                <a:schemeClr val="dk1"/>
              </a:buClr>
              <a:buSzPts val="2800"/>
              <a:buNone/>
            </a:pPr>
            <a:endParaRPr sz="2800"/>
          </a:p>
          <a:p>
            <a:pPr marL="0" marR="0" lvl="0" indent="0" algn="l" rtl="0">
              <a:lnSpc>
                <a:spcPct val="100000"/>
              </a:lnSpc>
              <a:spcBef>
                <a:spcPts val="1000"/>
              </a:spcBef>
              <a:spcAft>
                <a:spcPts val="0"/>
              </a:spcAft>
              <a:buClr>
                <a:schemeClr val="dk1"/>
              </a:buClr>
              <a:buSzPts val="3200"/>
              <a:buFont typeface="Arial"/>
              <a:buNone/>
            </a:pPr>
            <a:r>
              <a:rPr lang="en-AU" sz="3200"/>
              <a:t>Acceptable with large datasets and very computationally expensive models. But otherwise not ideal</a:t>
            </a:r>
            <a:endParaRPr/>
          </a:p>
        </p:txBody>
      </p:sp>
      <p:sp>
        <p:nvSpPr>
          <p:cNvPr id="739" name="Google Shape;739;p82"/>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3"/>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Pitfall -  Strategy 2: Test/train</a:t>
            </a:r>
            <a:endParaRPr/>
          </a:p>
        </p:txBody>
      </p:sp>
      <p:sp>
        <p:nvSpPr>
          <p:cNvPr id="745" name="Google Shape;745;p83"/>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AU" sz="2800"/>
              <a:t>Performance varies depending on how we split the data</a:t>
            </a:r>
            <a:endParaRPr/>
          </a:p>
          <a:p>
            <a:pPr marL="0" marR="0" lvl="0" indent="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What if we run 1000 times and only report the split that leads to best performance?</a:t>
            </a:r>
            <a:endParaRPr/>
          </a:p>
          <a:p>
            <a:pPr marL="216000" lvl="1" indent="-216000" algn="l" rtl="0">
              <a:lnSpc>
                <a:spcPct val="100000"/>
              </a:lnSpc>
              <a:spcBef>
                <a:spcPts val="500"/>
              </a:spcBef>
              <a:spcAft>
                <a:spcPts val="0"/>
              </a:spcAft>
              <a:buClr>
                <a:schemeClr val="dk1"/>
              </a:buClr>
              <a:buSzPts val="2800"/>
              <a:buChar char="○"/>
            </a:pPr>
            <a:r>
              <a:rPr lang="en-AU" sz="2800"/>
              <a:t>Improvement can be extremely large due to chance</a:t>
            </a:r>
            <a:endParaRPr/>
          </a:p>
          <a:p>
            <a:pPr marL="216000" lvl="1" indent="-38199" algn="l" rtl="0">
              <a:lnSpc>
                <a:spcPct val="100000"/>
              </a:lnSpc>
              <a:spcBef>
                <a:spcPts val="500"/>
              </a:spcBef>
              <a:spcAft>
                <a:spcPts val="0"/>
              </a:spcAft>
              <a:buClr>
                <a:schemeClr val="dk1"/>
              </a:buClr>
              <a:buSzPts val="2800"/>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Results look great, but don’t reflect average performance</a:t>
            </a:r>
            <a:endParaRPr/>
          </a:p>
        </p:txBody>
      </p:sp>
      <p:sp>
        <p:nvSpPr>
          <p:cNvPr id="746" name="Google Shape;746;p83"/>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4"/>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3: (Repeated) K-fold cross-validation</a:t>
            </a:r>
            <a:endParaRPr/>
          </a:p>
        </p:txBody>
      </p:sp>
      <p:pic>
        <p:nvPicPr>
          <p:cNvPr id="753" name="Google Shape;753;p84" descr="Fig. 8.8. Schematic overview of k-fold cross-validation."/>
          <p:cNvPicPr preferRelativeResize="0"/>
          <p:nvPr/>
        </p:nvPicPr>
        <p:blipFill rotWithShape="1">
          <a:blip r:embed="rId3">
            <a:alphaModFix/>
          </a:blip>
          <a:srcRect/>
          <a:stretch/>
        </p:blipFill>
        <p:spPr>
          <a:xfrm>
            <a:off x="838200" y="1784350"/>
            <a:ext cx="10160000" cy="3289300"/>
          </a:xfrm>
          <a:prstGeom prst="rect">
            <a:avLst/>
          </a:prstGeom>
          <a:noFill/>
          <a:ln>
            <a:noFill/>
          </a:ln>
        </p:spPr>
      </p:pic>
      <p:sp>
        <p:nvSpPr>
          <p:cNvPr id="754" name="Google Shape;754;p84"/>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5"/>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3: (Repeated) K-fold cross-validation</a:t>
            </a:r>
            <a:endParaRPr/>
          </a:p>
        </p:txBody>
      </p:sp>
      <p:sp>
        <p:nvSpPr>
          <p:cNvPr id="761" name="Google Shape;761;p85"/>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chemeClr val="dk1"/>
              </a:buClr>
              <a:buSzPts val="3000"/>
              <a:buFont typeface="Arial"/>
              <a:buChar char="•"/>
            </a:pPr>
            <a:r>
              <a:rPr lang="en-AU" sz="3000"/>
              <a:t>Split the data into </a:t>
            </a:r>
            <a:r>
              <a:rPr lang="en-AU" sz="3000" b="1"/>
              <a:t>K</a:t>
            </a:r>
            <a:r>
              <a:rPr lang="en-AU" sz="3000"/>
              <a:t> equal size parts (folds)</a:t>
            </a:r>
            <a:endParaRPr/>
          </a:p>
          <a:p>
            <a:pPr marL="457200" lvl="0" indent="-457200" algn="l" rtl="0">
              <a:lnSpc>
                <a:spcPct val="100000"/>
              </a:lnSpc>
              <a:spcBef>
                <a:spcPts val="1000"/>
              </a:spcBef>
              <a:spcAft>
                <a:spcPts val="0"/>
              </a:spcAft>
              <a:buClr>
                <a:schemeClr val="dk1"/>
              </a:buClr>
              <a:buSzPts val="3000"/>
              <a:buFont typeface="Arial"/>
              <a:buChar char="•"/>
            </a:pPr>
            <a:r>
              <a:rPr lang="en-AU" sz="3000"/>
              <a:t>For each fold </a:t>
            </a:r>
            <a:endParaRPr/>
          </a:p>
          <a:p>
            <a:pPr marL="725488" lvl="2" indent="-317500" algn="l" rtl="0">
              <a:lnSpc>
                <a:spcPct val="100000"/>
              </a:lnSpc>
              <a:spcBef>
                <a:spcPts val="500"/>
              </a:spcBef>
              <a:spcAft>
                <a:spcPts val="0"/>
              </a:spcAft>
              <a:buClr>
                <a:schemeClr val="dk1"/>
              </a:buClr>
              <a:buSzPts val="2400"/>
              <a:buChar char="■"/>
            </a:pPr>
            <a:r>
              <a:rPr lang="en-AU" sz="2400"/>
              <a:t>Use all other folds, for </a:t>
            </a:r>
            <a:r>
              <a:rPr lang="en-AU" sz="2400" b="1"/>
              <a:t>training</a:t>
            </a:r>
            <a:endParaRPr/>
          </a:p>
          <a:p>
            <a:pPr marL="725488" lvl="2" indent="-317500" algn="l" rtl="0">
              <a:lnSpc>
                <a:spcPct val="100000"/>
              </a:lnSpc>
              <a:spcBef>
                <a:spcPts val="500"/>
              </a:spcBef>
              <a:spcAft>
                <a:spcPts val="0"/>
              </a:spcAft>
              <a:buClr>
                <a:schemeClr val="dk1"/>
              </a:buClr>
              <a:buSzPts val="2400"/>
              <a:buChar char="■"/>
            </a:pPr>
            <a:r>
              <a:rPr lang="en-AU" sz="2400"/>
              <a:t>Use fold as </a:t>
            </a:r>
            <a:r>
              <a:rPr lang="en-AU" sz="2400" b="1"/>
              <a:t>testing</a:t>
            </a:r>
            <a:r>
              <a:rPr lang="en-AU" sz="2400"/>
              <a:t> i.e. model evaluation</a:t>
            </a:r>
            <a:endParaRPr/>
          </a:p>
          <a:p>
            <a:pPr marL="457200" lvl="0" indent="-457200" algn="l" rtl="0">
              <a:lnSpc>
                <a:spcPct val="100000"/>
              </a:lnSpc>
              <a:spcBef>
                <a:spcPts val="1000"/>
              </a:spcBef>
              <a:spcAft>
                <a:spcPts val="0"/>
              </a:spcAft>
              <a:buClr>
                <a:schemeClr val="dk1"/>
              </a:buClr>
              <a:buSzPts val="3000"/>
              <a:buFont typeface="Arial"/>
              <a:buChar char="•"/>
            </a:pPr>
            <a:r>
              <a:rPr lang="en-AU" sz="3000"/>
              <a:t>Constructs </a:t>
            </a:r>
            <a:r>
              <a:rPr lang="en-AU" sz="3000" b="1"/>
              <a:t>K models</a:t>
            </a:r>
            <a:endParaRPr/>
          </a:p>
          <a:p>
            <a:pPr marL="457200" lvl="0" indent="-457200" algn="l" rtl="0">
              <a:lnSpc>
                <a:spcPct val="100000"/>
              </a:lnSpc>
              <a:spcBef>
                <a:spcPts val="1000"/>
              </a:spcBef>
              <a:spcAft>
                <a:spcPts val="0"/>
              </a:spcAft>
              <a:buClr>
                <a:schemeClr val="dk1"/>
              </a:buClr>
              <a:buSzPts val="3000"/>
              <a:buFont typeface="Arial"/>
              <a:buChar char="•"/>
            </a:pPr>
            <a:r>
              <a:rPr lang="en-AU" sz="3000" b="1" i="1"/>
              <a:t>Variant</a:t>
            </a:r>
            <a:r>
              <a:rPr lang="en-AU" sz="3000" i="1"/>
              <a:t>:</a:t>
            </a:r>
            <a:r>
              <a:rPr lang="en-AU" sz="3000"/>
              <a:t> repeat procedure </a:t>
            </a:r>
            <a:r>
              <a:rPr lang="en-AU" sz="3000" b="1"/>
              <a:t>R</a:t>
            </a:r>
            <a:r>
              <a:rPr lang="en-AU" sz="3000"/>
              <a:t> times to further reduce sampling bias. Construct </a:t>
            </a:r>
            <a:r>
              <a:rPr lang="en-AU" sz="3000" b="1"/>
              <a:t>R x K</a:t>
            </a:r>
            <a:r>
              <a:rPr lang="en-AU" sz="3000"/>
              <a:t> models</a:t>
            </a:r>
            <a:endParaRPr/>
          </a:p>
          <a:p>
            <a:pPr marL="457200" lvl="0" indent="-457200" algn="l" rtl="0">
              <a:lnSpc>
                <a:spcPct val="100000"/>
              </a:lnSpc>
              <a:spcBef>
                <a:spcPts val="1000"/>
              </a:spcBef>
              <a:spcAft>
                <a:spcPts val="0"/>
              </a:spcAft>
              <a:buClr>
                <a:schemeClr val="dk1"/>
              </a:buClr>
              <a:buSzPts val="3000"/>
              <a:buFont typeface="Arial"/>
              <a:buChar char="•"/>
            </a:pPr>
            <a:r>
              <a:rPr lang="en-AU" sz="3000"/>
              <a:t>If comparing models, best model has mean/median test score</a:t>
            </a:r>
            <a:endParaRPr/>
          </a:p>
          <a:p>
            <a:pPr marL="216000" lvl="1" indent="-25499" algn="l" rtl="0">
              <a:lnSpc>
                <a:spcPct val="100000"/>
              </a:lnSpc>
              <a:spcBef>
                <a:spcPts val="500"/>
              </a:spcBef>
              <a:spcAft>
                <a:spcPts val="0"/>
              </a:spcAft>
              <a:buClr>
                <a:schemeClr val="dk1"/>
              </a:buClr>
              <a:buSzPts val="3000"/>
              <a:buNone/>
            </a:pPr>
            <a:endParaRPr sz="3000"/>
          </a:p>
        </p:txBody>
      </p:sp>
      <p:sp>
        <p:nvSpPr>
          <p:cNvPr id="762" name="Google Shape;762;p85"/>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86"/>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3: (Repeated) K-fold cross-validation</a:t>
            </a:r>
            <a:endParaRPr/>
          </a:p>
        </p:txBody>
      </p:sp>
      <p:sp>
        <p:nvSpPr>
          <p:cNvPr id="769" name="Google Shape;769;p86"/>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200"/>
              <a:buFont typeface="Arial"/>
              <a:buNone/>
            </a:pPr>
            <a:r>
              <a:rPr lang="en-AU" sz="2800" b="1" dirty="0"/>
              <a:t>Pros</a:t>
            </a:r>
            <a:r>
              <a:rPr lang="en-AU" sz="2800" dirty="0"/>
              <a:t>: </a:t>
            </a:r>
            <a:endParaRPr sz="2400" dirty="0"/>
          </a:p>
          <a:p>
            <a:pPr marL="216000" lvl="1" indent="-229334" algn="l" rtl="0">
              <a:lnSpc>
                <a:spcPct val="100000"/>
              </a:lnSpc>
              <a:spcBef>
                <a:spcPts val="500"/>
              </a:spcBef>
              <a:spcAft>
                <a:spcPts val="0"/>
              </a:spcAft>
              <a:buClr>
                <a:schemeClr val="dk1"/>
              </a:buClr>
              <a:buSzPts val="2800"/>
              <a:buChar char="○"/>
            </a:pPr>
            <a:r>
              <a:rPr lang="en-AU" sz="2400" dirty="0"/>
              <a:t>Provides robust estimates of performance</a:t>
            </a:r>
            <a:endParaRPr sz="2000" dirty="0"/>
          </a:p>
          <a:p>
            <a:pPr marL="216000" lvl="1" indent="-229334" algn="l" rtl="0">
              <a:lnSpc>
                <a:spcPct val="100000"/>
              </a:lnSpc>
              <a:spcBef>
                <a:spcPts val="500"/>
              </a:spcBef>
              <a:spcAft>
                <a:spcPts val="0"/>
              </a:spcAft>
              <a:buClr>
                <a:schemeClr val="dk1"/>
              </a:buClr>
              <a:buSzPts val="2800"/>
              <a:buChar char="○"/>
            </a:pPr>
            <a:r>
              <a:rPr lang="en-AU" sz="2400" dirty="0"/>
              <a:t>Uses all data in evaluation</a:t>
            </a:r>
            <a:endParaRPr sz="2000" dirty="0"/>
          </a:p>
          <a:p>
            <a:pPr marL="0" marR="0" lvl="0" indent="0" algn="l" rtl="0">
              <a:lnSpc>
                <a:spcPct val="100000"/>
              </a:lnSpc>
              <a:spcBef>
                <a:spcPts val="1000"/>
              </a:spcBef>
              <a:spcAft>
                <a:spcPts val="0"/>
              </a:spcAft>
              <a:buClr>
                <a:schemeClr val="dk1"/>
              </a:buClr>
              <a:buSzPts val="3200"/>
              <a:buFont typeface="Arial"/>
              <a:buNone/>
            </a:pPr>
            <a:r>
              <a:rPr lang="en-AU" sz="2800" b="1" dirty="0"/>
              <a:t>Cons</a:t>
            </a:r>
            <a:r>
              <a:rPr lang="en-AU" sz="2800" dirty="0"/>
              <a:t>: </a:t>
            </a:r>
            <a:endParaRPr sz="2400" dirty="0"/>
          </a:p>
          <a:p>
            <a:pPr marL="216000" lvl="1" indent="-229334" algn="l" rtl="0">
              <a:lnSpc>
                <a:spcPct val="100000"/>
              </a:lnSpc>
              <a:spcBef>
                <a:spcPts val="500"/>
              </a:spcBef>
              <a:spcAft>
                <a:spcPts val="0"/>
              </a:spcAft>
              <a:buClr>
                <a:schemeClr val="dk1"/>
              </a:buClr>
              <a:buSzPts val="2800"/>
              <a:buChar char="○"/>
            </a:pPr>
            <a:r>
              <a:rPr lang="en-AU" sz="2400" dirty="0"/>
              <a:t>Computationally expensive</a:t>
            </a:r>
            <a:endParaRPr sz="2000" dirty="0"/>
          </a:p>
          <a:p>
            <a:pPr marL="216000" lvl="1" indent="-229334" algn="l" rtl="0">
              <a:lnSpc>
                <a:spcPct val="100000"/>
              </a:lnSpc>
              <a:spcBef>
                <a:spcPts val="500"/>
              </a:spcBef>
              <a:spcAft>
                <a:spcPts val="0"/>
              </a:spcAft>
              <a:buClr>
                <a:schemeClr val="dk1"/>
              </a:buClr>
              <a:buSzPts val="2800"/>
              <a:buChar char="○"/>
            </a:pPr>
            <a:r>
              <a:rPr lang="en-AU" sz="2400" dirty="0"/>
              <a:t>Can be difficult to interpret large number of models</a:t>
            </a:r>
            <a:endParaRPr sz="2000" dirty="0"/>
          </a:p>
          <a:p>
            <a:pPr marL="216000" lvl="1" indent="-51534" algn="l" rtl="0">
              <a:lnSpc>
                <a:spcPct val="100000"/>
              </a:lnSpc>
              <a:spcBef>
                <a:spcPts val="500"/>
              </a:spcBef>
              <a:spcAft>
                <a:spcPts val="0"/>
              </a:spcAft>
              <a:buClr>
                <a:schemeClr val="dk1"/>
              </a:buClr>
              <a:buSzPts val="2800"/>
              <a:buNone/>
            </a:pPr>
            <a:endParaRPr sz="2400" dirty="0"/>
          </a:p>
          <a:p>
            <a:pPr marL="0" marR="0" lvl="0" indent="0" algn="l" rtl="0">
              <a:lnSpc>
                <a:spcPct val="100000"/>
              </a:lnSpc>
              <a:spcBef>
                <a:spcPts val="1000"/>
              </a:spcBef>
              <a:spcAft>
                <a:spcPts val="0"/>
              </a:spcAft>
              <a:buClr>
                <a:schemeClr val="dk1"/>
              </a:buClr>
              <a:buSzPts val="3200"/>
              <a:buFont typeface="Arial"/>
              <a:buNone/>
            </a:pPr>
            <a:r>
              <a:rPr lang="en-AU" sz="2800" dirty="0"/>
              <a:t>Often used with small-medium datasets</a:t>
            </a:r>
            <a:endParaRPr sz="2400" dirty="0"/>
          </a:p>
          <a:p>
            <a:pPr marL="0" marR="0" lvl="0" indent="0" algn="l" rtl="0">
              <a:lnSpc>
                <a:spcPct val="100000"/>
              </a:lnSpc>
              <a:spcBef>
                <a:spcPts val="1000"/>
              </a:spcBef>
              <a:spcAft>
                <a:spcPts val="0"/>
              </a:spcAft>
              <a:buClr>
                <a:schemeClr val="dk1"/>
              </a:buClr>
              <a:buSzPts val="3200"/>
              <a:buFont typeface="Arial"/>
              <a:buNone/>
            </a:pPr>
            <a:r>
              <a:rPr lang="en-AU" sz="2800" dirty="0"/>
              <a:t>Recommended for a wide range of problems!</a:t>
            </a:r>
            <a:endParaRPr sz="2400" dirty="0"/>
          </a:p>
        </p:txBody>
      </p:sp>
      <p:sp>
        <p:nvSpPr>
          <p:cNvPr id="770" name="Google Shape;770;p86"/>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2"/>
              </a:buClr>
              <a:buSzPts val="6000"/>
              <a:buFont typeface="Georgia"/>
              <a:buNone/>
            </a:pPr>
            <a:r>
              <a:rPr lang="en-AU" b="1"/>
              <a:t>Session 1: Concepts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87"/>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Data leakage and learning “uninteresting” things</a:t>
            </a:r>
            <a:endParaRPr/>
          </a:p>
        </p:txBody>
      </p:sp>
      <p:sp>
        <p:nvSpPr>
          <p:cNvPr id="776" name="Google Shape;776;p87"/>
          <p:cNvSpPr txBox="1">
            <a:spLocks noGrp="1"/>
          </p:cNvSpPr>
          <p:nvPr>
            <p:ph type="sldNum" idx="12"/>
          </p:nvPr>
        </p:nvSpPr>
        <p:spPr>
          <a:xfrm>
            <a:off x="10960059" y="6172501"/>
            <a:ext cx="846000" cy="365125"/>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70</a:t>
            </a:fld>
            <a:endParaRPr/>
          </a:p>
        </p:txBody>
      </p:sp>
      <p:sp>
        <p:nvSpPr>
          <p:cNvPr id="777" name="Google Shape;777;p87"/>
          <p:cNvSpPr txBox="1"/>
          <p:nvPr/>
        </p:nvSpPr>
        <p:spPr>
          <a:xfrm>
            <a:off x="655321" y="1524000"/>
            <a:ext cx="1080516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000">
                <a:solidFill>
                  <a:schemeClr val="dk1"/>
                </a:solidFill>
                <a:latin typeface="Calibri"/>
                <a:ea typeface="Calibri"/>
                <a:cs typeface="Calibri"/>
                <a:sym typeface="Calibri"/>
              </a:rPr>
              <a:t>Even when you cross validate, you need to make sure that you have no information about test dataset in your training dataset. This can be subtle.</a:t>
            </a:r>
            <a:endParaRPr/>
          </a:p>
        </p:txBody>
      </p:sp>
      <p:pic>
        <p:nvPicPr>
          <p:cNvPr id="778" name="Google Shape;778;p87"/>
          <p:cNvPicPr preferRelativeResize="0"/>
          <p:nvPr/>
        </p:nvPicPr>
        <p:blipFill rotWithShape="1">
          <a:blip r:embed="rId3">
            <a:alphaModFix/>
          </a:blip>
          <a:srcRect/>
          <a:stretch/>
        </p:blipFill>
        <p:spPr>
          <a:xfrm>
            <a:off x="7340600" y="2231886"/>
            <a:ext cx="3464560" cy="3464560"/>
          </a:xfrm>
          <a:prstGeom prst="rect">
            <a:avLst/>
          </a:prstGeom>
          <a:noFill/>
          <a:ln>
            <a:noFill/>
          </a:ln>
        </p:spPr>
      </p:pic>
      <p:sp>
        <p:nvSpPr>
          <p:cNvPr id="779" name="Google Shape;779;p87"/>
          <p:cNvSpPr txBox="1"/>
          <p:nvPr/>
        </p:nvSpPr>
        <p:spPr>
          <a:xfrm>
            <a:off x="7620490" y="5663313"/>
            <a:ext cx="418556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dk1"/>
                </a:solidFill>
                <a:latin typeface="Calibri"/>
                <a:ea typeface="Calibri"/>
                <a:cs typeface="Calibri"/>
                <a:sym typeface="Calibri"/>
              </a:rPr>
              <a:t>Learning hospital label in image instead of </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lung status</a:t>
            </a:r>
            <a:endParaRPr/>
          </a:p>
        </p:txBody>
      </p:sp>
      <p:pic>
        <p:nvPicPr>
          <p:cNvPr id="780" name="Google Shape;780;p87" descr="Grass-Fed vs. Grain-Fed Beef — What's the Difference?"/>
          <p:cNvPicPr preferRelativeResize="0"/>
          <p:nvPr/>
        </p:nvPicPr>
        <p:blipFill rotWithShape="1">
          <a:blip r:embed="rId4">
            <a:alphaModFix/>
          </a:blip>
          <a:srcRect l="1" t="44044" r="49345" b="-5292"/>
          <a:stretch/>
        </p:blipFill>
        <p:spPr>
          <a:xfrm>
            <a:off x="4811246" y="2231886"/>
            <a:ext cx="2697480" cy="1829991"/>
          </a:xfrm>
          <a:prstGeom prst="rect">
            <a:avLst/>
          </a:prstGeom>
          <a:noFill/>
          <a:ln>
            <a:noFill/>
          </a:ln>
        </p:spPr>
      </p:pic>
      <p:sp>
        <p:nvSpPr>
          <p:cNvPr id="781" name="Google Shape;781;p87"/>
          <p:cNvSpPr txBox="1"/>
          <p:nvPr/>
        </p:nvSpPr>
        <p:spPr>
          <a:xfrm>
            <a:off x="5113101" y="3897796"/>
            <a:ext cx="13745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dirty="0">
                <a:solidFill>
                  <a:schemeClr val="dk1"/>
                </a:solidFill>
                <a:latin typeface="Calibri"/>
                <a:ea typeface="Calibri"/>
                <a:cs typeface="Calibri"/>
                <a:sym typeface="Calibri"/>
              </a:rPr>
              <a:t>Predict COW</a:t>
            </a:r>
            <a:endParaRPr dirty="0"/>
          </a:p>
        </p:txBody>
      </p:sp>
      <p:pic>
        <p:nvPicPr>
          <p:cNvPr id="782" name="Google Shape;782;p87" descr="Cow on road: To err fatally is human, so forgive bovine ..."/>
          <p:cNvPicPr preferRelativeResize="0"/>
          <p:nvPr/>
        </p:nvPicPr>
        <p:blipFill rotWithShape="1">
          <a:blip r:embed="rId5">
            <a:alphaModFix/>
          </a:blip>
          <a:srcRect t="27360" r="40191"/>
          <a:stretch/>
        </p:blipFill>
        <p:spPr>
          <a:xfrm>
            <a:off x="4851401" y="4285408"/>
            <a:ext cx="2263542" cy="1546386"/>
          </a:xfrm>
          <a:prstGeom prst="rect">
            <a:avLst/>
          </a:prstGeom>
          <a:noFill/>
          <a:ln>
            <a:noFill/>
          </a:ln>
        </p:spPr>
      </p:pic>
      <p:sp>
        <p:nvSpPr>
          <p:cNvPr id="783" name="Google Shape;783;p87"/>
          <p:cNvSpPr txBox="1"/>
          <p:nvPr/>
        </p:nvSpPr>
        <p:spPr>
          <a:xfrm>
            <a:off x="5560982" y="5885883"/>
            <a:ext cx="12797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dirty="0">
                <a:solidFill>
                  <a:schemeClr val="dk1"/>
                </a:solidFill>
                <a:latin typeface="Calibri"/>
                <a:ea typeface="Calibri"/>
                <a:cs typeface="Calibri"/>
                <a:sym typeface="Calibri"/>
              </a:rPr>
              <a:t>Predict CAR</a:t>
            </a:r>
            <a:endParaRPr dirty="0"/>
          </a:p>
        </p:txBody>
      </p:sp>
      <p:pic>
        <p:nvPicPr>
          <p:cNvPr id="784" name="Google Shape;784;p87" descr="Overfitting : r/algotrading"/>
          <p:cNvPicPr preferRelativeResize="0"/>
          <p:nvPr/>
        </p:nvPicPr>
        <p:blipFill rotWithShape="1">
          <a:blip r:embed="rId6">
            <a:alphaModFix/>
          </a:blip>
          <a:srcRect/>
          <a:stretch/>
        </p:blipFill>
        <p:spPr>
          <a:xfrm>
            <a:off x="493044" y="2287123"/>
            <a:ext cx="3811925" cy="2541283"/>
          </a:xfrm>
          <a:prstGeom prst="rect">
            <a:avLst/>
          </a:prstGeom>
          <a:noFill/>
          <a:ln>
            <a:noFill/>
          </a:ln>
        </p:spPr>
      </p:pic>
      <p:sp>
        <p:nvSpPr>
          <p:cNvPr id="785" name="Google Shape;785;p87"/>
          <p:cNvSpPr txBox="1"/>
          <p:nvPr/>
        </p:nvSpPr>
        <p:spPr>
          <a:xfrm>
            <a:off x="405864" y="4883643"/>
            <a:ext cx="373409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dk1"/>
                </a:solidFill>
                <a:latin typeface="Calibri"/>
                <a:ea typeface="Calibri"/>
                <a:cs typeface="Calibri"/>
                <a:sym typeface="Calibri"/>
              </a:rPr>
              <a:t>Near perfect prediction  -</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typically an indicator of data leakage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9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6000"/>
              <a:buFont typeface="Georgia"/>
              <a:buNone/>
            </a:pPr>
            <a:r>
              <a:rPr lang="en-AU" b="1"/>
              <a:t>Interactive Session 3</a:t>
            </a:r>
            <a:endParaRPr/>
          </a:p>
        </p:txBody>
      </p:sp>
      <p:sp>
        <p:nvSpPr>
          <p:cNvPr id="818" name="Google Shape;818;p9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888888"/>
              </a:buClr>
              <a:buSzPts val="24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91"/>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Interactive session 3</a:t>
            </a:r>
            <a:endParaRPr/>
          </a:p>
        </p:txBody>
      </p:sp>
      <p:sp>
        <p:nvSpPr>
          <p:cNvPr id="824" name="Google Shape;824;p91"/>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AU" sz="2800"/>
              <a:t>Fit some different machine learning classifiers</a:t>
            </a:r>
            <a:endParaRPr/>
          </a:p>
          <a:p>
            <a:pPr marL="0" marR="0" lvl="0" indent="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Evaluate performance using training/test split</a:t>
            </a:r>
            <a:endParaRPr/>
          </a:p>
          <a:p>
            <a:pPr marL="0" marR="0" lvl="0" indent="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Evaluate performance using k-fold cross-validation</a:t>
            </a:r>
            <a:endParaRPr/>
          </a:p>
        </p:txBody>
      </p:sp>
      <p:sp>
        <p:nvSpPr>
          <p:cNvPr id="825" name="Google Shape;825;p91"/>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9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Return from interactive session 3</a:t>
            </a:r>
            <a:endParaRPr/>
          </a:p>
        </p:txBody>
      </p:sp>
      <p:sp>
        <p:nvSpPr>
          <p:cNvPr id="831" name="Google Shape;831;p92"/>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AU" sz="2800"/>
              <a:t>Test train split sees large performance differences</a:t>
            </a:r>
            <a:endParaRPr/>
          </a:p>
          <a:p>
            <a:pPr marL="457200" lvl="1" indent="0" algn="l" rtl="0">
              <a:lnSpc>
                <a:spcPct val="100000"/>
              </a:lnSpc>
              <a:spcBef>
                <a:spcPts val="500"/>
              </a:spcBef>
              <a:spcAft>
                <a:spcPts val="0"/>
              </a:spcAft>
              <a:buClr>
                <a:schemeClr val="dk1"/>
              </a:buClr>
              <a:buSzPts val="2800"/>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More variables, more variability</a:t>
            </a:r>
            <a:endParaRPr/>
          </a:p>
          <a:p>
            <a:pPr marL="0" marR="0" lvl="0" indent="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Cross-validation takes a little time to run</a:t>
            </a:r>
            <a:endParaRPr/>
          </a:p>
          <a:p>
            <a:pPr marL="0" marR="0" lvl="0" indent="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Some models require careful parameter selection</a:t>
            </a:r>
            <a:endParaRPr/>
          </a:p>
          <a:p>
            <a:pPr marL="0" marR="0" lvl="0" indent="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endParaRPr sz="2800"/>
          </a:p>
          <a:p>
            <a:pPr marL="216000" lvl="1" indent="-38199" algn="l" rtl="0">
              <a:lnSpc>
                <a:spcPct val="100000"/>
              </a:lnSpc>
              <a:spcBef>
                <a:spcPts val="500"/>
              </a:spcBef>
              <a:spcAft>
                <a:spcPts val="0"/>
              </a:spcAft>
              <a:buClr>
                <a:schemeClr val="dk1"/>
              </a:buClr>
              <a:buSzPts val="2800"/>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7</a:t>
            </a:r>
            <a:endParaRPr/>
          </a:p>
        </p:txBody>
      </p:sp>
      <p:sp>
        <p:nvSpPr>
          <p:cNvPr id="832" name="Google Shape;832;p92"/>
          <p:cNvSpPr txBox="1"/>
          <p:nvPr/>
        </p:nvSpPr>
        <p:spPr>
          <a:xfrm>
            <a:off x="3200400" y="6858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92"/>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4"/>
          <p:cNvSpPr txBox="1">
            <a:spLocks noGrp="1"/>
          </p:cNvSpPr>
          <p:nvPr>
            <p:ph type="title"/>
          </p:nvPr>
        </p:nvSpPr>
        <p:spPr>
          <a:xfrm>
            <a:off x="415600" y="390167"/>
            <a:ext cx="11360700" cy="763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Wrap-up of day 1</a:t>
            </a:r>
            <a:endParaRPr/>
          </a:p>
        </p:txBody>
      </p:sp>
      <p:sp>
        <p:nvSpPr>
          <p:cNvPr id="848" name="Google Shape;848;p94"/>
          <p:cNvSpPr txBox="1">
            <a:spLocks noGrp="1"/>
          </p:cNvSpPr>
          <p:nvPr>
            <p:ph type="body" idx="1"/>
          </p:nvPr>
        </p:nvSpPr>
        <p:spPr>
          <a:xfrm>
            <a:off x="311025" y="1536625"/>
            <a:ext cx="11360700" cy="4555200"/>
          </a:xfrm>
          <a:prstGeom prst="rect">
            <a:avLst/>
          </a:prstGeom>
          <a:noFill/>
          <a:ln>
            <a:noFill/>
          </a:ln>
        </p:spPr>
        <p:txBody>
          <a:bodyPr spcFirstLastPara="1" wrap="square" lIns="91425" tIns="45700" rIns="91425" bIns="45700" anchor="t" anchorCtr="0">
            <a:noAutofit/>
          </a:bodyPr>
          <a:lstStyle/>
          <a:p>
            <a:pPr marL="457200" lvl="0" indent="-393700" algn="l" rtl="0">
              <a:lnSpc>
                <a:spcPct val="100000"/>
              </a:lnSpc>
              <a:spcBef>
                <a:spcPts val="0"/>
              </a:spcBef>
              <a:spcAft>
                <a:spcPts val="0"/>
              </a:spcAft>
              <a:buSzPts val="2600"/>
              <a:buChar char="●"/>
            </a:pPr>
            <a:r>
              <a:rPr lang="en-AU" sz="2600" dirty="0"/>
              <a:t>Machine learning = find patterns in one dataset that are robust enough to occur in “similar” datasets in the future</a:t>
            </a:r>
            <a:endParaRPr sz="2600" dirty="0"/>
          </a:p>
          <a:p>
            <a:pPr marL="0" lvl="0" indent="0" algn="l" rtl="0">
              <a:lnSpc>
                <a:spcPct val="100000"/>
              </a:lnSpc>
              <a:spcBef>
                <a:spcPts val="0"/>
              </a:spcBef>
              <a:spcAft>
                <a:spcPts val="0"/>
              </a:spcAft>
              <a:buNone/>
            </a:pPr>
            <a:endParaRPr sz="2600" dirty="0"/>
          </a:p>
          <a:p>
            <a:pPr marL="457200" lvl="0" indent="-393700" algn="l" rtl="0">
              <a:lnSpc>
                <a:spcPct val="100000"/>
              </a:lnSpc>
              <a:spcBef>
                <a:spcPts val="0"/>
              </a:spcBef>
              <a:spcAft>
                <a:spcPts val="0"/>
              </a:spcAft>
              <a:buSzPts val="2600"/>
              <a:buChar char="●"/>
            </a:pPr>
            <a:r>
              <a:rPr lang="en-AU" sz="2600" dirty="0"/>
              <a:t>Supervised machine learning = we want to learn how to predict some output measurement from a set of “features”</a:t>
            </a:r>
            <a:endParaRPr sz="2600" dirty="0"/>
          </a:p>
          <a:p>
            <a:pPr marL="914400" lvl="1" indent="-393700" algn="l" rtl="0">
              <a:lnSpc>
                <a:spcPct val="100000"/>
              </a:lnSpc>
              <a:spcBef>
                <a:spcPts val="0"/>
              </a:spcBef>
              <a:spcAft>
                <a:spcPts val="0"/>
              </a:spcAft>
              <a:buSzPts val="2600"/>
              <a:buChar char="○"/>
            </a:pPr>
            <a:r>
              <a:rPr lang="en-AU" sz="2600" dirty="0"/>
              <a:t>Goal is (usually) robust prediction on future dataset</a:t>
            </a:r>
          </a:p>
          <a:p>
            <a:pPr marL="914400" lvl="1" indent="-393700" algn="l" rtl="0">
              <a:lnSpc>
                <a:spcPct val="100000"/>
              </a:lnSpc>
              <a:spcBef>
                <a:spcPts val="0"/>
              </a:spcBef>
              <a:spcAft>
                <a:spcPts val="0"/>
              </a:spcAft>
              <a:buSzPts val="2600"/>
              <a:buChar char="○"/>
            </a:pPr>
            <a:endParaRPr lang="en-AU" sz="2600" dirty="0"/>
          </a:p>
          <a:p>
            <a:pPr indent="-393700">
              <a:lnSpc>
                <a:spcPct val="100000"/>
              </a:lnSpc>
              <a:buSzPts val="2600"/>
              <a:buChar char="○"/>
            </a:pPr>
            <a:r>
              <a:rPr lang="en-AU" sz="2600" dirty="0"/>
              <a:t>Generalizability is the key goal here!</a:t>
            </a:r>
            <a:endParaRPr sz="2600" dirty="0"/>
          </a:p>
          <a:p>
            <a:pPr marL="2438400" lvl="0" indent="0" algn="l" rtl="0">
              <a:lnSpc>
                <a:spcPct val="100000"/>
              </a:lnSpc>
              <a:spcBef>
                <a:spcPts val="0"/>
              </a:spcBef>
              <a:spcAft>
                <a:spcPts val="0"/>
              </a:spcAft>
              <a:buNone/>
            </a:pPr>
            <a:endParaRPr sz="2600" dirty="0"/>
          </a:p>
          <a:p>
            <a:pPr marL="2438400" lvl="0" indent="0" algn="l" rtl="0">
              <a:lnSpc>
                <a:spcPct val="100000"/>
              </a:lnSpc>
              <a:spcBef>
                <a:spcPts val="0"/>
              </a:spcBef>
              <a:spcAft>
                <a:spcPts val="0"/>
              </a:spcAft>
              <a:buNone/>
            </a:pPr>
            <a:endParaRPr sz="26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95"/>
          <p:cNvSpPr txBox="1">
            <a:spLocks noGrp="1"/>
          </p:cNvSpPr>
          <p:nvPr>
            <p:ph type="title"/>
          </p:nvPr>
        </p:nvSpPr>
        <p:spPr>
          <a:xfrm>
            <a:off x="415600" y="390167"/>
            <a:ext cx="11360700" cy="763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Wrap-up of day 1</a:t>
            </a:r>
            <a:endParaRPr/>
          </a:p>
        </p:txBody>
      </p:sp>
      <p:sp>
        <p:nvSpPr>
          <p:cNvPr id="855" name="Google Shape;855;p95"/>
          <p:cNvSpPr txBox="1">
            <a:spLocks noGrp="1"/>
          </p:cNvSpPr>
          <p:nvPr>
            <p:ph type="body" idx="1"/>
          </p:nvPr>
        </p:nvSpPr>
        <p:spPr>
          <a:xfrm>
            <a:off x="311025" y="1536625"/>
            <a:ext cx="11360700" cy="4555200"/>
          </a:xfrm>
          <a:prstGeom prst="rect">
            <a:avLst/>
          </a:prstGeom>
          <a:noFill/>
          <a:ln>
            <a:noFill/>
          </a:ln>
        </p:spPr>
        <p:txBody>
          <a:bodyPr spcFirstLastPara="1" wrap="square" lIns="91425" tIns="45700" rIns="91425" bIns="45700" anchor="t" anchorCtr="0">
            <a:noAutofit/>
          </a:bodyPr>
          <a:lstStyle/>
          <a:p>
            <a:pPr marL="457200" lvl="0" indent="-393700" algn="l" rtl="0">
              <a:lnSpc>
                <a:spcPct val="100000"/>
              </a:lnSpc>
              <a:spcBef>
                <a:spcPts val="0"/>
              </a:spcBef>
              <a:spcAft>
                <a:spcPts val="0"/>
              </a:spcAft>
              <a:buSzPts val="2600"/>
              <a:buChar char="●"/>
            </a:pPr>
            <a:r>
              <a:rPr lang="en-AU" sz="2600"/>
              <a:t>Lots of models and algorithms to learn this prediction exist</a:t>
            </a:r>
            <a:endParaRPr sz="2600"/>
          </a:p>
          <a:p>
            <a:pPr marL="914400" lvl="1" indent="-393700" algn="l" rtl="0">
              <a:lnSpc>
                <a:spcPct val="100000"/>
              </a:lnSpc>
              <a:spcBef>
                <a:spcPts val="0"/>
              </a:spcBef>
              <a:spcAft>
                <a:spcPts val="0"/>
              </a:spcAft>
              <a:buSzPts val="2600"/>
              <a:buChar char="○"/>
            </a:pPr>
            <a:r>
              <a:rPr lang="en-AU" sz="2600"/>
              <a:t>All make different assumptions</a:t>
            </a:r>
            <a:endParaRPr sz="2600"/>
          </a:p>
          <a:p>
            <a:pPr marL="914400" lvl="1" indent="-393700" algn="l" rtl="0">
              <a:lnSpc>
                <a:spcPct val="100000"/>
              </a:lnSpc>
              <a:spcBef>
                <a:spcPts val="0"/>
              </a:spcBef>
              <a:spcAft>
                <a:spcPts val="0"/>
              </a:spcAft>
              <a:buSzPts val="2600"/>
              <a:buChar char="○"/>
            </a:pPr>
            <a:r>
              <a:rPr lang="en-AU" sz="2600"/>
              <a:t>Often have some dials (“hyperparameters”) that need to be adjusted for your dataset</a:t>
            </a:r>
            <a:endParaRPr sz="2600"/>
          </a:p>
          <a:p>
            <a:pPr marL="914400" lvl="1" indent="-393700" algn="l" rtl="0">
              <a:lnSpc>
                <a:spcPct val="100000"/>
              </a:lnSpc>
              <a:spcBef>
                <a:spcPts val="0"/>
              </a:spcBef>
              <a:spcAft>
                <a:spcPts val="0"/>
              </a:spcAft>
              <a:buSzPts val="2600"/>
              <a:buChar char="○"/>
            </a:pPr>
            <a:r>
              <a:rPr lang="en-AU" sz="2600" b="1"/>
              <a:t>We will cover this tomorrow</a:t>
            </a:r>
            <a:endParaRPr sz="2600" b="1"/>
          </a:p>
          <a:p>
            <a:pPr marL="457200" lvl="0" indent="0" algn="l" rtl="0">
              <a:lnSpc>
                <a:spcPct val="100000"/>
              </a:lnSpc>
              <a:spcBef>
                <a:spcPts val="0"/>
              </a:spcBef>
              <a:spcAft>
                <a:spcPts val="0"/>
              </a:spcAft>
              <a:buNone/>
            </a:pPr>
            <a:endParaRPr sz="2600" b="1"/>
          </a:p>
          <a:p>
            <a:pPr marL="457200" lvl="0" indent="-393700" algn="l" rtl="0">
              <a:lnSpc>
                <a:spcPct val="100000"/>
              </a:lnSpc>
              <a:spcBef>
                <a:spcPts val="0"/>
              </a:spcBef>
              <a:spcAft>
                <a:spcPts val="0"/>
              </a:spcAft>
              <a:buSzPts val="2600"/>
              <a:buChar char="●"/>
            </a:pPr>
            <a:r>
              <a:rPr lang="en-AU" sz="2600"/>
              <a:t>Evaluation needs to emulate the situation where data is not seen by model</a:t>
            </a:r>
            <a:endParaRPr sz="2600"/>
          </a:p>
          <a:p>
            <a:pPr marL="914400" lvl="1" indent="-393700" algn="l" rtl="0">
              <a:lnSpc>
                <a:spcPct val="100000"/>
              </a:lnSpc>
              <a:spcBef>
                <a:spcPts val="0"/>
              </a:spcBef>
              <a:spcAft>
                <a:spcPts val="0"/>
              </a:spcAft>
              <a:buSzPts val="2600"/>
              <a:buChar char="○"/>
            </a:pPr>
            <a:r>
              <a:rPr lang="en-AU" sz="2600"/>
              <a:t>Care needs to be taken to ensure the “test” dataset is never used to inform the model building process</a:t>
            </a:r>
            <a:endParaRPr sz="2600"/>
          </a:p>
          <a:p>
            <a:pPr marL="914400" lvl="1" indent="-393700" algn="l" rtl="0">
              <a:lnSpc>
                <a:spcPct val="100000"/>
              </a:lnSpc>
              <a:spcBef>
                <a:spcPts val="0"/>
              </a:spcBef>
              <a:spcAft>
                <a:spcPts val="0"/>
              </a:spcAft>
              <a:buSzPts val="2600"/>
              <a:buChar char="○"/>
            </a:pPr>
            <a:r>
              <a:rPr lang="en-AU" sz="2600"/>
              <a:t>This is surprisingly difficult to achieve</a:t>
            </a:r>
            <a:endParaRPr sz="2600"/>
          </a:p>
          <a:p>
            <a:pPr marL="914400" lvl="0" indent="0" algn="l" rtl="0">
              <a:lnSpc>
                <a:spcPct val="100000"/>
              </a:lnSpc>
              <a:spcBef>
                <a:spcPts val="0"/>
              </a:spcBef>
              <a:spcAft>
                <a:spcPts val="0"/>
              </a:spcAft>
              <a:buNone/>
            </a:pPr>
            <a:endParaRPr sz="2600"/>
          </a:p>
          <a:p>
            <a:pPr marL="2438400" lvl="0" indent="0" algn="l" rtl="0">
              <a:lnSpc>
                <a:spcPct val="100000"/>
              </a:lnSpc>
              <a:spcBef>
                <a:spcPts val="0"/>
              </a:spcBef>
              <a:spcAft>
                <a:spcPts val="0"/>
              </a:spcAft>
              <a:buNone/>
            </a:pPr>
            <a:endParaRPr sz="2600"/>
          </a:p>
          <a:p>
            <a:pPr marL="2438400" lvl="0" indent="0" algn="l" rtl="0">
              <a:lnSpc>
                <a:spcPct val="100000"/>
              </a:lnSpc>
              <a:spcBef>
                <a:spcPts val="0"/>
              </a:spcBef>
              <a:spcAft>
                <a:spcPts val="0"/>
              </a:spcAft>
              <a:buNone/>
            </a:pPr>
            <a:endParaRPr sz="2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96"/>
          <p:cNvSpPr txBox="1">
            <a:spLocks noGrp="1"/>
          </p:cNvSpPr>
          <p:nvPr>
            <p:ph type="title"/>
          </p:nvPr>
        </p:nvSpPr>
        <p:spPr>
          <a:xfrm>
            <a:off x="415600" y="390167"/>
            <a:ext cx="11360700" cy="763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Q/A</a:t>
            </a:r>
            <a:endParaRPr/>
          </a:p>
        </p:txBody>
      </p:sp>
      <p:sp>
        <p:nvSpPr>
          <p:cNvPr id="862" name="Google Shape;862;p96"/>
          <p:cNvSpPr txBox="1">
            <a:spLocks noGrp="1"/>
          </p:cNvSpPr>
          <p:nvPr>
            <p:ph type="body" idx="1"/>
          </p:nvPr>
        </p:nvSpPr>
        <p:spPr>
          <a:xfrm>
            <a:off x="311025" y="1536625"/>
            <a:ext cx="11360700" cy="4555200"/>
          </a:xfrm>
          <a:prstGeom prst="rect">
            <a:avLst/>
          </a:prstGeom>
          <a:noFill/>
          <a:ln>
            <a:noFill/>
          </a:ln>
        </p:spPr>
        <p:txBody>
          <a:bodyPr spcFirstLastPara="1" wrap="square" lIns="91425" tIns="45700" rIns="91425" bIns="45700" anchor="t" anchorCtr="0">
            <a:noAutofit/>
          </a:bodyPr>
          <a:lstStyle/>
          <a:p>
            <a:pPr marL="457200" lvl="0" indent="-393700" algn="l" rtl="0">
              <a:lnSpc>
                <a:spcPct val="100000"/>
              </a:lnSpc>
              <a:spcBef>
                <a:spcPts val="0"/>
              </a:spcBef>
              <a:spcAft>
                <a:spcPts val="0"/>
              </a:spcAft>
              <a:buSzPts val="2600"/>
              <a:buChar char="●"/>
            </a:pPr>
            <a:r>
              <a:rPr lang="en-AU" sz="2600"/>
              <a:t>Questions</a:t>
            </a:r>
            <a:endParaRPr sz="2600"/>
          </a:p>
          <a:p>
            <a:pPr marL="914400" lvl="0" indent="0" algn="l" rtl="0">
              <a:lnSpc>
                <a:spcPct val="100000"/>
              </a:lnSpc>
              <a:spcBef>
                <a:spcPts val="0"/>
              </a:spcBef>
              <a:spcAft>
                <a:spcPts val="0"/>
              </a:spcAft>
              <a:buNone/>
            </a:pPr>
            <a:endParaRPr sz="2600"/>
          </a:p>
          <a:p>
            <a:pPr marL="2438400" lvl="0" indent="0" algn="l" rtl="0">
              <a:lnSpc>
                <a:spcPct val="100000"/>
              </a:lnSpc>
              <a:spcBef>
                <a:spcPts val="0"/>
              </a:spcBef>
              <a:spcAft>
                <a:spcPts val="0"/>
              </a:spcAft>
              <a:buNone/>
            </a:pPr>
            <a:endParaRPr sz="2600"/>
          </a:p>
          <a:p>
            <a:pPr marL="2438400" lvl="0" indent="0" algn="l" rtl="0">
              <a:lnSpc>
                <a:spcPct val="100000"/>
              </a:lnSpc>
              <a:spcBef>
                <a:spcPts val="0"/>
              </a:spcBef>
              <a:spcAft>
                <a:spcPts val="0"/>
              </a:spcAft>
              <a:buNone/>
            </a:pPr>
            <a:endParaRPr sz="26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C4B27A9-AB0A-F121-223D-F7E99BFAB77B}"/>
            </a:ext>
          </a:extLst>
        </p:cNvPr>
        <p:cNvGrpSpPr/>
        <p:nvPr/>
      </p:nvGrpSpPr>
      <p:grpSpPr>
        <a:xfrm>
          <a:off x="0" y="0"/>
          <a:ext cx="0" cy="0"/>
          <a:chOff x="0" y="0"/>
          <a:chExt cx="0" cy="0"/>
        </a:xfrm>
      </p:grpSpPr>
      <p:sp>
        <p:nvSpPr>
          <p:cNvPr id="158" name="Google Shape;158;p23">
            <a:extLst>
              <a:ext uri="{FF2B5EF4-FFF2-40B4-BE49-F238E27FC236}">
                <a16:creationId xmlns:a16="http://schemas.microsoft.com/office/drawing/2014/main" id="{0E899E3A-04BE-2549-6361-23BABFE3100F}"/>
              </a:ext>
            </a:extLst>
          </p:cNvPr>
          <p:cNvSpPr txBox="1">
            <a:spLocks noGrp="1"/>
          </p:cNvSpPr>
          <p:nvPr>
            <p:ph type="subTitle" idx="1"/>
          </p:nvPr>
        </p:nvSpPr>
        <p:spPr>
          <a:xfrm>
            <a:off x="415650" y="2900550"/>
            <a:ext cx="11360700" cy="1056900"/>
          </a:xfrm>
          <a:prstGeom prst="rect">
            <a:avLst/>
          </a:prstGeom>
          <a:noFill/>
          <a:ln>
            <a:noFill/>
          </a:ln>
        </p:spPr>
        <p:txBody>
          <a:bodyPr spcFirstLastPara="1" wrap="square" lIns="90000" tIns="90000" rIns="90000" bIns="90000" anchor="t" anchorCtr="0">
            <a:noAutofit/>
          </a:bodyPr>
          <a:lstStyle/>
          <a:p>
            <a:pPr marL="0" lvl="0" indent="0" algn="l" rtl="0">
              <a:lnSpc>
                <a:spcPct val="100000"/>
              </a:lnSpc>
              <a:spcBef>
                <a:spcPts val="0"/>
              </a:spcBef>
              <a:spcAft>
                <a:spcPts val="0"/>
              </a:spcAft>
              <a:buClr>
                <a:schemeClr val="lt1"/>
              </a:buClr>
              <a:buSzPts val="3800"/>
              <a:buNone/>
            </a:pPr>
            <a:r>
              <a:rPr lang="en-AU" sz="3500"/>
              <a:t>What does it mean and how to avoid common traps</a:t>
            </a:r>
            <a:endParaRPr sz="3500"/>
          </a:p>
          <a:p>
            <a:pPr marL="0" lvl="0" indent="0" algn="l" rtl="0">
              <a:lnSpc>
                <a:spcPct val="100000"/>
              </a:lnSpc>
              <a:spcBef>
                <a:spcPts val="0"/>
              </a:spcBef>
              <a:spcAft>
                <a:spcPts val="0"/>
              </a:spcAft>
              <a:buClr>
                <a:schemeClr val="lt1"/>
              </a:buClr>
              <a:buSzPts val="3800"/>
              <a:buNone/>
            </a:pPr>
            <a:endParaRPr sz="3500"/>
          </a:p>
        </p:txBody>
      </p:sp>
      <p:sp>
        <p:nvSpPr>
          <p:cNvPr id="159" name="Google Shape;159;p23">
            <a:extLst>
              <a:ext uri="{FF2B5EF4-FFF2-40B4-BE49-F238E27FC236}">
                <a16:creationId xmlns:a16="http://schemas.microsoft.com/office/drawing/2014/main" id="{93BD065C-48A6-F957-0EBD-C020F714F66E}"/>
              </a:ext>
            </a:extLst>
          </p:cNvPr>
          <p:cNvSpPr txBox="1">
            <a:spLocks noGrp="1"/>
          </p:cNvSpPr>
          <p:nvPr>
            <p:ph type="ctrTitle"/>
          </p:nvPr>
        </p:nvSpPr>
        <p:spPr>
          <a:xfrm>
            <a:off x="357500" y="773800"/>
            <a:ext cx="11276100" cy="2277900"/>
          </a:xfrm>
          <a:prstGeom prst="rect">
            <a:avLst/>
          </a:prstGeom>
        </p:spPr>
        <p:txBody>
          <a:bodyPr spcFirstLastPara="1" wrap="square" lIns="121900" tIns="121900" rIns="121900" bIns="121900" anchor="b" anchorCtr="0">
            <a:spAutoFit/>
          </a:bodyPr>
          <a:lstStyle/>
          <a:p>
            <a:pPr marL="0" lvl="0" indent="0" algn="ctr" rtl="0">
              <a:spcBef>
                <a:spcPts val="0"/>
              </a:spcBef>
              <a:spcAft>
                <a:spcPts val="0"/>
              </a:spcAft>
              <a:buNone/>
            </a:pPr>
            <a:r>
              <a:rPr lang="en-AU" sz="6600" b="1" dirty="0"/>
              <a:t>Applying machine learning in life sciences – Day 2:</a:t>
            </a:r>
            <a:endParaRPr sz="6600" b="1" dirty="0"/>
          </a:p>
        </p:txBody>
      </p:sp>
      <p:sp>
        <p:nvSpPr>
          <p:cNvPr id="160" name="Google Shape;160;p23">
            <a:extLst>
              <a:ext uri="{FF2B5EF4-FFF2-40B4-BE49-F238E27FC236}">
                <a16:creationId xmlns:a16="http://schemas.microsoft.com/office/drawing/2014/main" id="{6AD9D70A-AEB3-1936-CC18-8B446A9E1186}"/>
              </a:ext>
            </a:extLst>
          </p:cNvPr>
          <p:cNvSpPr txBox="1"/>
          <p:nvPr/>
        </p:nvSpPr>
        <p:spPr>
          <a:xfrm>
            <a:off x="3071323" y="3799100"/>
            <a:ext cx="5365200" cy="1015200"/>
          </a:xfrm>
          <a:prstGeom prst="rect">
            <a:avLst/>
          </a:prstGeom>
          <a:noFill/>
          <a:ln>
            <a:noFill/>
          </a:ln>
        </p:spPr>
        <p:txBody>
          <a:bodyPr spcFirstLastPara="1" wrap="square" lIns="27325" tIns="27325" rIns="27325" bIns="27325" anchor="t" anchorCtr="0">
            <a:spAutoFit/>
          </a:bodyPr>
          <a:lstStyle/>
          <a:p>
            <a:pPr marL="0" lvl="0" indent="0" algn="ctr" rtl="0">
              <a:spcBef>
                <a:spcPts val="0"/>
              </a:spcBef>
              <a:spcAft>
                <a:spcPts val="0"/>
              </a:spcAft>
              <a:buNone/>
            </a:pPr>
            <a:r>
              <a:rPr lang="en-AU" sz="3242" b="1">
                <a:solidFill>
                  <a:srgbClr val="1B243B"/>
                </a:solidFill>
                <a:latin typeface="Nunito"/>
                <a:ea typeface="Nunito"/>
                <a:cs typeface="Nunito"/>
                <a:sym typeface="Nunito"/>
              </a:rPr>
              <a:t>Ben Goudey</a:t>
            </a:r>
            <a:endParaRPr sz="3242" b="1">
              <a:solidFill>
                <a:srgbClr val="1B243B"/>
              </a:solidFill>
              <a:latin typeface="Nunito"/>
              <a:ea typeface="Nunito"/>
              <a:cs typeface="Nunito"/>
              <a:sym typeface="Nunito"/>
            </a:endParaRPr>
          </a:p>
          <a:p>
            <a:pPr marL="0" lvl="0" indent="0" algn="ctr" rtl="0">
              <a:spcBef>
                <a:spcPts val="0"/>
              </a:spcBef>
              <a:spcAft>
                <a:spcPts val="0"/>
              </a:spcAft>
              <a:buNone/>
            </a:pPr>
            <a:r>
              <a:rPr lang="en-AU" sz="2993">
                <a:solidFill>
                  <a:schemeClr val="dk1"/>
                </a:solidFill>
                <a:latin typeface="Nunito"/>
                <a:ea typeface="Nunito"/>
                <a:cs typeface="Nunito"/>
                <a:sym typeface="Nunito"/>
              </a:rPr>
              <a:t>AI Technical Lead</a:t>
            </a:r>
            <a:endParaRPr sz="3242" b="1">
              <a:solidFill>
                <a:srgbClr val="1B243B"/>
              </a:solidFill>
              <a:latin typeface="Nunito"/>
              <a:ea typeface="Nunito"/>
              <a:cs typeface="Nunito"/>
              <a:sym typeface="Nunito"/>
            </a:endParaRPr>
          </a:p>
        </p:txBody>
      </p:sp>
      <p:sp>
        <p:nvSpPr>
          <p:cNvPr id="161" name="Google Shape;161;p23">
            <a:extLst>
              <a:ext uri="{FF2B5EF4-FFF2-40B4-BE49-F238E27FC236}">
                <a16:creationId xmlns:a16="http://schemas.microsoft.com/office/drawing/2014/main" id="{23CC9D75-681E-1C32-0E43-8DF98EAEF5F5}"/>
              </a:ext>
            </a:extLst>
          </p:cNvPr>
          <p:cNvSpPr txBox="1"/>
          <p:nvPr/>
        </p:nvSpPr>
        <p:spPr>
          <a:xfrm>
            <a:off x="2762472" y="5083075"/>
            <a:ext cx="6213600" cy="516000"/>
          </a:xfrm>
          <a:prstGeom prst="rect">
            <a:avLst/>
          </a:prstGeom>
          <a:noFill/>
          <a:ln>
            <a:noFill/>
          </a:ln>
        </p:spPr>
        <p:txBody>
          <a:bodyPr spcFirstLastPara="1" wrap="square" lIns="27325" tIns="27325" rIns="27325" bIns="27325" anchor="t" anchorCtr="0">
            <a:spAutoFit/>
          </a:bodyPr>
          <a:lstStyle/>
          <a:p>
            <a:pPr marL="0" lvl="0" indent="0" algn="ctr" rtl="0">
              <a:spcBef>
                <a:spcPts val="0"/>
              </a:spcBef>
              <a:spcAft>
                <a:spcPts val="0"/>
              </a:spcAft>
              <a:buNone/>
            </a:pPr>
            <a:r>
              <a:rPr lang="en-AU" sz="2993" b="1">
                <a:solidFill>
                  <a:srgbClr val="1B243B"/>
                </a:solidFill>
                <a:latin typeface="Nunito"/>
                <a:ea typeface="Nunito"/>
                <a:cs typeface="Nunito"/>
                <a:sym typeface="Nunito"/>
              </a:rPr>
              <a:t>Australia BioCommons</a:t>
            </a:r>
            <a:endParaRPr sz="3393" b="1">
              <a:solidFill>
                <a:srgbClr val="1B243B"/>
              </a:solidFill>
              <a:latin typeface="Nunito"/>
              <a:ea typeface="Nunito"/>
              <a:cs typeface="Nunito"/>
              <a:sym typeface="Nunito"/>
            </a:endParaRPr>
          </a:p>
        </p:txBody>
      </p:sp>
    </p:spTree>
    <p:extLst>
      <p:ext uri="{BB962C8B-B14F-4D97-AF65-F5344CB8AC3E}">
        <p14:creationId xmlns:p14="http://schemas.microsoft.com/office/powerpoint/2010/main" val="2485736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ABBE94B2-48D4-F33A-91FD-3AE151D63AC0}"/>
            </a:ext>
          </a:extLst>
        </p:cNvPr>
        <p:cNvGrpSpPr/>
        <p:nvPr/>
      </p:nvGrpSpPr>
      <p:grpSpPr>
        <a:xfrm>
          <a:off x="0" y="0"/>
          <a:ext cx="0" cy="0"/>
          <a:chOff x="0" y="0"/>
          <a:chExt cx="0" cy="0"/>
        </a:xfrm>
      </p:grpSpPr>
      <p:sp>
        <p:nvSpPr>
          <p:cNvPr id="173" name="Google Shape;173;p25">
            <a:extLst>
              <a:ext uri="{FF2B5EF4-FFF2-40B4-BE49-F238E27FC236}">
                <a16:creationId xmlns:a16="http://schemas.microsoft.com/office/drawing/2014/main" id="{607452DE-B22F-1144-5C4F-95D8A0DF5229}"/>
              </a:ext>
            </a:extLst>
          </p:cNvPr>
          <p:cNvSpPr txBox="1">
            <a:spLocks noGrp="1"/>
          </p:cNvSpPr>
          <p:nvPr>
            <p:ph type="title"/>
          </p:nvPr>
        </p:nvSpPr>
        <p:spPr>
          <a:xfrm>
            <a:off x="415600" y="593367"/>
            <a:ext cx="11360700" cy="763800"/>
          </a:xfrm>
          <a:prstGeom prst="rect">
            <a:avLst/>
          </a:prstGeom>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Font typeface="Arial"/>
              <a:buNone/>
            </a:pPr>
            <a:r>
              <a:rPr lang="en-AU" sz="3300" b="1">
                <a:solidFill>
                  <a:schemeClr val="accent1"/>
                </a:solidFill>
                <a:latin typeface="Nunito"/>
                <a:ea typeface="Nunito"/>
                <a:cs typeface="Nunito"/>
                <a:sym typeface="Nunito"/>
              </a:rPr>
              <a:t>Ben Goudey: who am I?</a:t>
            </a:r>
            <a:endParaRPr sz="3300" b="1">
              <a:solidFill>
                <a:schemeClr val="accent1"/>
              </a:solidFill>
              <a:latin typeface="Nunito"/>
              <a:ea typeface="Nunito"/>
              <a:cs typeface="Nunito"/>
              <a:sym typeface="Nunito"/>
            </a:endParaRPr>
          </a:p>
        </p:txBody>
      </p:sp>
      <p:pic>
        <p:nvPicPr>
          <p:cNvPr id="174" name="Google Shape;174;p25" title="IMG_9750.JPG">
            <a:extLst>
              <a:ext uri="{FF2B5EF4-FFF2-40B4-BE49-F238E27FC236}">
                <a16:creationId xmlns:a16="http://schemas.microsoft.com/office/drawing/2014/main" id="{749737B6-5DD6-0846-0E49-6FE74241C08D}"/>
              </a:ext>
            </a:extLst>
          </p:cNvPr>
          <p:cNvPicPr preferRelativeResize="0"/>
          <p:nvPr/>
        </p:nvPicPr>
        <p:blipFill>
          <a:blip r:embed="rId3">
            <a:alphaModFix/>
          </a:blip>
          <a:stretch>
            <a:fillRect/>
          </a:stretch>
        </p:blipFill>
        <p:spPr>
          <a:xfrm>
            <a:off x="4504335" y="2252362"/>
            <a:ext cx="3182500" cy="3732987"/>
          </a:xfrm>
          <a:prstGeom prst="rect">
            <a:avLst/>
          </a:prstGeom>
          <a:noFill/>
          <a:ln>
            <a:noFill/>
          </a:ln>
        </p:spPr>
      </p:pic>
      <p:sp>
        <p:nvSpPr>
          <p:cNvPr id="175" name="Google Shape;175;p25">
            <a:extLst>
              <a:ext uri="{FF2B5EF4-FFF2-40B4-BE49-F238E27FC236}">
                <a16:creationId xmlns:a16="http://schemas.microsoft.com/office/drawing/2014/main" id="{49AEBBFE-B29F-ACEE-4F2E-23444020357F}"/>
              </a:ext>
            </a:extLst>
          </p:cNvPr>
          <p:cNvSpPr txBox="1">
            <a:spLocks noGrp="1"/>
          </p:cNvSpPr>
          <p:nvPr>
            <p:ph type="body" idx="1"/>
          </p:nvPr>
        </p:nvSpPr>
        <p:spPr>
          <a:xfrm>
            <a:off x="415600" y="1141908"/>
            <a:ext cx="11360700" cy="974400"/>
          </a:xfrm>
          <a:prstGeom prst="rect">
            <a:avLst/>
          </a:prstGeom>
        </p:spPr>
        <p:txBody>
          <a:bodyPr spcFirstLastPara="1" wrap="square" lIns="121900" tIns="121900" rIns="121900" bIns="121900" anchor="ctr" anchorCtr="0">
            <a:spAutoFit/>
          </a:bodyPr>
          <a:lstStyle/>
          <a:p>
            <a:pPr marL="228600" lvl="0" indent="-254000" algn="l" rtl="0">
              <a:lnSpc>
                <a:spcPct val="115000"/>
              </a:lnSpc>
              <a:spcBef>
                <a:spcPts val="0"/>
              </a:spcBef>
              <a:spcAft>
                <a:spcPts val="0"/>
              </a:spcAft>
              <a:buSzPts val="2200"/>
              <a:buFont typeface="Nunito"/>
              <a:buChar char="●"/>
            </a:pPr>
            <a:r>
              <a:rPr lang="en-AU" sz="2200">
                <a:latin typeface="Nunito"/>
                <a:ea typeface="Nunito"/>
                <a:cs typeface="Nunito"/>
                <a:sym typeface="Nunito"/>
              </a:rPr>
              <a:t>AI Tech Lead: Figuring how AI is used in life-sciences, what the barriers are and how BioCommons can help to communities to overcome these</a:t>
            </a:r>
            <a:endParaRPr sz="2200">
              <a:latin typeface="Nunito"/>
              <a:ea typeface="Nunito"/>
              <a:cs typeface="Nunito"/>
              <a:sym typeface="Nunito"/>
            </a:endParaRPr>
          </a:p>
        </p:txBody>
      </p:sp>
      <p:pic>
        <p:nvPicPr>
          <p:cNvPr id="176" name="Google Shape;176;p25">
            <a:extLst>
              <a:ext uri="{FF2B5EF4-FFF2-40B4-BE49-F238E27FC236}">
                <a16:creationId xmlns:a16="http://schemas.microsoft.com/office/drawing/2014/main" id="{A068BEC8-6628-09DE-B8E5-C348652E1DF0}"/>
              </a:ext>
            </a:extLst>
          </p:cNvPr>
          <p:cNvPicPr preferRelativeResize="0"/>
          <p:nvPr/>
        </p:nvPicPr>
        <p:blipFill>
          <a:blip r:embed="rId4">
            <a:alphaModFix/>
          </a:blip>
          <a:stretch>
            <a:fillRect/>
          </a:stretch>
        </p:blipFill>
        <p:spPr>
          <a:xfrm>
            <a:off x="940839" y="5370133"/>
            <a:ext cx="528704" cy="528704"/>
          </a:xfrm>
          <a:prstGeom prst="rect">
            <a:avLst/>
          </a:prstGeom>
          <a:noFill/>
          <a:ln>
            <a:noFill/>
          </a:ln>
        </p:spPr>
      </p:pic>
      <p:pic>
        <p:nvPicPr>
          <p:cNvPr id="177" name="Google Shape;177;p25">
            <a:extLst>
              <a:ext uri="{FF2B5EF4-FFF2-40B4-BE49-F238E27FC236}">
                <a16:creationId xmlns:a16="http://schemas.microsoft.com/office/drawing/2014/main" id="{7B14999A-AE61-CF6A-89DE-9481ECF1A7DD}"/>
              </a:ext>
            </a:extLst>
          </p:cNvPr>
          <p:cNvPicPr preferRelativeResize="0"/>
          <p:nvPr/>
        </p:nvPicPr>
        <p:blipFill>
          <a:blip r:embed="rId5">
            <a:alphaModFix/>
          </a:blip>
          <a:stretch>
            <a:fillRect/>
          </a:stretch>
        </p:blipFill>
        <p:spPr>
          <a:xfrm>
            <a:off x="8084293" y="3110371"/>
            <a:ext cx="1091301" cy="637263"/>
          </a:xfrm>
          <a:prstGeom prst="rect">
            <a:avLst/>
          </a:prstGeom>
          <a:noFill/>
          <a:ln>
            <a:noFill/>
          </a:ln>
        </p:spPr>
      </p:pic>
      <p:pic>
        <p:nvPicPr>
          <p:cNvPr id="178" name="Google Shape;178;p25">
            <a:extLst>
              <a:ext uri="{FF2B5EF4-FFF2-40B4-BE49-F238E27FC236}">
                <a16:creationId xmlns:a16="http://schemas.microsoft.com/office/drawing/2014/main" id="{A3BC9618-5088-5F94-0C52-1A21A15F426C}"/>
              </a:ext>
            </a:extLst>
          </p:cNvPr>
          <p:cNvPicPr preferRelativeResize="0"/>
          <p:nvPr/>
        </p:nvPicPr>
        <p:blipFill>
          <a:blip r:embed="rId4">
            <a:alphaModFix/>
          </a:blip>
          <a:stretch>
            <a:fillRect/>
          </a:stretch>
        </p:blipFill>
        <p:spPr>
          <a:xfrm>
            <a:off x="946591" y="4474381"/>
            <a:ext cx="637255" cy="637255"/>
          </a:xfrm>
          <a:prstGeom prst="rect">
            <a:avLst/>
          </a:prstGeom>
          <a:noFill/>
          <a:ln>
            <a:noFill/>
          </a:ln>
        </p:spPr>
      </p:pic>
      <p:pic>
        <p:nvPicPr>
          <p:cNvPr id="179" name="Google Shape;179;p25">
            <a:extLst>
              <a:ext uri="{FF2B5EF4-FFF2-40B4-BE49-F238E27FC236}">
                <a16:creationId xmlns:a16="http://schemas.microsoft.com/office/drawing/2014/main" id="{DF13D37A-CB43-D3A7-8CC9-3B93010B61E1}"/>
              </a:ext>
            </a:extLst>
          </p:cNvPr>
          <p:cNvPicPr preferRelativeResize="0"/>
          <p:nvPr/>
        </p:nvPicPr>
        <p:blipFill rotWithShape="1">
          <a:blip r:embed="rId6">
            <a:alphaModFix/>
          </a:blip>
          <a:srcRect t="30841" r="3260" b="28313"/>
          <a:stretch/>
        </p:blipFill>
        <p:spPr>
          <a:xfrm>
            <a:off x="280770" y="2948542"/>
            <a:ext cx="2141658" cy="633733"/>
          </a:xfrm>
          <a:prstGeom prst="rect">
            <a:avLst/>
          </a:prstGeom>
          <a:noFill/>
          <a:ln>
            <a:noFill/>
          </a:ln>
        </p:spPr>
      </p:pic>
      <p:pic>
        <p:nvPicPr>
          <p:cNvPr id="180" name="Google Shape;180;p25">
            <a:extLst>
              <a:ext uri="{FF2B5EF4-FFF2-40B4-BE49-F238E27FC236}">
                <a16:creationId xmlns:a16="http://schemas.microsoft.com/office/drawing/2014/main" id="{23ABED6B-9F05-9568-D11A-6045F6F6729C}"/>
              </a:ext>
            </a:extLst>
          </p:cNvPr>
          <p:cNvPicPr preferRelativeResize="0"/>
          <p:nvPr/>
        </p:nvPicPr>
        <p:blipFill>
          <a:blip r:embed="rId7">
            <a:alphaModFix/>
          </a:blip>
          <a:stretch>
            <a:fillRect/>
          </a:stretch>
        </p:blipFill>
        <p:spPr>
          <a:xfrm>
            <a:off x="171494" y="3582269"/>
            <a:ext cx="2250348" cy="633602"/>
          </a:xfrm>
          <a:prstGeom prst="rect">
            <a:avLst/>
          </a:prstGeom>
          <a:noFill/>
          <a:ln>
            <a:noFill/>
          </a:ln>
        </p:spPr>
      </p:pic>
      <p:pic>
        <p:nvPicPr>
          <p:cNvPr id="181" name="Google Shape;181;p25">
            <a:extLst>
              <a:ext uri="{FF2B5EF4-FFF2-40B4-BE49-F238E27FC236}">
                <a16:creationId xmlns:a16="http://schemas.microsoft.com/office/drawing/2014/main" id="{8DC86D3E-6672-1EDF-A445-19E477869D23}"/>
              </a:ext>
            </a:extLst>
          </p:cNvPr>
          <p:cNvPicPr preferRelativeResize="0"/>
          <p:nvPr/>
        </p:nvPicPr>
        <p:blipFill>
          <a:blip r:embed="rId8">
            <a:alphaModFix/>
          </a:blip>
          <a:stretch>
            <a:fillRect/>
          </a:stretch>
        </p:blipFill>
        <p:spPr>
          <a:xfrm>
            <a:off x="8084293" y="3919800"/>
            <a:ext cx="1006228" cy="1191838"/>
          </a:xfrm>
          <a:prstGeom prst="rect">
            <a:avLst/>
          </a:prstGeom>
          <a:noFill/>
          <a:ln>
            <a:noFill/>
          </a:ln>
        </p:spPr>
      </p:pic>
      <p:sp>
        <p:nvSpPr>
          <p:cNvPr id="182" name="Google Shape;182;p25">
            <a:extLst>
              <a:ext uri="{FF2B5EF4-FFF2-40B4-BE49-F238E27FC236}">
                <a16:creationId xmlns:a16="http://schemas.microsoft.com/office/drawing/2014/main" id="{3B035AD9-94A6-E0E9-B8BA-603408EECCC8}"/>
              </a:ext>
            </a:extLst>
          </p:cNvPr>
          <p:cNvSpPr txBox="1"/>
          <p:nvPr/>
        </p:nvSpPr>
        <p:spPr>
          <a:xfrm>
            <a:off x="1638727" y="5422088"/>
            <a:ext cx="27837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PhD, Comp Sci</a:t>
            </a:r>
            <a:br>
              <a:rPr lang="en-AU" sz="2200">
                <a:latin typeface="Nunito"/>
                <a:ea typeface="Nunito"/>
                <a:cs typeface="Nunito"/>
                <a:sym typeface="Nunito"/>
              </a:rPr>
            </a:br>
            <a:r>
              <a:rPr lang="en-AU" sz="2200">
                <a:latin typeface="Nunito"/>
                <a:ea typeface="Nunito"/>
                <a:cs typeface="Nunito"/>
                <a:sym typeface="Nunito"/>
              </a:rPr>
              <a:t>  (2016)</a:t>
            </a:r>
            <a:endParaRPr sz="2200">
              <a:latin typeface="Nunito"/>
              <a:ea typeface="Nunito"/>
              <a:cs typeface="Nunito"/>
              <a:sym typeface="Nunito"/>
            </a:endParaRPr>
          </a:p>
        </p:txBody>
      </p:sp>
      <p:sp>
        <p:nvSpPr>
          <p:cNvPr id="183" name="Google Shape;183;p25">
            <a:extLst>
              <a:ext uri="{FF2B5EF4-FFF2-40B4-BE49-F238E27FC236}">
                <a16:creationId xmlns:a16="http://schemas.microsoft.com/office/drawing/2014/main" id="{33FFB3DA-B06F-4C67-C3B5-0F5A3B719293}"/>
              </a:ext>
            </a:extLst>
          </p:cNvPr>
          <p:cNvSpPr txBox="1"/>
          <p:nvPr/>
        </p:nvSpPr>
        <p:spPr>
          <a:xfrm>
            <a:off x="1638727" y="4606581"/>
            <a:ext cx="2783700" cy="3972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Postdoc (21/22)</a:t>
            </a:r>
            <a:endParaRPr sz="2200">
              <a:latin typeface="Nunito"/>
              <a:ea typeface="Nunito"/>
              <a:cs typeface="Nunito"/>
              <a:sym typeface="Nunito"/>
            </a:endParaRPr>
          </a:p>
        </p:txBody>
      </p:sp>
      <p:sp>
        <p:nvSpPr>
          <p:cNvPr id="184" name="Google Shape;184;p25">
            <a:extLst>
              <a:ext uri="{FF2B5EF4-FFF2-40B4-BE49-F238E27FC236}">
                <a16:creationId xmlns:a16="http://schemas.microsoft.com/office/drawing/2014/main" id="{93B59529-8E2F-913E-59E6-3A2B8B8BFE06}"/>
              </a:ext>
            </a:extLst>
          </p:cNvPr>
          <p:cNvSpPr txBox="1"/>
          <p:nvPr/>
        </p:nvSpPr>
        <p:spPr>
          <a:xfrm>
            <a:off x="2610530" y="3053000"/>
            <a:ext cx="14973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Postdoc (23/24)</a:t>
            </a:r>
            <a:endParaRPr sz="2200">
              <a:latin typeface="Nunito"/>
              <a:ea typeface="Nunito"/>
              <a:cs typeface="Nunito"/>
              <a:sym typeface="Nunito"/>
            </a:endParaRPr>
          </a:p>
        </p:txBody>
      </p:sp>
      <p:sp>
        <p:nvSpPr>
          <p:cNvPr id="185" name="Google Shape;185;p25">
            <a:extLst>
              <a:ext uri="{FF2B5EF4-FFF2-40B4-BE49-F238E27FC236}">
                <a16:creationId xmlns:a16="http://schemas.microsoft.com/office/drawing/2014/main" id="{02B1B1E7-ED23-6504-797C-EB4CA98ED860}"/>
              </a:ext>
            </a:extLst>
          </p:cNvPr>
          <p:cNvSpPr txBox="1"/>
          <p:nvPr/>
        </p:nvSpPr>
        <p:spPr>
          <a:xfrm>
            <a:off x="9279767" y="3053000"/>
            <a:ext cx="22509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Research Scientist, 13-21</a:t>
            </a:r>
            <a:endParaRPr sz="2200">
              <a:latin typeface="Nunito"/>
              <a:ea typeface="Nunito"/>
              <a:cs typeface="Nunito"/>
              <a:sym typeface="Nunito"/>
            </a:endParaRPr>
          </a:p>
        </p:txBody>
      </p:sp>
      <p:sp>
        <p:nvSpPr>
          <p:cNvPr id="186" name="Google Shape;186;p25">
            <a:extLst>
              <a:ext uri="{FF2B5EF4-FFF2-40B4-BE49-F238E27FC236}">
                <a16:creationId xmlns:a16="http://schemas.microsoft.com/office/drawing/2014/main" id="{4CE3EFD7-533F-87FC-8B2F-7CC324D28F09}"/>
              </a:ext>
            </a:extLst>
          </p:cNvPr>
          <p:cNvSpPr txBox="1"/>
          <p:nvPr/>
        </p:nvSpPr>
        <p:spPr>
          <a:xfrm>
            <a:off x="9279767" y="4154369"/>
            <a:ext cx="27837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a:latin typeface="Nunito"/>
                <a:ea typeface="Nunito"/>
                <a:cs typeface="Nunito"/>
                <a:sym typeface="Nunito"/>
              </a:rPr>
              <a:t>PhD, Comp Sci</a:t>
            </a:r>
            <a:br>
              <a:rPr lang="en-AU" sz="2200">
                <a:latin typeface="Nunito"/>
                <a:ea typeface="Nunito"/>
                <a:cs typeface="Nunito"/>
                <a:sym typeface="Nunito"/>
              </a:rPr>
            </a:br>
            <a:r>
              <a:rPr lang="en-AU" sz="2200">
                <a:latin typeface="Nunito"/>
                <a:ea typeface="Nunito"/>
                <a:cs typeface="Nunito"/>
                <a:sym typeface="Nunito"/>
              </a:rPr>
              <a:t>  (2016)</a:t>
            </a:r>
            <a:endParaRPr sz="2200">
              <a:latin typeface="Nunito"/>
              <a:ea typeface="Nunito"/>
              <a:cs typeface="Nunito"/>
              <a:sym typeface="Nunito"/>
            </a:endParaRPr>
          </a:p>
        </p:txBody>
      </p:sp>
      <p:sp>
        <p:nvSpPr>
          <p:cNvPr id="187" name="Google Shape;187;p25">
            <a:extLst>
              <a:ext uri="{FF2B5EF4-FFF2-40B4-BE49-F238E27FC236}">
                <a16:creationId xmlns:a16="http://schemas.microsoft.com/office/drawing/2014/main" id="{AEEF9061-B757-66F2-2097-3879BC02E286}"/>
              </a:ext>
            </a:extLst>
          </p:cNvPr>
          <p:cNvSpPr txBox="1"/>
          <p:nvPr/>
        </p:nvSpPr>
        <p:spPr>
          <a:xfrm>
            <a:off x="7111940" y="5283800"/>
            <a:ext cx="2502300" cy="397200"/>
          </a:xfrm>
          <a:prstGeom prst="rect">
            <a:avLst/>
          </a:prstGeom>
          <a:noFill/>
          <a:ln>
            <a:noFill/>
          </a:ln>
        </p:spPr>
        <p:txBody>
          <a:bodyPr spcFirstLastPara="1" wrap="square" lIns="45725" tIns="45725" rIns="45725" bIns="45725" anchor="t" anchorCtr="0">
            <a:spAutoFit/>
          </a:bodyPr>
          <a:lstStyle/>
          <a:p>
            <a:pPr marL="609600" lvl="0" indent="0" algn="l" rtl="0">
              <a:lnSpc>
                <a:spcPct val="90000"/>
              </a:lnSpc>
              <a:spcBef>
                <a:spcPts val="0"/>
              </a:spcBef>
              <a:spcAft>
                <a:spcPts val="0"/>
              </a:spcAft>
              <a:buNone/>
            </a:pPr>
            <a:r>
              <a:rPr lang="en-AU" sz="2200" i="1">
                <a:latin typeface="Nunito"/>
                <a:ea typeface="Nunito"/>
                <a:cs typeface="Nunito"/>
                <a:sym typeface="Nunito"/>
              </a:rPr>
              <a:t>Now Data61</a:t>
            </a:r>
            <a:endParaRPr sz="2200" i="1">
              <a:latin typeface="Nunito"/>
              <a:ea typeface="Nunito"/>
              <a:cs typeface="Nunito"/>
              <a:sym typeface="Nunito"/>
            </a:endParaRPr>
          </a:p>
        </p:txBody>
      </p:sp>
      <p:sp>
        <p:nvSpPr>
          <p:cNvPr id="188" name="Google Shape;188;p25">
            <a:extLst>
              <a:ext uri="{FF2B5EF4-FFF2-40B4-BE49-F238E27FC236}">
                <a16:creationId xmlns:a16="http://schemas.microsoft.com/office/drawing/2014/main" id="{F25DD2CA-DDCE-F41D-C416-96C02DFAC019}"/>
              </a:ext>
            </a:extLst>
          </p:cNvPr>
          <p:cNvSpPr txBox="1"/>
          <p:nvPr/>
        </p:nvSpPr>
        <p:spPr>
          <a:xfrm>
            <a:off x="1113290" y="2329019"/>
            <a:ext cx="1497300" cy="7020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b="1" u="sng">
                <a:latin typeface="Nunito"/>
                <a:ea typeface="Nunito"/>
                <a:cs typeface="Nunito"/>
                <a:sym typeface="Nunito"/>
              </a:rPr>
              <a:t>Academic Research</a:t>
            </a:r>
            <a:endParaRPr sz="2200" b="1" u="sng">
              <a:latin typeface="Nunito"/>
              <a:ea typeface="Nunito"/>
              <a:cs typeface="Nunito"/>
              <a:sym typeface="Nunito"/>
            </a:endParaRPr>
          </a:p>
        </p:txBody>
      </p:sp>
      <p:sp>
        <p:nvSpPr>
          <p:cNvPr id="189" name="Google Shape;189;p25">
            <a:extLst>
              <a:ext uri="{FF2B5EF4-FFF2-40B4-BE49-F238E27FC236}">
                <a16:creationId xmlns:a16="http://schemas.microsoft.com/office/drawing/2014/main" id="{6178AAE3-64E0-960D-9E37-C0C41623C7B7}"/>
              </a:ext>
            </a:extLst>
          </p:cNvPr>
          <p:cNvSpPr txBox="1"/>
          <p:nvPr/>
        </p:nvSpPr>
        <p:spPr>
          <a:xfrm>
            <a:off x="8084293" y="2381250"/>
            <a:ext cx="3324600" cy="397200"/>
          </a:xfrm>
          <a:prstGeom prst="rect">
            <a:avLst/>
          </a:prstGeom>
          <a:noFill/>
          <a:ln>
            <a:noFill/>
          </a:ln>
        </p:spPr>
        <p:txBody>
          <a:bodyPr spcFirstLastPara="1" wrap="square" lIns="45725" tIns="45725" rIns="45725" bIns="45725" anchor="t" anchorCtr="0">
            <a:spAutoFit/>
          </a:bodyPr>
          <a:lstStyle/>
          <a:p>
            <a:pPr marL="0" lvl="0" indent="0" algn="l" rtl="0">
              <a:lnSpc>
                <a:spcPct val="90000"/>
              </a:lnSpc>
              <a:spcBef>
                <a:spcPts val="0"/>
              </a:spcBef>
              <a:spcAft>
                <a:spcPts val="0"/>
              </a:spcAft>
              <a:buNone/>
            </a:pPr>
            <a:r>
              <a:rPr lang="en-AU" sz="2200" b="1" u="sng">
                <a:latin typeface="Nunito"/>
                <a:ea typeface="Nunito"/>
                <a:cs typeface="Nunito"/>
                <a:sym typeface="Nunito"/>
              </a:rPr>
              <a:t>Industrial Research</a:t>
            </a:r>
            <a:endParaRPr sz="2200" b="1" u="sng">
              <a:latin typeface="Nunito"/>
              <a:ea typeface="Nunito"/>
              <a:cs typeface="Nunito"/>
              <a:sym typeface="Nunito"/>
            </a:endParaRPr>
          </a:p>
        </p:txBody>
      </p:sp>
    </p:spTree>
    <p:extLst>
      <p:ext uri="{BB962C8B-B14F-4D97-AF65-F5344CB8AC3E}">
        <p14:creationId xmlns:p14="http://schemas.microsoft.com/office/powerpoint/2010/main" val="299779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AFC21BE3-1079-6AE6-B233-04D57481D7A4}"/>
            </a:ext>
          </a:extLst>
        </p:cNvPr>
        <p:cNvGrpSpPr/>
        <p:nvPr/>
      </p:nvGrpSpPr>
      <p:grpSpPr>
        <a:xfrm>
          <a:off x="0" y="0"/>
          <a:ext cx="0" cy="0"/>
          <a:chOff x="0" y="0"/>
          <a:chExt cx="0" cy="0"/>
        </a:xfrm>
      </p:grpSpPr>
      <p:sp>
        <p:nvSpPr>
          <p:cNvPr id="194" name="Google Shape;194;p26">
            <a:extLst>
              <a:ext uri="{FF2B5EF4-FFF2-40B4-BE49-F238E27FC236}">
                <a16:creationId xmlns:a16="http://schemas.microsoft.com/office/drawing/2014/main" id="{2657CFFD-BB4A-6922-126E-23A2FE6F300B}"/>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Aim of this workshop	</a:t>
            </a:r>
            <a:endParaRPr/>
          </a:p>
        </p:txBody>
      </p:sp>
      <p:sp>
        <p:nvSpPr>
          <p:cNvPr id="195" name="Google Shape;195;p26">
            <a:extLst>
              <a:ext uri="{FF2B5EF4-FFF2-40B4-BE49-F238E27FC236}">
                <a16:creationId xmlns:a16="http://schemas.microsoft.com/office/drawing/2014/main" id="{5BE14866-D63F-A4FD-6E3E-06FDB3A94152}"/>
              </a:ext>
            </a:extLst>
          </p:cNvPr>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b="1"/>
              <a:t>By the end of this </a:t>
            </a:r>
            <a:r>
              <a:rPr lang="en-AU" sz="2400" b="1" i="1" u="sng"/>
              <a:t>two day</a:t>
            </a:r>
            <a:r>
              <a:rPr lang="en-AU" sz="2400" b="1"/>
              <a:t> workshop, you should be able to:</a:t>
            </a:r>
            <a:r>
              <a:rPr lang="en-AU" sz="2400"/>
              <a:t> </a:t>
            </a:r>
            <a:endParaRPr/>
          </a:p>
          <a:p>
            <a:pPr marL="342900" lvl="0" indent="-342900" algn="l" rtl="0">
              <a:lnSpc>
                <a:spcPct val="100000"/>
              </a:lnSpc>
              <a:spcBef>
                <a:spcPts val="1000"/>
              </a:spcBef>
              <a:spcAft>
                <a:spcPts val="0"/>
              </a:spcAft>
              <a:buClr>
                <a:schemeClr val="dk1"/>
              </a:buClr>
              <a:buSzPts val="2400"/>
              <a:buFont typeface="Arial"/>
              <a:buChar char="•"/>
            </a:pPr>
            <a:r>
              <a:rPr lang="en-AU" sz="2400"/>
              <a:t>Give a high-level description of what machine learning is and what it can do</a:t>
            </a:r>
            <a:endParaRPr/>
          </a:p>
          <a:p>
            <a:pPr marL="342900" lvl="0" indent="-342900" algn="l" rtl="0">
              <a:lnSpc>
                <a:spcPct val="100000"/>
              </a:lnSpc>
              <a:spcBef>
                <a:spcPts val="1000"/>
              </a:spcBef>
              <a:spcAft>
                <a:spcPts val="0"/>
              </a:spcAft>
              <a:buClr>
                <a:schemeClr val="dk1"/>
              </a:buClr>
              <a:buSzPts val="2400"/>
              <a:buFont typeface="Arial"/>
              <a:buChar char="•"/>
            </a:pPr>
            <a:r>
              <a:rPr lang="en-AU" sz="2400"/>
              <a:t>Understand the basics of evaluating </a:t>
            </a:r>
            <a:r>
              <a:rPr lang="en-AU" sz="2400" b="1"/>
              <a:t>supervised</a:t>
            </a:r>
            <a:r>
              <a:rPr lang="en-AU" sz="2400"/>
              <a:t> machine learning models</a:t>
            </a:r>
            <a:endParaRPr/>
          </a:p>
          <a:p>
            <a:pPr marL="342900" lvl="0" indent="-342900" algn="l" rtl="0">
              <a:lnSpc>
                <a:spcPct val="100000"/>
              </a:lnSpc>
              <a:spcBef>
                <a:spcPts val="1000"/>
              </a:spcBef>
              <a:spcAft>
                <a:spcPts val="0"/>
              </a:spcAft>
              <a:buClr>
                <a:schemeClr val="dk1"/>
              </a:buClr>
              <a:buSzPts val="2400"/>
              <a:buFont typeface="Arial"/>
              <a:buChar char="•"/>
            </a:pPr>
            <a:r>
              <a:rPr lang="en-AU" sz="2400"/>
              <a:t>Recognise when evaluation of machine learning models might be optimistically biased</a:t>
            </a:r>
            <a:endParaRPr/>
          </a:p>
          <a:p>
            <a:pPr marL="342900" lvl="0" indent="-342900" algn="l" rtl="0">
              <a:lnSpc>
                <a:spcPct val="100000"/>
              </a:lnSpc>
              <a:spcBef>
                <a:spcPts val="1000"/>
              </a:spcBef>
              <a:spcAft>
                <a:spcPts val="0"/>
              </a:spcAft>
              <a:buClr>
                <a:schemeClr val="dk1"/>
              </a:buClr>
              <a:buSzPts val="2400"/>
              <a:buFont typeface="Arial"/>
              <a:buChar char="•"/>
            </a:pPr>
            <a:r>
              <a:rPr lang="en-AU" sz="2400"/>
              <a:t>Have a passing familiarity with different models and metrics </a:t>
            </a:r>
            <a:endParaRPr/>
          </a:p>
          <a:p>
            <a:pPr marL="342900" lvl="0" indent="-342900" algn="l" rtl="0">
              <a:lnSpc>
                <a:spcPct val="100000"/>
              </a:lnSpc>
              <a:spcBef>
                <a:spcPts val="1000"/>
              </a:spcBef>
              <a:spcAft>
                <a:spcPts val="0"/>
              </a:spcAft>
              <a:buClr>
                <a:schemeClr val="dk1"/>
              </a:buClr>
              <a:buSzPts val="2400"/>
              <a:buFont typeface="Arial"/>
              <a:buChar char="•"/>
            </a:pPr>
            <a:r>
              <a:rPr lang="en-AU" sz="2400"/>
              <a:t>Play around with some basic R code for implementing machine learning pipelines</a:t>
            </a:r>
            <a:endParaRPr/>
          </a:p>
          <a:p>
            <a:pPr marL="342900" lvl="0" indent="-190500" algn="l" rtl="0">
              <a:lnSpc>
                <a:spcPct val="100000"/>
              </a:lnSpc>
              <a:spcBef>
                <a:spcPts val="1000"/>
              </a:spcBef>
              <a:spcAft>
                <a:spcPts val="0"/>
              </a:spcAft>
              <a:buClr>
                <a:schemeClr val="dk1"/>
              </a:buClr>
              <a:buSzPts val="2400"/>
              <a:buFont typeface="Arial"/>
              <a:buNone/>
            </a:pPr>
            <a:endParaRPr sz="2400"/>
          </a:p>
        </p:txBody>
      </p:sp>
      <p:sp>
        <p:nvSpPr>
          <p:cNvPr id="196" name="Google Shape;196;p26">
            <a:extLst>
              <a:ext uri="{FF2B5EF4-FFF2-40B4-BE49-F238E27FC236}">
                <a16:creationId xmlns:a16="http://schemas.microsoft.com/office/drawing/2014/main" id="{22E113B8-74B6-78C0-6777-EAB309FE91E4}"/>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79</a:t>
            </a:fld>
            <a:endParaRPr/>
          </a:p>
        </p:txBody>
      </p:sp>
    </p:spTree>
    <p:extLst>
      <p:ext uri="{BB962C8B-B14F-4D97-AF65-F5344CB8AC3E}">
        <p14:creationId xmlns:p14="http://schemas.microsoft.com/office/powerpoint/2010/main" val="297173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In this session</a:t>
            </a:r>
            <a:endParaRPr/>
          </a:p>
        </p:txBody>
      </p:sp>
      <p:sp>
        <p:nvSpPr>
          <p:cNvPr id="223" name="Google Shape;223;p30"/>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AU" sz="2400"/>
              <a:t>What is machine learning?</a:t>
            </a:r>
            <a:endParaRPr/>
          </a:p>
          <a:p>
            <a:pPr marL="342900" lvl="0" indent="-342900" algn="l" rtl="0">
              <a:lnSpc>
                <a:spcPct val="100000"/>
              </a:lnSpc>
              <a:spcBef>
                <a:spcPts val="1000"/>
              </a:spcBef>
              <a:spcAft>
                <a:spcPts val="0"/>
              </a:spcAft>
              <a:buClr>
                <a:schemeClr val="dk1"/>
              </a:buClr>
              <a:buSzPts val="2400"/>
              <a:buFont typeface="Arial"/>
              <a:buChar char="•"/>
            </a:pPr>
            <a:r>
              <a:rPr lang="en-AU" sz="2400"/>
              <a:t>How does machine learning differ from other types of related fields?</a:t>
            </a:r>
            <a:endParaRPr/>
          </a:p>
          <a:p>
            <a:pPr marL="342900" lvl="0" indent="-342900" algn="l" rtl="0">
              <a:lnSpc>
                <a:spcPct val="100000"/>
              </a:lnSpc>
              <a:spcBef>
                <a:spcPts val="1000"/>
              </a:spcBef>
              <a:spcAft>
                <a:spcPts val="0"/>
              </a:spcAft>
              <a:buClr>
                <a:schemeClr val="dk1"/>
              </a:buClr>
              <a:buSzPts val="2400"/>
              <a:buFont typeface="Arial"/>
              <a:buChar char="•"/>
            </a:pPr>
            <a:r>
              <a:rPr lang="en-AU" sz="2400"/>
              <a:t>What is the most common goal of machine learning?</a:t>
            </a:r>
            <a:endParaRPr sz="2400"/>
          </a:p>
          <a:p>
            <a:pPr marL="342900" lvl="0" indent="-342900" algn="l" rtl="0">
              <a:lnSpc>
                <a:spcPct val="100000"/>
              </a:lnSpc>
              <a:spcBef>
                <a:spcPts val="1000"/>
              </a:spcBef>
              <a:spcAft>
                <a:spcPts val="0"/>
              </a:spcAft>
              <a:buSzPts val="2400"/>
              <a:buChar char="•"/>
            </a:pPr>
            <a:r>
              <a:rPr lang="en-AU" sz="2400"/>
              <a:t>Introduce some important (and very exciting) terminology</a:t>
            </a:r>
            <a:endParaRPr sz="2400"/>
          </a:p>
          <a:p>
            <a:pPr marL="342900" lvl="0" indent="-190500" algn="l" rtl="0">
              <a:lnSpc>
                <a:spcPct val="100000"/>
              </a:lnSpc>
              <a:spcBef>
                <a:spcPts val="1000"/>
              </a:spcBef>
              <a:spcAft>
                <a:spcPts val="0"/>
              </a:spcAft>
              <a:buClr>
                <a:schemeClr val="dk1"/>
              </a:buClr>
              <a:buSzPts val="2400"/>
              <a:buFont typeface="Arial"/>
              <a:buNone/>
            </a:pPr>
            <a:endParaRPr sz="2400"/>
          </a:p>
        </p:txBody>
      </p:sp>
      <p:sp>
        <p:nvSpPr>
          <p:cNvPr id="224" name="Google Shape;224;p30"/>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7">
          <a:extLst>
            <a:ext uri="{FF2B5EF4-FFF2-40B4-BE49-F238E27FC236}">
              <a16:creationId xmlns:a16="http://schemas.microsoft.com/office/drawing/2014/main" id="{0BFDB304-4F0C-0547-3C02-D56F5E3FF667}"/>
            </a:ext>
          </a:extLst>
        </p:cNvPr>
        <p:cNvGrpSpPr/>
        <p:nvPr/>
      </p:nvGrpSpPr>
      <p:grpSpPr>
        <a:xfrm>
          <a:off x="0" y="0"/>
          <a:ext cx="0" cy="0"/>
          <a:chOff x="0" y="0"/>
          <a:chExt cx="0" cy="0"/>
        </a:xfrm>
      </p:grpSpPr>
      <p:sp>
        <p:nvSpPr>
          <p:cNvPr id="208" name="Google Shape;208;p28">
            <a:extLst>
              <a:ext uri="{FF2B5EF4-FFF2-40B4-BE49-F238E27FC236}">
                <a16:creationId xmlns:a16="http://schemas.microsoft.com/office/drawing/2014/main" id="{F22CACA6-1ED4-6ECC-98C3-EF2253A29028}"/>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Content across the two days</a:t>
            </a:r>
            <a:endParaRPr/>
          </a:p>
        </p:txBody>
      </p:sp>
      <p:sp>
        <p:nvSpPr>
          <p:cNvPr id="209" name="Google Shape;209;p28">
            <a:extLst>
              <a:ext uri="{FF2B5EF4-FFF2-40B4-BE49-F238E27FC236}">
                <a16:creationId xmlns:a16="http://schemas.microsoft.com/office/drawing/2014/main" id="{589BAF58-39DD-965F-0354-FA4D286C6F6A}"/>
              </a:ext>
            </a:extLst>
          </p:cNvPr>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sz="1400">
                <a:solidFill>
                  <a:srgbClr val="000000"/>
                </a:solidFill>
              </a:rPr>
              <a:t>80</a:t>
            </a:fld>
            <a:endParaRPr sz="1400">
              <a:solidFill>
                <a:srgbClr val="000000"/>
              </a:solidFill>
            </a:endParaRPr>
          </a:p>
        </p:txBody>
      </p:sp>
      <p:graphicFrame>
        <p:nvGraphicFramePr>
          <p:cNvPr id="210" name="Google Shape;210;p28">
            <a:extLst>
              <a:ext uri="{FF2B5EF4-FFF2-40B4-BE49-F238E27FC236}">
                <a16:creationId xmlns:a16="http://schemas.microsoft.com/office/drawing/2014/main" id="{AA7B5C98-52CE-62F2-1C94-0D9142A60539}"/>
              </a:ext>
            </a:extLst>
          </p:cNvPr>
          <p:cNvGraphicFramePr/>
          <p:nvPr/>
        </p:nvGraphicFramePr>
        <p:xfrm>
          <a:off x="952500" y="1648400"/>
          <a:ext cx="10287000" cy="2672950"/>
        </p:xfrm>
        <a:graphic>
          <a:graphicData uri="http://schemas.openxmlformats.org/drawingml/2006/table">
            <a:tbl>
              <a:tblPr>
                <a:noFill/>
                <a:tableStyleId>{4949FC36-F60B-4BAB-8DE1-DF8036715659}</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585100">
                <a:tc>
                  <a:txBody>
                    <a:bodyPr/>
                    <a:lstStyle/>
                    <a:p>
                      <a:pPr marL="0" lvl="0" indent="0" algn="l" rtl="0">
                        <a:spcBef>
                          <a:spcPts val="0"/>
                        </a:spcBef>
                        <a:spcAft>
                          <a:spcPts val="0"/>
                        </a:spcAft>
                        <a:buNone/>
                      </a:pPr>
                      <a:r>
                        <a:rPr lang="en-AU" sz="2500" b="1">
                          <a:latin typeface="Nunito"/>
                          <a:ea typeface="Nunito"/>
                          <a:cs typeface="Nunito"/>
                          <a:sym typeface="Nunito"/>
                        </a:rPr>
                        <a:t>Tuesday (Day 1)</a:t>
                      </a:r>
                      <a:endParaRPr sz="2500" b="1">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AU" sz="2500" b="1">
                          <a:latin typeface="Nunito"/>
                          <a:ea typeface="Nunito"/>
                          <a:cs typeface="Nunito"/>
                          <a:sym typeface="Nunito"/>
                        </a:rPr>
                        <a:t>Wednesday (Day 2)</a:t>
                      </a:r>
                      <a:endParaRPr sz="2500" b="1">
                        <a:latin typeface="Nunito"/>
                        <a:ea typeface="Nunito"/>
                        <a:cs typeface="Nunito"/>
                        <a:sym typeface="Nunito"/>
                      </a:endParaRPr>
                    </a:p>
                  </a:txBody>
                  <a:tcPr marL="91425" marR="91425" marT="91425" marB="91425"/>
                </a:tc>
                <a:extLst>
                  <a:ext uri="{0D108BD9-81ED-4DB2-BD59-A6C34878D82A}">
                    <a16:rowId xmlns:a16="http://schemas.microsoft.com/office/drawing/2014/main" val="10000"/>
                  </a:ext>
                </a:extLst>
              </a:tr>
              <a:tr h="1848625">
                <a:tc>
                  <a:txBody>
                    <a:bodyPr/>
                    <a:lstStyle/>
                    <a:p>
                      <a:pPr marL="457200" lvl="0" indent="-400050" algn="l" rtl="0">
                        <a:spcBef>
                          <a:spcPts val="0"/>
                        </a:spcBef>
                        <a:spcAft>
                          <a:spcPts val="0"/>
                        </a:spcAft>
                        <a:buSzPts val="2700"/>
                        <a:buAutoNum type="arabicPeriod"/>
                      </a:pPr>
                      <a:r>
                        <a:rPr lang="en-AU" sz="2700"/>
                        <a:t>Intro to ML</a:t>
                      </a:r>
                      <a:endParaRPr sz="2700"/>
                    </a:p>
                    <a:p>
                      <a:pPr marL="457200" lvl="0" indent="-400050" algn="l" rtl="0">
                        <a:spcBef>
                          <a:spcPts val="0"/>
                        </a:spcBef>
                        <a:spcAft>
                          <a:spcPts val="0"/>
                        </a:spcAft>
                        <a:buSzPts val="2700"/>
                        <a:buAutoNum type="arabicPeriod"/>
                      </a:pPr>
                      <a:r>
                        <a:rPr lang="en-AU" sz="2700"/>
                        <a:t>Basics of models and evaluation</a:t>
                      </a:r>
                      <a:endParaRPr sz="2700"/>
                    </a:p>
                    <a:p>
                      <a:pPr marL="457200" lvl="0" indent="-400050" algn="l" rtl="0">
                        <a:spcBef>
                          <a:spcPts val="0"/>
                        </a:spcBef>
                        <a:spcAft>
                          <a:spcPts val="0"/>
                        </a:spcAft>
                        <a:buSzPts val="2700"/>
                        <a:buAutoNum type="arabicPeriod"/>
                      </a:pPr>
                      <a:r>
                        <a:rPr lang="en-AU" sz="2700"/>
                        <a:t>Cross-validation</a:t>
                      </a:r>
                      <a:endParaRPr sz="2700"/>
                    </a:p>
                    <a:p>
                      <a:pPr marL="457200" lvl="0" indent="0" algn="l" rtl="0">
                        <a:spcBef>
                          <a:spcPts val="0"/>
                        </a:spcBef>
                        <a:spcAft>
                          <a:spcPts val="0"/>
                        </a:spcAft>
                        <a:buNone/>
                      </a:pPr>
                      <a:endParaRPr sz="1700"/>
                    </a:p>
                  </a:txBody>
                  <a:tcPr marL="91425" marR="91425" marT="91425" marB="91425"/>
                </a:tc>
                <a:tc>
                  <a:txBody>
                    <a:bodyPr/>
                    <a:lstStyle/>
                    <a:p>
                      <a:pPr marL="0" lvl="0" indent="0" algn="l" rtl="0">
                        <a:spcBef>
                          <a:spcPts val="0"/>
                        </a:spcBef>
                        <a:spcAft>
                          <a:spcPts val="0"/>
                        </a:spcAft>
                        <a:buNone/>
                      </a:pPr>
                      <a:r>
                        <a:rPr lang="en-AU" sz="2700"/>
                        <a:t>4.   Tuning models</a:t>
                      </a:r>
                      <a:endParaRPr sz="2700"/>
                    </a:p>
                    <a:p>
                      <a:pPr marL="0" lvl="0" indent="0" algn="l" rtl="0">
                        <a:spcBef>
                          <a:spcPts val="0"/>
                        </a:spcBef>
                        <a:spcAft>
                          <a:spcPts val="0"/>
                        </a:spcAft>
                        <a:buNone/>
                      </a:pPr>
                      <a:r>
                        <a:rPr lang="en-AU" sz="2700"/>
                        <a:t>5.   Real-world exploration</a:t>
                      </a:r>
                      <a:endParaRPr sz="2700"/>
                    </a:p>
                    <a:p>
                      <a:pPr marL="0" lvl="0" indent="0" algn="l" rtl="0">
                        <a:spcBef>
                          <a:spcPts val="0"/>
                        </a:spcBef>
                        <a:spcAft>
                          <a:spcPts val="0"/>
                        </a:spcAft>
                        <a:buNone/>
                      </a:pPr>
                      <a:r>
                        <a:rPr lang="en-AU" sz="2700"/>
                        <a:t>6.   Discussion and Q/A</a:t>
                      </a:r>
                      <a:endParaRPr sz="1700"/>
                    </a:p>
                  </a:txBody>
                  <a:tcPr marL="91425" marR="91425" marT="91425" marB="91425"/>
                </a:tc>
                <a:extLst>
                  <a:ext uri="{0D108BD9-81ED-4DB2-BD59-A6C34878D82A}">
                    <a16:rowId xmlns:a16="http://schemas.microsoft.com/office/drawing/2014/main" val="10001"/>
                  </a:ext>
                </a:extLst>
              </a:tr>
            </a:tbl>
          </a:graphicData>
        </a:graphic>
      </p:graphicFrame>
      <p:sp>
        <p:nvSpPr>
          <p:cNvPr id="211" name="Google Shape;211;p28">
            <a:extLst>
              <a:ext uri="{FF2B5EF4-FFF2-40B4-BE49-F238E27FC236}">
                <a16:creationId xmlns:a16="http://schemas.microsoft.com/office/drawing/2014/main" id="{5732CF29-94C3-4D49-806C-1987F20E4E81}"/>
              </a:ext>
            </a:extLst>
          </p:cNvPr>
          <p:cNvSpPr txBox="1">
            <a:spLocks noGrp="1"/>
          </p:cNvSpPr>
          <p:nvPr>
            <p:ph type="body" idx="1"/>
          </p:nvPr>
        </p:nvSpPr>
        <p:spPr>
          <a:xfrm>
            <a:off x="496581" y="4494515"/>
            <a:ext cx="11408400" cy="4377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r>
              <a:rPr lang="en-AU" sz="2400"/>
              <a:t>Lots of content, fast paced.</a:t>
            </a:r>
            <a:endParaRPr sz="2400"/>
          </a:p>
          <a:p>
            <a:pPr marL="0" lvl="0" indent="0" algn="l" rtl="0">
              <a:lnSpc>
                <a:spcPct val="100000"/>
              </a:lnSpc>
              <a:spcBef>
                <a:spcPts val="1000"/>
              </a:spcBef>
              <a:spcAft>
                <a:spcPts val="0"/>
              </a:spcAft>
              <a:buNone/>
            </a:pPr>
            <a:r>
              <a:rPr lang="en-AU" sz="2400"/>
              <a:t>More about ideas and high level. Less about code and details </a:t>
            </a:r>
            <a:br>
              <a:rPr lang="en-AU" sz="2400"/>
            </a:br>
            <a:r>
              <a:rPr lang="en-AU" sz="2400"/>
              <a:t>Second day can be used to clarify content from first day</a:t>
            </a:r>
            <a:endParaRPr sz="2400"/>
          </a:p>
        </p:txBody>
      </p:sp>
    </p:spTree>
    <p:extLst>
      <p:ext uri="{BB962C8B-B14F-4D97-AF65-F5344CB8AC3E}">
        <p14:creationId xmlns:p14="http://schemas.microsoft.com/office/powerpoint/2010/main" val="1848253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2">
          <a:extLst>
            <a:ext uri="{FF2B5EF4-FFF2-40B4-BE49-F238E27FC236}">
              <a16:creationId xmlns:a16="http://schemas.microsoft.com/office/drawing/2014/main" id="{260D37DB-520A-4E8D-61C6-0B830A4F5D06}"/>
            </a:ext>
          </a:extLst>
        </p:cNvPr>
        <p:cNvGrpSpPr/>
        <p:nvPr/>
      </p:nvGrpSpPr>
      <p:grpSpPr>
        <a:xfrm>
          <a:off x="0" y="0"/>
          <a:ext cx="0" cy="0"/>
          <a:chOff x="0" y="0"/>
          <a:chExt cx="0" cy="0"/>
        </a:xfrm>
      </p:grpSpPr>
      <p:sp>
        <p:nvSpPr>
          <p:cNvPr id="283" name="Google Shape;283;p37">
            <a:extLst>
              <a:ext uri="{FF2B5EF4-FFF2-40B4-BE49-F238E27FC236}">
                <a16:creationId xmlns:a16="http://schemas.microsoft.com/office/drawing/2014/main" id="{A9F832FC-1FDE-F417-1907-FF7EA54587C1}"/>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Classes of machine learning techniques</a:t>
            </a:r>
            <a:endParaRPr/>
          </a:p>
        </p:txBody>
      </p:sp>
      <p:pic>
        <p:nvPicPr>
          <p:cNvPr id="284" name="Google Shape;284;p37"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C4627F29-617C-751F-85AF-A3181F6F211A}"/>
              </a:ext>
            </a:extLst>
          </p:cNvPr>
          <p:cNvPicPr preferRelativeResize="0"/>
          <p:nvPr/>
        </p:nvPicPr>
        <p:blipFill rotWithShape="1">
          <a:blip r:embed="rId3">
            <a:alphaModFix/>
          </a:blip>
          <a:srcRect/>
          <a:stretch/>
        </p:blipFill>
        <p:spPr>
          <a:xfrm>
            <a:off x="1005840" y="1501117"/>
            <a:ext cx="8885642" cy="3282756"/>
          </a:xfrm>
          <a:prstGeom prst="rect">
            <a:avLst/>
          </a:prstGeom>
          <a:noFill/>
          <a:ln>
            <a:noFill/>
          </a:ln>
        </p:spPr>
      </p:pic>
      <p:sp>
        <p:nvSpPr>
          <p:cNvPr id="285" name="Google Shape;285;p37">
            <a:extLst>
              <a:ext uri="{FF2B5EF4-FFF2-40B4-BE49-F238E27FC236}">
                <a16:creationId xmlns:a16="http://schemas.microsoft.com/office/drawing/2014/main" id="{90572EC5-1AB9-C2C7-74A6-FE9659C6E055}"/>
              </a:ext>
            </a:extLst>
          </p:cNvPr>
          <p:cNvSpPr txBox="1"/>
          <p:nvPr/>
        </p:nvSpPr>
        <p:spPr>
          <a:xfrm>
            <a:off x="496575" y="5504614"/>
            <a:ext cx="33127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dirty="0">
                <a:solidFill>
                  <a:schemeClr val="dk1"/>
                </a:solidFill>
                <a:latin typeface="Calibri"/>
                <a:ea typeface="Calibri"/>
                <a:cs typeface="Calibri"/>
                <a:sym typeface="Calibri"/>
              </a:rPr>
              <a:t>https://</a:t>
            </a:r>
            <a:r>
              <a:rPr lang="en-AU" sz="1800" dirty="0" err="1">
                <a:solidFill>
                  <a:schemeClr val="dk1"/>
                </a:solidFill>
                <a:latin typeface="Calibri"/>
                <a:ea typeface="Calibri"/>
                <a:cs typeface="Calibri"/>
                <a:sym typeface="Calibri"/>
              </a:rPr>
              <a:t>arxiv.org</a:t>
            </a:r>
            <a:r>
              <a:rPr lang="en-AU" sz="1800" dirty="0">
                <a:solidFill>
                  <a:schemeClr val="dk1"/>
                </a:solidFill>
                <a:latin typeface="Calibri"/>
                <a:ea typeface="Calibri"/>
                <a:cs typeface="Calibri"/>
                <a:sym typeface="Calibri"/>
              </a:rPr>
              <a:t>/abs/1910.05433</a:t>
            </a:r>
            <a:endParaRPr dirty="0"/>
          </a:p>
        </p:txBody>
      </p:sp>
      <p:sp>
        <p:nvSpPr>
          <p:cNvPr id="287" name="Google Shape;287;p37">
            <a:extLst>
              <a:ext uri="{FF2B5EF4-FFF2-40B4-BE49-F238E27FC236}">
                <a16:creationId xmlns:a16="http://schemas.microsoft.com/office/drawing/2014/main" id="{08251941-0A35-8FBE-8FBF-1D2D7464132F}"/>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81</a:t>
            </a:fld>
            <a:endParaRPr/>
          </a:p>
        </p:txBody>
      </p:sp>
    </p:spTree>
    <p:extLst>
      <p:ext uri="{BB962C8B-B14F-4D97-AF65-F5344CB8AC3E}">
        <p14:creationId xmlns:p14="http://schemas.microsoft.com/office/powerpoint/2010/main" val="757728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14">
          <a:extLst>
            <a:ext uri="{FF2B5EF4-FFF2-40B4-BE49-F238E27FC236}">
              <a16:creationId xmlns:a16="http://schemas.microsoft.com/office/drawing/2014/main" id="{6F28EC2A-78A8-CE5B-698D-3AD00AC3E1B4}"/>
            </a:ext>
          </a:extLst>
        </p:cNvPr>
        <p:cNvGrpSpPr/>
        <p:nvPr/>
      </p:nvGrpSpPr>
      <p:grpSpPr>
        <a:xfrm>
          <a:off x="0" y="0"/>
          <a:ext cx="0" cy="0"/>
          <a:chOff x="0" y="0"/>
          <a:chExt cx="0" cy="0"/>
        </a:xfrm>
      </p:grpSpPr>
      <p:sp>
        <p:nvSpPr>
          <p:cNvPr id="1015" name="Google Shape;1015;p115">
            <a:extLst>
              <a:ext uri="{FF2B5EF4-FFF2-40B4-BE49-F238E27FC236}">
                <a16:creationId xmlns:a16="http://schemas.microsoft.com/office/drawing/2014/main" id="{854AF268-45CB-E81F-2313-FE1A0367DA26}"/>
              </a:ext>
            </a:extLst>
          </p:cNvPr>
          <p:cNvSpPr txBox="1">
            <a:spLocks noGrp="1"/>
          </p:cNvSpPr>
          <p:nvPr>
            <p:ph type="title"/>
          </p:nvPr>
        </p:nvSpPr>
        <p:spPr>
          <a:xfrm>
            <a:off x="496575" y="395075"/>
            <a:ext cx="11408400" cy="8874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AU" sz="3300" b="1" dirty="0">
                <a:solidFill>
                  <a:schemeClr val="accent1"/>
                </a:solidFill>
                <a:latin typeface="Nunito"/>
                <a:ea typeface="Nunito"/>
                <a:cs typeface="Nunito"/>
                <a:sym typeface="Nunito"/>
              </a:rPr>
              <a:t>Different goals for supervised ML</a:t>
            </a:r>
            <a:endParaRPr dirty="0"/>
          </a:p>
        </p:txBody>
      </p:sp>
      <p:sp>
        <p:nvSpPr>
          <p:cNvPr id="1016" name="Google Shape;1016;p115">
            <a:extLst>
              <a:ext uri="{FF2B5EF4-FFF2-40B4-BE49-F238E27FC236}">
                <a16:creationId xmlns:a16="http://schemas.microsoft.com/office/drawing/2014/main" id="{F96B17C8-24E2-3191-7058-87EF848795D8}"/>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sz="1400"/>
              <a:t>82</a:t>
            </a:fld>
            <a:endParaRPr sz="1400"/>
          </a:p>
        </p:txBody>
      </p:sp>
      <p:sp>
        <p:nvSpPr>
          <p:cNvPr id="1017" name="Google Shape;1017;p115">
            <a:extLst>
              <a:ext uri="{FF2B5EF4-FFF2-40B4-BE49-F238E27FC236}">
                <a16:creationId xmlns:a16="http://schemas.microsoft.com/office/drawing/2014/main" id="{F6747757-4BA5-2080-E3E2-6F24FE302D6F}"/>
              </a:ext>
            </a:extLst>
          </p:cNvPr>
          <p:cNvSpPr/>
          <p:nvPr/>
        </p:nvSpPr>
        <p:spPr>
          <a:xfrm>
            <a:off x="1006049" y="1652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18" name="Google Shape;1018;p115">
            <a:extLst>
              <a:ext uri="{FF2B5EF4-FFF2-40B4-BE49-F238E27FC236}">
                <a16:creationId xmlns:a16="http://schemas.microsoft.com/office/drawing/2014/main" id="{38433204-F593-0540-C6DB-D032CFFBD851}"/>
              </a:ext>
            </a:extLst>
          </p:cNvPr>
          <p:cNvSpPr/>
          <p:nvPr/>
        </p:nvSpPr>
        <p:spPr>
          <a:xfrm>
            <a:off x="5573877" y="16524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19" name="Google Shape;1019;p115">
            <a:extLst>
              <a:ext uri="{FF2B5EF4-FFF2-40B4-BE49-F238E27FC236}">
                <a16:creationId xmlns:a16="http://schemas.microsoft.com/office/drawing/2014/main" id="{99060C2A-E46C-0A0D-EE98-25034B7685AA}"/>
              </a:ext>
            </a:extLst>
          </p:cNvPr>
          <p:cNvSpPr/>
          <p:nvPr/>
        </p:nvSpPr>
        <p:spPr>
          <a:xfrm>
            <a:off x="1006049" y="3625500"/>
            <a:ext cx="4567800" cy="1973100"/>
          </a:xfrm>
          <a:prstGeom prst="rect">
            <a:avLst/>
          </a:prstGeom>
          <a:solidFill>
            <a:schemeClr val="lt2"/>
          </a:solidFill>
          <a:ln w="477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20" name="Google Shape;1020;p115">
            <a:extLst>
              <a:ext uri="{FF2B5EF4-FFF2-40B4-BE49-F238E27FC236}">
                <a16:creationId xmlns:a16="http://schemas.microsoft.com/office/drawing/2014/main" id="{F3E7CC86-81AA-CAAD-18A3-F15CE73F7105}"/>
              </a:ext>
            </a:extLst>
          </p:cNvPr>
          <p:cNvSpPr/>
          <p:nvPr/>
        </p:nvSpPr>
        <p:spPr>
          <a:xfrm>
            <a:off x="5573877" y="3625500"/>
            <a:ext cx="4567800" cy="19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spcBef>
                <a:spcPts val="0"/>
              </a:spcBef>
              <a:spcAft>
                <a:spcPts val="0"/>
              </a:spcAft>
              <a:buNone/>
            </a:pPr>
            <a:endParaRPr sz="700"/>
          </a:p>
        </p:txBody>
      </p:sp>
      <p:sp>
        <p:nvSpPr>
          <p:cNvPr id="1021" name="Google Shape;1021;p115">
            <a:extLst>
              <a:ext uri="{FF2B5EF4-FFF2-40B4-BE49-F238E27FC236}">
                <a16:creationId xmlns:a16="http://schemas.microsoft.com/office/drawing/2014/main" id="{40196641-42E7-0B05-6FA4-F521FADDBBF2}"/>
              </a:ext>
            </a:extLst>
          </p:cNvPr>
          <p:cNvSpPr txBox="1"/>
          <p:nvPr/>
        </p:nvSpPr>
        <p:spPr>
          <a:xfrm>
            <a:off x="1113076" y="1707175"/>
            <a:ext cx="4199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Data enhancement/extraction</a:t>
            </a:r>
            <a:endParaRPr sz="700"/>
          </a:p>
        </p:txBody>
      </p:sp>
      <p:sp>
        <p:nvSpPr>
          <p:cNvPr id="1022" name="Google Shape;1022;p115">
            <a:extLst>
              <a:ext uri="{FF2B5EF4-FFF2-40B4-BE49-F238E27FC236}">
                <a16:creationId xmlns:a16="http://schemas.microsoft.com/office/drawing/2014/main" id="{C4A27048-E7B9-02F3-D0BF-949CF4ACAF9A}"/>
              </a:ext>
            </a:extLst>
          </p:cNvPr>
          <p:cNvSpPr txBox="1"/>
          <p:nvPr/>
        </p:nvSpPr>
        <p:spPr>
          <a:xfrm>
            <a:off x="5708837" y="17071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Multi-modal fusers</a:t>
            </a:r>
            <a:endParaRPr sz="700"/>
          </a:p>
        </p:txBody>
      </p:sp>
      <p:sp>
        <p:nvSpPr>
          <p:cNvPr id="1023" name="Google Shape;1023;p115">
            <a:extLst>
              <a:ext uri="{FF2B5EF4-FFF2-40B4-BE49-F238E27FC236}">
                <a16:creationId xmlns:a16="http://schemas.microsoft.com/office/drawing/2014/main" id="{26590250-D7DA-AD75-3F7A-BE8AAC0FAF88}"/>
              </a:ext>
            </a:extLst>
          </p:cNvPr>
          <p:cNvSpPr txBox="1"/>
          <p:nvPr/>
        </p:nvSpPr>
        <p:spPr>
          <a:xfrm>
            <a:off x="1049448" y="3680775"/>
            <a:ext cx="41997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Quantify predictive value</a:t>
            </a:r>
            <a:endParaRPr sz="700"/>
          </a:p>
        </p:txBody>
      </p:sp>
      <p:sp>
        <p:nvSpPr>
          <p:cNvPr id="1024" name="Google Shape;1024;p115">
            <a:extLst>
              <a:ext uri="{FF2B5EF4-FFF2-40B4-BE49-F238E27FC236}">
                <a16:creationId xmlns:a16="http://schemas.microsoft.com/office/drawing/2014/main" id="{805BA690-ED4B-3944-2B47-8F64E90A10B4}"/>
              </a:ext>
            </a:extLst>
          </p:cNvPr>
          <p:cNvSpPr txBox="1"/>
          <p:nvPr/>
        </p:nvSpPr>
        <p:spPr>
          <a:xfrm>
            <a:off x="5645220" y="3680769"/>
            <a:ext cx="38595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r>
              <a:rPr lang="en-AU" sz="2200" b="1">
                <a:latin typeface="Nunito"/>
                <a:ea typeface="Nunito"/>
                <a:cs typeface="Nunito"/>
                <a:sym typeface="Nunito"/>
              </a:rPr>
              <a:t>Personalized risk predictors</a:t>
            </a:r>
            <a:endParaRPr sz="700"/>
          </a:p>
        </p:txBody>
      </p:sp>
      <p:sp>
        <p:nvSpPr>
          <p:cNvPr id="1025" name="Google Shape;1025;p115">
            <a:extLst>
              <a:ext uri="{FF2B5EF4-FFF2-40B4-BE49-F238E27FC236}">
                <a16:creationId xmlns:a16="http://schemas.microsoft.com/office/drawing/2014/main" id="{0A61A59C-9172-BD8C-3689-64720EA7DE0C}"/>
              </a:ext>
            </a:extLst>
          </p:cNvPr>
          <p:cNvSpPr txBox="1"/>
          <p:nvPr/>
        </p:nvSpPr>
        <p:spPr>
          <a:xfrm>
            <a:off x="1199375" y="2139150"/>
            <a:ext cx="2358300" cy="17547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Harmonise, impute and standardize</a:t>
            </a:r>
            <a:endParaRPr sz="1800">
              <a:latin typeface="Nunito"/>
              <a:ea typeface="Nunito"/>
              <a:cs typeface="Nunito"/>
              <a:sym typeface="Nunito"/>
            </a:endParaRPr>
          </a:p>
          <a:p>
            <a:pPr marL="0" lvl="0" indent="0" algn="l" rtl="0">
              <a:spcBef>
                <a:spcPts val="0"/>
              </a:spcBef>
              <a:spcAft>
                <a:spcPts val="0"/>
              </a:spcAft>
              <a:buNone/>
            </a:pPr>
            <a:br>
              <a:rPr lang="en-AU" sz="1800">
                <a:latin typeface="Nunito"/>
                <a:ea typeface="Nunito"/>
                <a:cs typeface="Nunito"/>
                <a:sym typeface="Nunito"/>
              </a:rPr>
            </a:br>
            <a:r>
              <a:rPr lang="en-AU" sz="1800">
                <a:latin typeface="Nunito"/>
                <a:ea typeface="Nunito"/>
                <a:cs typeface="Nunito"/>
                <a:sym typeface="Nunito"/>
              </a:rPr>
              <a:t>Extract key features and signals.</a:t>
            </a:r>
            <a:br>
              <a:rPr lang="en-AU" sz="1800">
                <a:latin typeface="Nunito"/>
                <a:ea typeface="Nunito"/>
                <a:cs typeface="Nunito"/>
                <a:sym typeface="Nunito"/>
              </a:rPr>
            </a:br>
            <a:endParaRPr sz="1800">
              <a:latin typeface="Nunito"/>
              <a:ea typeface="Nunito"/>
              <a:cs typeface="Nunito"/>
              <a:sym typeface="Nunito"/>
            </a:endParaRPr>
          </a:p>
        </p:txBody>
      </p:sp>
      <p:sp>
        <p:nvSpPr>
          <p:cNvPr id="1026" name="Google Shape;1026;p115">
            <a:extLst>
              <a:ext uri="{FF2B5EF4-FFF2-40B4-BE49-F238E27FC236}">
                <a16:creationId xmlns:a16="http://schemas.microsoft.com/office/drawing/2014/main" id="{E5379B06-6D37-191D-6057-7BE4EC982229}"/>
              </a:ext>
            </a:extLst>
          </p:cNvPr>
          <p:cNvSpPr txBox="1"/>
          <p:nvPr/>
        </p:nvSpPr>
        <p:spPr>
          <a:xfrm>
            <a:off x="5693977" y="2270700"/>
            <a:ext cx="2358300" cy="12006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Combine omics, imaging &amp; cognition into a single disease signature</a:t>
            </a:r>
            <a:endParaRPr sz="1800">
              <a:latin typeface="Nunito"/>
              <a:ea typeface="Nunito"/>
              <a:cs typeface="Nunito"/>
              <a:sym typeface="Nunito"/>
            </a:endParaRPr>
          </a:p>
        </p:txBody>
      </p:sp>
      <p:sp>
        <p:nvSpPr>
          <p:cNvPr id="1027" name="Google Shape;1027;p115">
            <a:extLst>
              <a:ext uri="{FF2B5EF4-FFF2-40B4-BE49-F238E27FC236}">
                <a16:creationId xmlns:a16="http://schemas.microsoft.com/office/drawing/2014/main" id="{F4197B93-BAC3-5252-A3B2-0E39C1BB6736}"/>
              </a:ext>
            </a:extLst>
          </p:cNvPr>
          <p:cNvSpPr txBox="1"/>
          <p:nvPr/>
        </p:nvSpPr>
        <p:spPr>
          <a:xfrm>
            <a:off x="5645226" y="4104075"/>
            <a:ext cx="3005100" cy="13239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2000">
                <a:latin typeface="Nunito"/>
                <a:ea typeface="Nunito"/>
                <a:cs typeface="Nunito"/>
                <a:sym typeface="Nunito"/>
              </a:rPr>
              <a:t>Use risk factors to estimate a risk score or time to event, ideally driving intervention</a:t>
            </a:r>
            <a:endParaRPr sz="2000">
              <a:latin typeface="Nunito"/>
              <a:ea typeface="Nunito"/>
              <a:cs typeface="Nunito"/>
              <a:sym typeface="Nunito"/>
            </a:endParaRPr>
          </a:p>
        </p:txBody>
      </p:sp>
      <p:sp>
        <p:nvSpPr>
          <p:cNvPr id="1028" name="Google Shape;1028;p115">
            <a:extLst>
              <a:ext uri="{FF2B5EF4-FFF2-40B4-BE49-F238E27FC236}">
                <a16:creationId xmlns:a16="http://schemas.microsoft.com/office/drawing/2014/main" id="{812D1A22-AF5B-B9FF-8CC7-FD7104A28503}"/>
              </a:ext>
            </a:extLst>
          </p:cNvPr>
          <p:cNvSpPr txBox="1"/>
          <p:nvPr/>
        </p:nvSpPr>
        <p:spPr>
          <a:xfrm>
            <a:off x="1113065" y="4063875"/>
            <a:ext cx="2358300" cy="1477800"/>
          </a:xfrm>
          <a:prstGeom prst="rect">
            <a:avLst/>
          </a:prstGeom>
          <a:noFill/>
          <a:ln>
            <a:noFill/>
          </a:ln>
        </p:spPr>
        <p:txBody>
          <a:bodyPr spcFirstLastPara="1" wrap="square" lIns="45725" tIns="45725" rIns="45725" bIns="45725" anchor="t" anchorCtr="0">
            <a:spAutoFit/>
          </a:bodyPr>
          <a:lstStyle/>
          <a:p>
            <a:pPr marL="0" lvl="0" indent="0" algn="l" rtl="0">
              <a:spcBef>
                <a:spcPts val="0"/>
              </a:spcBef>
              <a:spcAft>
                <a:spcPts val="0"/>
              </a:spcAft>
              <a:buNone/>
            </a:pPr>
            <a:r>
              <a:rPr lang="en-AU" sz="1800">
                <a:latin typeface="Nunito"/>
                <a:ea typeface="Nunito"/>
                <a:cs typeface="Nunito"/>
                <a:sym typeface="Nunito"/>
              </a:rPr>
              <a:t>Establish how much value measurements actually contribute to prediction on unseen data</a:t>
            </a:r>
            <a:endParaRPr sz="1800">
              <a:latin typeface="Nunito"/>
              <a:ea typeface="Nunito"/>
              <a:cs typeface="Nunito"/>
              <a:sym typeface="Nunito"/>
            </a:endParaRPr>
          </a:p>
        </p:txBody>
      </p:sp>
      <p:pic>
        <p:nvPicPr>
          <p:cNvPr id="1029" name="Google Shape;1029;p115">
            <a:extLst>
              <a:ext uri="{FF2B5EF4-FFF2-40B4-BE49-F238E27FC236}">
                <a16:creationId xmlns:a16="http://schemas.microsoft.com/office/drawing/2014/main" id="{5EDE28AA-CD11-8D7A-6C33-5948744FD729}"/>
              </a:ext>
            </a:extLst>
          </p:cNvPr>
          <p:cNvPicPr preferRelativeResize="0"/>
          <p:nvPr/>
        </p:nvPicPr>
        <p:blipFill rotWithShape="1">
          <a:blip r:embed="rId3">
            <a:alphaModFix/>
          </a:blip>
          <a:srcRect t="5544"/>
          <a:stretch/>
        </p:blipFill>
        <p:spPr>
          <a:xfrm>
            <a:off x="3676714" y="2130475"/>
            <a:ext cx="1532436" cy="1447089"/>
          </a:xfrm>
          <a:prstGeom prst="rect">
            <a:avLst/>
          </a:prstGeom>
          <a:noFill/>
          <a:ln>
            <a:noFill/>
          </a:ln>
        </p:spPr>
      </p:pic>
      <p:pic>
        <p:nvPicPr>
          <p:cNvPr id="1030" name="Google Shape;1030;p115">
            <a:extLst>
              <a:ext uri="{FF2B5EF4-FFF2-40B4-BE49-F238E27FC236}">
                <a16:creationId xmlns:a16="http://schemas.microsoft.com/office/drawing/2014/main" id="{A8F37BF3-C739-0C4E-87F6-8C42E477338A}"/>
              </a:ext>
            </a:extLst>
          </p:cNvPr>
          <p:cNvPicPr preferRelativeResize="0"/>
          <p:nvPr/>
        </p:nvPicPr>
        <p:blipFill>
          <a:blip r:embed="rId4">
            <a:alphaModFix/>
          </a:blip>
          <a:stretch>
            <a:fillRect/>
          </a:stretch>
        </p:blipFill>
        <p:spPr>
          <a:xfrm>
            <a:off x="8172428" y="2055613"/>
            <a:ext cx="1532037" cy="1532037"/>
          </a:xfrm>
          <a:prstGeom prst="rect">
            <a:avLst/>
          </a:prstGeom>
          <a:noFill/>
          <a:ln>
            <a:noFill/>
          </a:ln>
        </p:spPr>
      </p:pic>
      <p:pic>
        <p:nvPicPr>
          <p:cNvPr id="1031" name="Google Shape;1031;p115">
            <a:extLst>
              <a:ext uri="{FF2B5EF4-FFF2-40B4-BE49-F238E27FC236}">
                <a16:creationId xmlns:a16="http://schemas.microsoft.com/office/drawing/2014/main" id="{591638DD-E86B-8D17-0F28-537B17BBE0D7}"/>
              </a:ext>
            </a:extLst>
          </p:cNvPr>
          <p:cNvPicPr preferRelativeResize="0"/>
          <p:nvPr/>
        </p:nvPicPr>
        <p:blipFill rotWithShape="1">
          <a:blip r:embed="rId5">
            <a:alphaModFix/>
          </a:blip>
          <a:srcRect l="9625" r="7179"/>
          <a:stretch/>
        </p:blipFill>
        <p:spPr>
          <a:xfrm>
            <a:off x="3577257" y="4063875"/>
            <a:ext cx="1578912" cy="1463551"/>
          </a:xfrm>
          <a:prstGeom prst="rect">
            <a:avLst/>
          </a:prstGeom>
          <a:noFill/>
          <a:ln>
            <a:noFill/>
          </a:ln>
        </p:spPr>
      </p:pic>
      <p:pic>
        <p:nvPicPr>
          <p:cNvPr id="1032" name="Google Shape;1032;p115">
            <a:extLst>
              <a:ext uri="{FF2B5EF4-FFF2-40B4-BE49-F238E27FC236}">
                <a16:creationId xmlns:a16="http://schemas.microsoft.com/office/drawing/2014/main" id="{85CD1B32-9489-DB35-59B0-7BCB5361F36D}"/>
              </a:ext>
            </a:extLst>
          </p:cNvPr>
          <p:cNvPicPr preferRelativeResize="0"/>
          <p:nvPr/>
        </p:nvPicPr>
        <p:blipFill>
          <a:blip r:embed="rId6">
            <a:alphaModFix/>
          </a:blip>
          <a:stretch>
            <a:fillRect/>
          </a:stretch>
        </p:blipFill>
        <p:spPr>
          <a:xfrm>
            <a:off x="8311639" y="4113664"/>
            <a:ext cx="1447089" cy="1447089"/>
          </a:xfrm>
          <a:prstGeom prst="rect">
            <a:avLst/>
          </a:prstGeom>
          <a:noFill/>
          <a:ln>
            <a:noFill/>
          </a:ln>
        </p:spPr>
      </p:pic>
      <p:sp>
        <p:nvSpPr>
          <p:cNvPr id="1033" name="Google Shape;1033;p115">
            <a:extLst>
              <a:ext uri="{FF2B5EF4-FFF2-40B4-BE49-F238E27FC236}">
                <a16:creationId xmlns:a16="http://schemas.microsoft.com/office/drawing/2014/main" id="{694F5382-B96F-9A89-FADF-C8817898501B}"/>
              </a:ext>
            </a:extLst>
          </p:cNvPr>
          <p:cNvSpPr txBox="1"/>
          <p:nvPr/>
        </p:nvSpPr>
        <p:spPr>
          <a:xfrm>
            <a:off x="792431" y="1199438"/>
            <a:ext cx="9456300" cy="431100"/>
          </a:xfrm>
          <a:prstGeom prst="rect">
            <a:avLst/>
          </a:prstGeom>
          <a:noFill/>
          <a:ln>
            <a:noFill/>
          </a:ln>
        </p:spPr>
        <p:txBody>
          <a:bodyPr spcFirstLastPara="1" wrap="square" lIns="45725" tIns="45725" rIns="45725" bIns="45725" anchor="t" anchorCtr="0">
            <a:spAutoFit/>
          </a:bodyPr>
          <a:lstStyle/>
          <a:p>
            <a:pPr marL="0" lvl="0" indent="0" algn="l" rtl="0">
              <a:lnSpc>
                <a:spcPct val="115000"/>
              </a:lnSpc>
              <a:spcBef>
                <a:spcPts val="0"/>
              </a:spcBef>
              <a:spcAft>
                <a:spcPts val="0"/>
              </a:spcAft>
              <a:buNone/>
            </a:pPr>
            <a:endParaRPr sz="2200">
              <a:latin typeface="Nunito"/>
              <a:ea typeface="Nunito"/>
              <a:cs typeface="Nunito"/>
              <a:sym typeface="Nunito"/>
            </a:endParaRPr>
          </a:p>
        </p:txBody>
      </p:sp>
    </p:spTree>
    <p:extLst>
      <p:ext uri="{BB962C8B-B14F-4D97-AF65-F5344CB8AC3E}">
        <p14:creationId xmlns:p14="http://schemas.microsoft.com/office/powerpoint/2010/main" val="984669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A922F005-FC4D-6E6A-4733-8C610406B05C}"/>
            </a:ext>
          </a:extLst>
        </p:cNvPr>
        <p:cNvGrpSpPr/>
        <p:nvPr/>
      </p:nvGrpSpPr>
      <p:grpSpPr>
        <a:xfrm>
          <a:off x="0" y="0"/>
          <a:ext cx="0" cy="0"/>
          <a:chOff x="0" y="0"/>
          <a:chExt cx="0" cy="0"/>
        </a:xfrm>
      </p:grpSpPr>
      <p:sp>
        <p:nvSpPr>
          <p:cNvPr id="390" name="Google Shape;390;p43">
            <a:extLst>
              <a:ext uri="{FF2B5EF4-FFF2-40B4-BE49-F238E27FC236}">
                <a16:creationId xmlns:a16="http://schemas.microsoft.com/office/drawing/2014/main" id="{681F3BC2-11EB-213E-C196-3CC1E215BC24}"/>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Supervised learning</a:t>
            </a:r>
            <a:endParaRPr/>
          </a:p>
        </p:txBody>
      </p:sp>
      <p:pic>
        <p:nvPicPr>
          <p:cNvPr id="392" name="Google Shape;392;p43">
            <a:extLst>
              <a:ext uri="{FF2B5EF4-FFF2-40B4-BE49-F238E27FC236}">
                <a16:creationId xmlns:a16="http://schemas.microsoft.com/office/drawing/2014/main" id="{2ADAFCDE-9B03-47FB-65D7-EB0910455AAB}"/>
              </a:ext>
            </a:extLst>
          </p:cNvPr>
          <p:cNvPicPr preferRelativeResize="0"/>
          <p:nvPr/>
        </p:nvPicPr>
        <p:blipFill rotWithShape="1">
          <a:blip r:embed="rId3">
            <a:alphaModFix/>
          </a:blip>
          <a:srcRect/>
          <a:stretch/>
        </p:blipFill>
        <p:spPr>
          <a:xfrm>
            <a:off x="6370320" y="0"/>
            <a:ext cx="5821680" cy="5821680"/>
          </a:xfrm>
          <a:prstGeom prst="rect">
            <a:avLst/>
          </a:prstGeom>
          <a:noFill/>
          <a:ln>
            <a:noFill/>
          </a:ln>
        </p:spPr>
      </p:pic>
      <p:sp>
        <p:nvSpPr>
          <p:cNvPr id="393" name="Google Shape;393;p43">
            <a:extLst>
              <a:ext uri="{FF2B5EF4-FFF2-40B4-BE49-F238E27FC236}">
                <a16:creationId xmlns:a16="http://schemas.microsoft.com/office/drawing/2014/main" id="{0DD08F74-DD8F-399C-88E4-4FC161351061}"/>
              </a:ext>
            </a:extLst>
          </p:cNvPr>
          <p:cNvSpPr txBox="1"/>
          <p:nvPr/>
        </p:nvSpPr>
        <p:spPr>
          <a:xfrm>
            <a:off x="7513320" y="5501640"/>
            <a:ext cx="3535680" cy="6400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dk1"/>
                </a:solidFill>
                <a:latin typeface="Calibri"/>
                <a:ea typeface="Calibri"/>
                <a:cs typeface="Calibri"/>
                <a:sym typeface="Calibri"/>
              </a:rPr>
              <a:t>Linear regression being fit with increasing number of observations</a:t>
            </a:r>
            <a:endParaRPr/>
          </a:p>
        </p:txBody>
      </p:sp>
      <p:sp>
        <p:nvSpPr>
          <p:cNvPr id="394" name="Google Shape;394;p43">
            <a:extLst>
              <a:ext uri="{FF2B5EF4-FFF2-40B4-BE49-F238E27FC236}">
                <a16:creationId xmlns:a16="http://schemas.microsoft.com/office/drawing/2014/main" id="{5DB96424-8F06-13F4-2DAF-5A37155F9C5C}"/>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83</a:t>
            </a:fld>
            <a:endParaRP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6E4F6A8-0970-0BA9-92DC-901F1A0B9957}"/>
                  </a:ext>
                </a:extLst>
              </p:cNvPr>
              <p:cNvSpPr txBox="1">
                <a:spLocks/>
              </p:cNvSpPr>
              <p:nvPr/>
            </p:nvSpPr>
            <p:spPr>
              <a:xfrm>
                <a:off x="354968" y="1216389"/>
                <a:ext cx="6156960" cy="4351338"/>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3500"/>
                  <a:buFont typeface="Nunito"/>
                  <a:buNone/>
                  <a:defRPr sz="2900" b="0" i="0" u="none" strike="noStrike" cap="none">
                    <a:solidFill>
                      <a:srgbClr val="000000"/>
                    </a:solidFill>
                    <a:latin typeface="Nunito"/>
                    <a:ea typeface="Nunito"/>
                    <a:cs typeface="Nunito"/>
                    <a:sym typeface="Nunito"/>
                  </a:defRPr>
                </a:lvl1pPr>
                <a:lvl2pPr marL="914400" marR="0" lvl="1" indent="-412750" algn="l" rtl="0">
                  <a:lnSpc>
                    <a:spcPct val="100000"/>
                  </a:lnSpc>
                  <a:spcBef>
                    <a:spcPts val="500"/>
                  </a:spcBef>
                  <a:spcAft>
                    <a:spcPts val="0"/>
                  </a:spcAft>
                  <a:buClr>
                    <a:schemeClr val="dk1"/>
                  </a:buClr>
                  <a:buSzPts val="2900"/>
                  <a:buFont typeface="Nunito"/>
                  <a:buChar char="○"/>
                  <a:defRPr sz="2500" b="0" i="0" u="none" strike="noStrike" cap="none">
                    <a:solidFill>
                      <a:srgbClr val="000000"/>
                    </a:solidFill>
                    <a:latin typeface="Nunito"/>
                    <a:ea typeface="Nunito"/>
                    <a:cs typeface="Nunito"/>
                    <a:sym typeface="Nunito"/>
                  </a:defRPr>
                </a:lvl2pPr>
                <a:lvl3pPr marL="1371600" marR="0" lvl="2"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3pPr>
                <a:lvl4pPr marL="1828800" marR="0" lvl="3" indent="-387350" algn="l" rtl="0">
                  <a:lnSpc>
                    <a:spcPct val="100000"/>
                  </a:lnSpc>
                  <a:spcBef>
                    <a:spcPts val="8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4pPr>
                <a:lvl5pPr marL="2286000" marR="0" lvl="4" indent="-387350" algn="l" rtl="0">
                  <a:lnSpc>
                    <a:spcPct val="100000"/>
                  </a:lnSpc>
                  <a:spcBef>
                    <a:spcPts val="500"/>
                  </a:spcBef>
                  <a:spcAft>
                    <a:spcPts val="0"/>
                  </a:spcAft>
                  <a:buClr>
                    <a:schemeClr val="dk2"/>
                  </a:buClr>
                  <a:buSzPts val="2500"/>
                  <a:buFont typeface="Nunito"/>
                  <a:buChar char="○"/>
                  <a:defRPr sz="2100" b="0" i="0" u="none" strike="noStrike" cap="none">
                    <a:solidFill>
                      <a:srgbClr val="000000"/>
                    </a:solidFill>
                    <a:latin typeface="Nunito"/>
                    <a:ea typeface="Nunito"/>
                    <a:cs typeface="Nunito"/>
                    <a:sym typeface="Nunito"/>
                  </a:defRPr>
                </a:lvl5pPr>
                <a:lvl6pPr marL="2743200" marR="0" lvl="5"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6pPr>
                <a:lvl7pPr marL="3200400" marR="0" lvl="6"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7pPr>
                <a:lvl8pPr marL="3657600" marR="0" lvl="7"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8pPr>
                <a:lvl9pPr marL="4114800" marR="0" lvl="8" indent="-387350" algn="l" rtl="0">
                  <a:lnSpc>
                    <a:spcPct val="100000"/>
                  </a:lnSpc>
                  <a:spcBef>
                    <a:spcPts val="500"/>
                  </a:spcBef>
                  <a:spcAft>
                    <a:spcPts val="0"/>
                  </a:spcAft>
                  <a:buClr>
                    <a:schemeClr val="dk1"/>
                  </a:buClr>
                  <a:buSzPts val="2500"/>
                  <a:buFont typeface="Nunito"/>
                  <a:buChar char="■"/>
                  <a:defRPr sz="2100" b="0" i="0" u="none" strike="noStrike" cap="none">
                    <a:solidFill>
                      <a:srgbClr val="000000"/>
                    </a:solidFill>
                    <a:latin typeface="Nunito"/>
                    <a:ea typeface="Nunito"/>
                    <a:cs typeface="Nunito"/>
                    <a:sym typeface="Nunito"/>
                  </a:defRPr>
                </a:lvl9pPr>
              </a:lstStyle>
              <a:p>
                <a:pPr marL="0" indent="0"/>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r>
                  <a:rPr lang="en-AU" sz="2400" dirty="0"/>
                  <a:t>More observations, better fit</a:t>
                </a:r>
              </a:p>
              <a:p>
                <a:pPr marL="0" indent="0"/>
                <a:endParaRPr lang="en-AU" sz="2400" dirty="0"/>
              </a:p>
              <a:p>
                <a:pPr marL="0" indent="0"/>
                <a:r>
                  <a:rPr lang="en-AU" sz="2400" dirty="0"/>
                  <a:t>Classic example is linear regression</a:t>
                </a:r>
              </a:p>
              <a:p>
                <a:pPr marL="0" indent="0"/>
                <a14:m>
                  <m:oMathPara xmlns:m="http://schemas.openxmlformats.org/officeDocument/2006/math">
                    <m:oMathParaPr>
                      <m:jc m:val="centerGroup"/>
                    </m:oMathParaPr>
                    <m:oMath xmlns:m="http://schemas.openxmlformats.org/officeDocument/2006/math">
                      <m:r>
                        <a:rPr lang="en-AU" sz="2400" i="1" smtClean="0">
                          <a:latin typeface="Cambria Math" panose="02040503050406030204" pitchFamily="18" charset="0"/>
                        </a:rPr>
                        <m:t>𝑦</m:t>
                      </m:r>
                      <m:r>
                        <a:rPr lang="en-AU" sz="240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p:sp>
            <p:nvSpPr>
              <p:cNvPr id="4" name="Content Placeholder 3">
                <a:extLst>
                  <a:ext uri="{FF2B5EF4-FFF2-40B4-BE49-F238E27FC236}">
                    <a16:creationId xmlns:a16="http://schemas.microsoft.com/office/drawing/2014/main" id="{56E4F6A8-0970-0BA9-92DC-901F1A0B9957}"/>
                  </a:ext>
                </a:extLst>
              </p:cNvPr>
              <p:cNvSpPr txBox="1">
                <a:spLocks noRot="1" noChangeAspect="1" noMove="1" noResize="1" noEditPoints="1" noAdjustHandles="1" noChangeArrowheads="1" noChangeShapeType="1" noTextEdit="1"/>
              </p:cNvSpPr>
              <p:nvPr/>
            </p:nvSpPr>
            <p:spPr>
              <a:xfrm>
                <a:off x="354968" y="1216389"/>
                <a:ext cx="6156960" cy="4351338"/>
              </a:xfrm>
              <a:prstGeom prst="rect">
                <a:avLst/>
              </a:prstGeom>
              <a:blipFill>
                <a:blip r:embed="rId4"/>
                <a:stretch>
                  <a:fillRect l="-144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775383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9">
          <a:extLst>
            <a:ext uri="{FF2B5EF4-FFF2-40B4-BE49-F238E27FC236}">
              <a16:creationId xmlns:a16="http://schemas.microsoft.com/office/drawing/2014/main" id="{75E8E442-AD62-4354-0091-AF13F9C55DC0}"/>
            </a:ext>
          </a:extLst>
        </p:cNvPr>
        <p:cNvGrpSpPr/>
        <p:nvPr/>
      </p:nvGrpSpPr>
      <p:grpSpPr>
        <a:xfrm>
          <a:off x="0" y="0"/>
          <a:ext cx="0" cy="0"/>
          <a:chOff x="0" y="0"/>
          <a:chExt cx="0" cy="0"/>
        </a:xfrm>
      </p:grpSpPr>
      <p:sp>
        <p:nvSpPr>
          <p:cNvPr id="400" name="Google Shape;400;p44">
            <a:extLst>
              <a:ext uri="{FF2B5EF4-FFF2-40B4-BE49-F238E27FC236}">
                <a16:creationId xmlns:a16="http://schemas.microsoft.com/office/drawing/2014/main" id="{084ADA74-EB03-C6AC-59F6-A5108E3879F6}"/>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Primary goal: Generalisable predictive model </a:t>
            </a:r>
            <a:endParaRPr/>
          </a:p>
        </p:txBody>
      </p:sp>
      <p:sp>
        <p:nvSpPr>
          <p:cNvPr id="403" name="Google Shape;403;p44">
            <a:extLst>
              <a:ext uri="{FF2B5EF4-FFF2-40B4-BE49-F238E27FC236}">
                <a16:creationId xmlns:a16="http://schemas.microsoft.com/office/drawing/2014/main" id="{0C27F8F6-900D-CDE5-F771-A702C9BF37EA}"/>
              </a:ext>
            </a:extLst>
          </p:cNvPr>
          <p:cNvSpPr txBox="1"/>
          <p:nvPr/>
        </p:nvSpPr>
        <p:spPr>
          <a:xfrm>
            <a:off x="1646664" y="3429000"/>
            <a:ext cx="23566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400"/>
              <a:buFont typeface="Arial"/>
              <a:buNone/>
            </a:pPr>
            <a:r>
              <a:rPr lang="en-AU" sz="1800" dirty="0">
                <a:solidFill>
                  <a:srgbClr val="000000"/>
                </a:solidFill>
                <a:latin typeface="Arial"/>
                <a:ea typeface="Arial"/>
                <a:cs typeface="Arial"/>
                <a:sym typeface="Arial"/>
              </a:rPr>
              <a:t>Data to train model</a:t>
            </a:r>
            <a:br>
              <a:rPr lang="en-AU" sz="1800" dirty="0">
                <a:solidFill>
                  <a:srgbClr val="000000"/>
                </a:solidFill>
                <a:latin typeface="Arial"/>
                <a:ea typeface="Arial"/>
                <a:cs typeface="Arial"/>
                <a:sym typeface="Arial"/>
              </a:rPr>
            </a:br>
            <a:r>
              <a:rPr lang="en-AU" sz="1800" dirty="0">
                <a:solidFill>
                  <a:srgbClr val="000000"/>
                </a:solidFill>
                <a:latin typeface="Arial"/>
                <a:ea typeface="Arial"/>
                <a:cs typeface="Arial"/>
                <a:sym typeface="Arial"/>
              </a:rPr>
              <a:t>(labels known)</a:t>
            </a:r>
            <a:endParaRPr sz="1100" dirty="0"/>
          </a:p>
        </p:txBody>
      </p:sp>
      <p:sp>
        <p:nvSpPr>
          <p:cNvPr id="404" name="Google Shape;404;p44">
            <a:extLst>
              <a:ext uri="{FF2B5EF4-FFF2-40B4-BE49-F238E27FC236}">
                <a16:creationId xmlns:a16="http://schemas.microsoft.com/office/drawing/2014/main" id="{A483B07B-F237-8AC8-1403-9307194204AD}"/>
              </a:ext>
            </a:extLst>
          </p:cNvPr>
          <p:cNvSpPr txBox="1"/>
          <p:nvPr/>
        </p:nvSpPr>
        <p:spPr>
          <a:xfrm>
            <a:off x="6942193" y="3429000"/>
            <a:ext cx="2493041"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2400"/>
              <a:buFont typeface="Arial"/>
              <a:buNone/>
            </a:pPr>
            <a:r>
              <a:rPr lang="en-AU" sz="1800" dirty="0">
                <a:solidFill>
                  <a:srgbClr val="000000"/>
                </a:solidFill>
                <a:latin typeface="Arial"/>
                <a:ea typeface="Arial"/>
                <a:cs typeface="Arial"/>
                <a:sym typeface="Arial"/>
              </a:rPr>
              <a:t>Data we want model to work on</a:t>
            </a:r>
            <a:br>
              <a:rPr lang="en-AU" sz="1800" dirty="0">
                <a:solidFill>
                  <a:srgbClr val="000000"/>
                </a:solidFill>
                <a:latin typeface="Arial"/>
                <a:ea typeface="Arial"/>
                <a:cs typeface="Arial"/>
                <a:sym typeface="Arial"/>
              </a:rPr>
            </a:br>
            <a:r>
              <a:rPr lang="en-AU" sz="1800" dirty="0">
                <a:solidFill>
                  <a:srgbClr val="000000"/>
                </a:solidFill>
                <a:latin typeface="Arial"/>
                <a:ea typeface="Arial"/>
                <a:cs typeface="Arial"/>
                <a:sym typeface="Arial"/>
              </a:rPr>
              <a:t>(labels unknown)</a:t>
            </a:r>
            <a:endParaRPr sz="1100" dirty="0"/>
          </a:p>
        </p:txBody>
      </p:sp>
      <p:sp>
        <p:nvSpPr>
          <p:cNvPr id="405" name="Google Shape;405;p44">
            <a:extLst>
              <a:ext uri="{FF2B5EF4-FFF2-40B4-BE49-F238E27FC236}">
                <a16:creationId xmlns:a16="http://schemas.microsoft.com/office/drawing/2014/main" id="{BBD9B653-7875-3CBB-FD95-38478E0B9F59}"/>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84</a:t>
            </a:fld>
            <a:endParaRPr/>
          </a:p>
        </p:txBody>
      </p:sp>
      <p:pic>
        <p:nvPicPr>
          <p:cNvPr id="3" name="Picture 2" descr="A diagram of a network&#10;&#10;AI-generated content may be incorrect.">
            <a:extLst>
              <a:ext uri="{FF2B5EF4-FFF2-40B4-BE49-F238E27FC236}">
                <a16:creationId xmlns:a16="http://schemas.microsoft.com/office/drawing/2014/main" id="{ADF10B10-8B8E-91A5-6BD5-C43B2E8E524B}"/>
              </a:ext>
            </a:extLst>
          </p:cNvPr>
          <p:cNvPicPr>
            <a:picLocks noChangeAspect="1"/>
          </p:cNvPicPr>
          <p:nvPr/>
        </p:nvPicPr>
        <p:blipFill>
          <a:blip r:embed="rId3"/>
          <a:stretch>
            <a:fillRect/>
          </a:stretch>
        </p:blipFill>
        <p:spPr>
          <a:xfrm>
            <a:off x="1349298" y="1525841"/>
            <a:ext cx="8143403" cy="1774099"/>
          </a:xfrm>
          <a:prstGeom prst="rect">
            <a:avLst/>
          </a:prstGeom>
        </p:spPr>
      </p:pic>
      <p:sp>
        <p:nvSpPr>
          <p:cNvPr id="5" name="TextBox 4">
            <a:extLst>
              <a:ext uri="{FF2B5EF4-FFF2-40B4-BE49-F238E27FC236}">
                <a16:creationId xmlns:a16="http://schemas.microsoft.com/office/drawing/2014/main" id="{B083EA23-F4B4-8CA6-6265-BDDD975B459E}"/>
              </a:ext>
            </a:extLst>
          </p:cNvPr>
          <p:cNvSpPr txBox="1"/>
          <p:nvPr/>
        </p:nvSpPr>
        <p:spPr>
          <a:xfrm>
            <a:off x="341042" y="5644746"/>
            <a:ext cx="6116444" cy="307777"/>
          </a:xfrm>
          <a:prstGeom prst="rect">
            <a:avLst/>
          </a:prstGeom>
          <a:noFill/>
        </p:spPr>
        <p:txBody>
          <a:bodyPr wrap="square">
            <a:spAutoFit/>
          </a:bodyPr>
          <a:lstStyle/>
          <a:p>
            <a:r>
              <a:rPr lang="en-US" dirty="0"/>
              <a:t>https://</a:t>
            </a:r>
            <a:r>
              <a:rPr lang="en-US" dirty="0" err="1"/>
              <a:t>www.nature.com</a:t>
            </a:r>
            <a:r>
              <a:rPr lang="en-US" dirty="0"/>
              <a:t>/articles/s41746-024-01127-3/figures/1</a:t>
            </a:r>
          </a:p>
        </p:txBody>
      </p:sp>
      <p:sp>
        <p:nvSpPr>
          <p:cNvPr id="6" name="TextBox 5">
            <a:extLst>
              <a:ext uri="{FF2B5EF4-FFF2-40B4-BE49-F238E27FC236}">
                <a16:creationId xmlns:a16="http://schemas.microsoft.com/office/drawing/2014/main" id="{3510E012-9855-AD13-47A0-21DEDEA473D6}"/>
              </a:ext>
            </a:extLst>
          </p:cNvPr>
          <p:cNvSpPr txBox="1"/>
          <p:nvPr/>
        </p:nvSpPr>
        <p:spPr>
          <a:xfrm>
            <a:off x="615035" y="4352289"/>
            <a:ext cx="9958175"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Can we make a predictive model that will work on data that wasn’t used to train it?</a:t>
            </a:r>
          </a:p>
          <a:p>
            <a:pPr marL="342900" indent="-342900">
              <a:buFont typeface="Arial" panose="020B0604020202020204" pitchFamily="34" charset="0"/>
              <a:buChar char="•"/>
            </a:pPr>
            <a:r>
              <a:rPr lang="en-US" sz="2000" dirty="0"/>
              <a:t>How do we know if we can make predictions on data if we don’t have that data yet?</a:t>
            </a:r>
          </a:p>
        </p:txBody>
      </p:sp>
    </p:spTree>
    <p:extLst>
      <p:ext uri="{BB962C8B-B14F-4D97-AF65-F5344CB8AC3E}">
        <p14:creationId xmlns:p14="http://schemas.microsoft.com/office/powerpoint/2010/main" val="8734020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3">
          <a:extLst>
            <a:ext uri="{FF2B5EF4-FFF2-40B4-BE49-F238E27FC236}">
              <a16:creationId xmlns:a16="http://schemas.microsoft.com/office/drawing/2014/main" id="{092B5896-2CC6-798E-176E-EA6810809210}"/>
            </a:ext>
          </a:extLst>
        </p:cNvPr>
        <p:cNvGrpSpPr/>
        <p:nvPr/>
      </p:nvGrpSpPr>
      <p:grpSpPr>
        <a:xfrm>
          <a:off x="0" y="0"/>
          <a:ext cx="0" cy="0"/>
          <a:chOff x="0" y="0"/>
          <a:chExt cx="0" cy="0"/>
        </a:xfrm>
      </p:grpSpPr>
      <p:sp>
        <p:nvSpPr>
          <p:cNvPr id="624" name="Google Shape;624;p70">
            <a:extLst>
              <a:ext uri="{FF2B5EF4-FFF2-40B4-BE49-F238E27FC236}">
                <a16:creationId xmlns:a16="http://schemas.microsoft.com/office/drawing/2014/main" id="{9578F4E6-1730-C493-BAD0-952B44FCECA0}"/>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Cool models but when do these models help?</a:t>
            </a:r>
            <a:endParaRPr/>
          </a:p>
        </p:txBody>
      </p:sp>
      <p:sp>
        <p:nvSpPr>
          <p:cNvPr id="625" name="Google Shape;625;p70">
            <a:extLst>
              <a:ext uri="{FF2B5EF4-FFF2-40B4-BE49-F238E27FC236}">
                <a16:creationId xmlns:a16="http://schemas.microsoft.com/office/drawing/2014/main" id="{DC74823A-0696-E262-A9A1-F643D04D59DE}"/>
              </a:ext>
            </a:extLst>
          </p:cNvPr>
          <p:cNvSpPr txBox="1"/>
          <p:nvPr/>
        </p:nvSpPr>
        <p:spPr>
          <a:xfrm>
            <a:off x="1200151" y="2330728"/>
            <a:ext cx="24119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b="1" u="sng">
                <a:solidFill>
                  <a:schemeClr val="dk1"/>
                </a:solidFill>
                <a:latin typeface="Calibri"/>
                <a:ea typeface="Calibri"/>
                <a:cs typeface="Calibri"/>
                <a:sym typeface="Calibri"/>
              </a:rPr>
              <a:t>Data I have today</a:t>
            </a:r>
            <a:endParaRPr/>
          </a:p>
        </p:txBody>
      </p:sp>
      <p:sp>
        <p:nvSpPr>
          <p:cNvPr id="626" name="Google Shape;626;p70">
            <a:extLst>
              <a:ext uri="{FF2B5EF4-FFF2-40B4-BE49-F238E27FC236}">
                <a16:creationId xmlns:a16="http://schemas.microsoft.com/office/drawing/2014/main" id="{CE99089B-28FB-85BF-0EBB-F3C521B9DA9D}"/>
              </a:ext>
            </a:extLst>
          </p:cNvPr>
          <p:cNvSpPr txBox="1"/>
          <p:nvPr/>
        </p:nvSpPr>
        <p:spPr>
          <a:xfrm>
            <a:off x="4400471" y="2155707"/>
            <a:ext cx="606396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b="1" u="sng">
                <a:solidFill>
                  <a:schemeClr val="dk1"/>
                </a:solidFill>
                <a:latin typeface="Calibri"/>
                <a:ea typeface="Calibri"/>
                <a:cs typeface="Calibri"/>
                <a:sym typeface="Calibri"/>
              </a:rPr>
              <a:t>Data I want my model to make predictions on </a:t>
            </a:r>
            <a:endParaRPr/>
          </a:p>
        </p:txBody>
      </p:sp>
      <p:sp>
        <p:nvSpPr>
          <p:cNvPr id="627" name="Google Shape;627;p70">
            <a:extLst>
              <a:ext uri="{FF2B5EF4-FFF2-40B4-BE49-F238E27FC236}">
                <a16:creationId xmlns:a16="http://schemas.microsoft.com/office/drawing/2014/main" id="{24446635-8DAD-9DCD-3556-221426018BE5}"/>
              </a:ext>
            </a:extLst>
          </p:cNvPr>
          <p:cNvSpPr/>
          <p:nvPr/>
        </p:nvSpPr>
        <p:spPr>
          <a:xfrm>
            <a:off x="1656203" y="2871787"/>
            <a:ext cx="1028700" cy="1042988"/>
          </a:xfrm>
          <a:prstGeom prst="can">
            <a:avLst>
              <a:gd name="adj" fmla="val 25000"/>
            </a:avLst>
          </a:prstGeom>
          <a:solidFill>
            <a:schemeClr val="accent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70">
            <a:extLst>
              <a:ext uri="{FF2B5EF4-FFF2-40B4-BE49-F238E27FC236}">
                <a16:creationId xmlns:a16="http://schemas.microsoft.com/office/drawing/2014/main" id="{2DF1238B-910C-3680-1D21-8866138280DA}"/>
              </a:ext>
            </a:extLst>
          </p:cNvPr>
          <p:cNvSpPr/>
          <p:nvPr/>
        </p:nvSpPr>
        <p:spPr>
          <a:xfrm>
            <a:off x="8419264" y="2700060"/>
            <a:ext cx="1028700" cy="1042988"/>
          </a:xfrm>
          <a:prstGeom prst="can">
            <a:avLst>
              <a:gd name="adj" fmla="val 25000"/>
            </a:avLst>
          </a:prstGeom>
          <a:solidFill>
            <a:schemeClr val="accent3"/>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9" name="Google Shape;629;p70">
            <a:extLst>
              <a:ext uri="{FF2B5EF4-FFF2-40B4-BE49-F238E27FC236}">
                <a16:creationId xmlns:a16="http://schemas.microsoft.com/office/drawing/2014/main" id="{CFF57986-803F-5271-FBA2-35D7F41B98FB}"/>
              </a:ext>
            </a:extLst>
          </p:cNvPr>
          <p:cNvSpPr/>
          <p:nvPr/>
        </p:nvSpPr>
        <p:spPr>
          <a:xfrm>
            <a:off x="4775484" y="3842405"/>
            <a:ext cx="1028700" cy="1042988"/>
          </a:xfrm>
          <a:prstGeom prst="can">
            <a:avLst>
              <a:gd name="adj" fmla="val 25000"/>
            </a:avLst>
          </a:prstGeom>
          <a:solidFill>
            <a:srgbClr val="FFFF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70">
            <a:extLst>
              <a:ext uri="{FF2B5EF4-FFF2-40B4-BE49-F238E27FC236}">
                <a16:creationId xmlns:a16="http://schemas.microsoft.com/office/drawing/2014/main" id="{9FA3CCB0-9101-A6BC-F8DD-3EA714F9B4F9}"/>
              </a:ext>
            </a:extLst>
          </p:cNvPr>
          <p:cNvSpPr/>
          <p:nvPr/>
        </p:nvSpPr>
        <p:spPr>
          <a:xfrm>
            <a:off x="8419264" y="5006897"/>
            <a:ext cx="1028700" cy="1042988"/>
          </a:xfrm>
          <a:prstGeom prst="can">
            <a:avLst>
              <a:gd name="adj" fmla="val 25000"/>
            </a:avLst>
          </a:prstGeom>
          <a:solidFill>
            <a:srgbClr val="7030A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highlight>
                <a:srgbClr val="800080"/>
              </a:highlight>
              <a:latin typeface="Calibri"/>
              <a:ea typeface="Calibri"/>
              <a:cs typeface="Calibri"/>
              <a:sym typeface="Calibri"/>
            </a:endParaRPr>
          </a:p>
        </p:txBody>
      </p:sp>
      <p:sp>
        <p:nvSpPr>
          <p:cNvPr id="631" name="Google Shape;631;p70">
            <a:extLst>
              <a:ext uri="{FF2B5EF4-FFF2-40B4-BE49-F238E27FC236}">
                <a16:creationId xmlns:a16="http://schemas.microsoft.com/office/drawing/2014/main" id="{209587D1-9727-1320-1205-7E5ED41C0089}"/>
              </a:ext>
            </a:extLst>
          </p:cNvPr>
          <p:cNvSpPr txBox="1"/>
          <p:nvPr/>
        </p:nvSpPr>
        <p:spPr>
          <a:xfrm>
            <a:off x="5273871" y="2832965"/>
            <a:ext cx="29857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a:solidFill>
                  <a:schemeClr val="dk1"/>
                </a:solidFill>
                <a:latin typeface="Calibri"/>
                <a:ea typeface="Calibri"/>
                <a:cs typeface="Calibri"/>
                <a:sym typeface="Calibri"/>
              </a:rPr>
              <a:t>Collected in the future</a:t>
            </a:r>
            <a:endParaRPr/>
          </a:p>
        </p:txBody>
      </p:sp>
      <p:sp>
        <p:nvSpPr>
          <p:cNvPr id="632" name="Google Shape;632;p70">
            <a:extLst>
              <a:ext uri="{FF2B5EF4-FFF2-40B4-BE49-F238E27FC236}">
                <a16:creationId xmlns:a16="http://schemas.microsoft.com/office/drawing/2014/main" id="{53874B0F-A5E7-F89A-5510-992FCC953ED2}"/>
              </a:ext>
            </a:extLst>
          </p:cNvPr>
          <p:cNvSpPr txBox="1"/>
          <p:nvPr/>
        </p:nvSpPr>
        <p:spPr>
          <a:xfrm>
            <a:off x="6234520" y="4207789"/>
            <a:ext cx="405021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a:solidFill>
                  <a:schemeClr val="dk1"/>
                </a:solidFill>
                <a:latin typeface="Calibri"/>
                <a:ea typeface="Calibri"/>
                <a:cs typeface="Calibri"/>
                <a:sym typeface="Calibri"/>
              </a:rPr>
              <a:t>Collected in a different country</a:t>
            </a:r>
            <a:endParaRPr/>
          </a:p>
        </p:txBody>
      </p:sp>
      <p:sp>
        <p:nvSpPr>
          <p:cNvPr id="633" name="Google Shape;633;p70">
            <a:extLst>
              <a:ext uri="{FF2B5EF4-FFF2-40B4-BE49-F238E27FC236}">
                <a16:creationId xmlns:a16="http://schemas.microsoft.com/office/drawing/2014/main" id="{B3922059-79BA-645D-B334-3AAC09120AAC}"/>
              </a:ext>
            </a:extLst>
          </p:cNvPr>
          <p:cNvSpPr txBox="1"/>
          <p:nvPr/>
        </p:nvSpPr>
        <p:spPr>
          <a:xfrm>
            <a:off x="4341418" y="5235220"/>
            <a:ext cx="407784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400">
                <a:solidFill>
                  <a:schemeClr val="dk1"/>
                </a:solidFill>
                <a:latin typeface="Calibri"/>
                <a:ea typeface="Calibri"/>
                <a:cs typeface="Calibri"/>
                <a:sym typeface="Calibri"/>
              </a:rPr>
              <a:t>Collected with a different cohort design</a:t>
            </a:r>
            <a:endParaRPr/>
          </a:p>
        </p:txBody>
      </p:sp>
      <p:sp>
        <p:nvSpPr>
          <p:cNvPr id="634" name="Google Shape;634;p70">
            <a:extLst>
              <a:ext uri="{FF2B5EF4-FFF2-40B4-BE49-F238E27FC236}">
                <a16:creationId xmlns:a16="http://schemas.microsoft.com/office/drawing/2014/main" id="{D7F3EC90-ACE8-ACE1-044A-708FD4FB07C1}"/>
              </a:ext>
            </a:extLst>
          </p:cNvPr>
          <p:cNvSpPr txBox="1"/>
          <p:nvPr/>
        </p:nvSpPr>
        <p:spPr>
          <a:xfrm>
            <a:off x="905538" y="1265505"/>
            <a:ext cx="10657964"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2800">
                <a:solidFill>
                  <a:schemeClr val="dk1"/>
                </a:solidFill>
                <a:latin typeface="Calibri"/>
                <a:ea typeface="Calibri"/>
                <a:cs typeface="Calibri"/>
                <a:sym typeface="Calibri"/>
              </a:rPr>
              <a:t>We want the models we create on a given set of data to work on the datasets we want to apply the models to</a:t>
            </a:r>
            <a:endParaRPr/>
          </a:p>
        </p:txBody>
      </p:sp>
      <p:sp>
        <p:nvSpPr>
          <p:cNvPr id="636" name="Google Shape;636;p70">
            <a:extLst>
              <a:ext uri="{FF2B5EF4-FFF2-40B4-BE49-F238E27FC236}">
                <a16:creationId xmlns:a16="http://schemas.microsoft.com/office/drawing/2014/main" id="{FC52A076-99B0-336F-19EB-FB100E474BBA}"/>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85</a:t>
            </a:fld>
            <a:endParaRPr/>
          </a:p>
        </p:txBody>
      </p:sp>
    </p:spTree>
    <p:extLst>
      <p:ext uri="{BB962C8B-B14F-4D97-AF65-F5344CB8AC3E}">
        <p14:creationId xmlns:p14="http://schemas.microsoft.com/office/powerpoint/2010/main" val="3022861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1">
          <a:extLst>
            <a:ext uri="{FF2B5EF4-FFF2-40B4-BE49-F238E27FC236}">
              <a16:creationId xmlns:a16="http://schemas.microsoft.com/office/drawing/2014/main" id="{E0B5DB2B-7FAB-E1F2-3745-E69805F96571}"/>
            </a:ext>
          </a:extLst>
        </p:cNvPr>
        <p:cNvGrpSpPr/>
        <p:nvPr/>
      </p:nvGrpSpPr>
      <p:grpSpPr>
        <a:xfrm>
          <a:off x="0" y="0"/>
          <a:ext cx="0" cy="0"/>
          <a:chOff x="0" y="0"/>
          <a:chExt cx="0" cy="0"/>
        </a:xfrm>
      </p:grpSpPr>
      <p:sp>
        <p:nvSpPr>
          <p:cNvPr id="652" name="Google Shape;652;p72">
            <a:extLst>
              <a:ext uri="{FF2B5EF4-FFF2-40B4-BE49-F238E27FC236}">
                <a16:creationId xmlns:a16="http://schemas.microsoft.com/office/drawing/2014/main" id="{E4CA4FA8-D033-FA1E-AE6D-9AD0A617E210}"/>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Under and overfitting: enemies of generalisation</a:t>
            </a:r>
            <a:endParaRPr/>
          </a:p>
        </p:txBody>
      </p:sp>
      <p:pic>
        <p:nvPicPr>
          <p:cNvPr id="653" name="Google Shape;653;p72">
            <a:extLst>
              <a:ext uri="{FF2B5EF4-FFF2-40B4-BE49-F238E27FC236}">
                <a16:creationId xmlns:a16="http://schemas.microsoft.com/office/drawing/2014/main" id="{F8C73E7F-B918-C234-5832-BC89F6290590}"/>
              </a:ext>
            </a:extLst>
          </p:cNvPr>
          <p:cNvPicPr preferRelativeResize="0"/>
          <p:nvPr/>
        </p:nvPicPr>
        <p:blipFill rotWithShape="1">
          <a:blip r:embed="rId3">
            <a:alphaModFix/>
          </a:blip>
          <a:srcRect l="10494" t="2604" r="8441" b="5579"/>
          <a:stretch/>
        </p:blipFill>
        <p:spPr>
          <a:xfrm>
            <a:off x="838200" y="1379722"/>
            <a:ext cx="10131473" cy="4098555"/>
          </a:xfrm>
          <a:prstGeom prst="rect">
            <a:avLst/>
          </a:prstGeom>
          <a:noFill/>
          <a:ln>
            <a:noFill/>
          </a:ln>
        </p:spPr>
      </p:pic>
      <p:sp>
        <p:nvSpPr>
          <p:cNvPr id="654" name="Google Shape;654;p72">
            <a:extLst>
              <a:ext uri="{FF2B5EF4-FFF2-40B4-BE49-F238E27FC236}">
                <a16:creationId xmlns:a16="http://schemas.microsoft.com/office/drawing/2014/main" id="{C8583F7B-4C62-77E7-C3AC-70EED8BBDBD2}"/>
              </a:ext>
            </a:extLst>
          </p:cNvPr>
          <p:cNvSpPr txBox="1"/>
          <p:nvPr/>
        </p:nvSpPr>
        <p:spPr>
          <a:xfrm>
            <a:off x="8249477" y="5569545"/>
            <a:ext cx="394252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u="sng">
                <a:solidFill>
                  <a:schemeClr val="hlink"/>
                </a:solidFill>
                <a:latin typeface="Calibri"/>
                <a:ea typeface="Calibri"/>
                <a:cs typeface="Calibri"/>
                <a:sym typeface="Calibri"/>
                <a:hlinkClick r:id="rId4"/>
              </a:rPr>
              <a:t>https://scikit-learn.org/stable/auto_examples/model_selection/plot_underfitting_overfitting.html</a:t>
            </a:r>
            <a:endParaRPr sz="1800">
              <a:solidFill>
                <a:schemeClr val="dk1"/>
              </a:solidFill>
              <a:latin typeface="Calibri"/>
              <a:ea typeface="Calibri"/>
              <a:cs typeface="Calibri"/>
              <a:sym typeface="Calibri"/>
            </a:endParaRPr>
          </a:p>
        </p:txBody>
      </p:sp>
      <p:sp>
        <p:nvSpPr>
          <p:cNvPr id="656" name="Google Shape;656;p72">
            <a:extLst>
              <a:ext uri="{FF2B5EF4-FFF2-40B4-BE49-F238E27FC236}">
                <a16:creationId xmlns:a16="http://schemas.microsoft.com/office/drawing/2014/main" id="{2E8B6329-8105-A096-2CA4-93311BF667E1}"/>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86</a:t>
            </a:fld>
            <a:endParaRPr/>
          </a:p>
        </p:txBody>
      </p:sp>
    </p:spTree>
    <p:extLst>
      <p:ext uri="{BB962C8B-B14F-4D97-AF65-F5344CB8AC3E}">
        <p14:creationId xmlns:p14="http://schemas.microsoft.com/office/powerpoint/2010/main" val="3582618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4">
          <a:extLst>
            <a:ext uri="{FF2B5EF4-FFF2-40B4-BE49-F238E27FC236}">
              <a16:creationId xmlns:a16="http://schemas.microsoft.com/office/drawing/2014/main" id="{60FA0A8B-9794-FF34-0DC3-44543E5936DA}"/>
            </a:ext>
          </a:extLst>
        </p:cNvPr>
        <p:cNvGrpSpPr/>
        <p:nvPr/>
      </p:nvGrpSpPr>
      <p:grpSpPr>
        <a:xfrm>
          <a:off x="0" y="0"/>
          <a:ext cx="0" cy="0"/>
          <a:chOff x="0" y="0"/>
          <a:chExt cx="0" cy="0"/>
        </a:xfrm>
      </p:grpSpPr>
      <p:sp>
        <p:nvSpPr>
          <p:cNvPr id="705" name="Google Shape;705;p79">
            <a:extLst>
              <a:ext uri="{FF2B5EF4-FFF2-40B4-BE49-F238E27FC236}">
                <a16:creationId xmlns:a16="http://schemas.microsoft.com/office/drawing/2014/main" id="{FC25BE16-B4E9-A7A5-F441-91311C93DABB}"/>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Evaluation framework</a:t>
            </a:r>
            <a:endParaRPr/>
          </a:p>
        </p:txBody>
      </p:sp>
      <p:sp>
        <p:nvSpPr>
          <p:cNvPr id="706" name="Google Shape;706;p79">
            <a:extLst>
              <a:ext uri="{FF2B5EF4-FFF2-40B4-BE49-F238E27FC236}">
                <a16:creationId xmlns:a16="http://schemas.microsoft.com/office/drawing/2014/main" id="{E0097078-3194-32EC-6E56-CFCEE904091E}"/>
              </a:ext>
            </a:extLst>
          </p:cNvPr>
          <p:cNvSpPr txBox="1">
            <a:spLocks noGrp="1"/>
          </p:cNvSpPr>
          <p:nvPr>
            <p:ph type="body" idx="1"/>
          </p:nvPr>
        </p:nvSpPr>
        <p:spPr>
          <a:xfrm>
            <a:off x="316356" y="1532415"/>
            <a:ext cx="11408409" cy="43769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Recall</a:t>
            </a:r>
            <a:r>
              <a:rPr lang="en-AU" sz="2400" b="1"/>
              <a:t>: Primary goal </a:t>
            </a:r>
            <a:r>
              <a:rPr lang="en-AU" sz="2400"/>
              <a:t>is model generalisation</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If we have two datasets, life is easy (sort of)</a:t>
            </a:r>
            <a:endParaRPr/>
          </a:p>
          <a:p>
            <a:pPr marL="216000" lvl="1" indent="-216000" algn="l" rtl="0">
              <a:lnSpc>
                <a:spcPct val="100000"/>
              </a:lnSpc>
              <a:spcBef>
                <a:spcPts val="500"/>
              </a:spcBef>
              <a:spcAft>
                <a:spcPts val="0"/>
              </a:spcAft>
              <a:buClr>
                <a:schemeClr val="dk1"/>
              </a:buClr>
              <a:buSzPts val="2400"/>
              <a:buChar char="○"/>
            </a:pPr>
            <a:r>
              <a:rPr lang="en-AU" sz="2400"/>
              <a:t>Train model on one</a:t>
            </a:r>
            <a:endParaRPr/>
          </a:p>
          <a:p>
            <a:pPr marL="216000" lvl="1" indent="-216000" algn="l" rtl="0">
              <a:lnSpc>
                <a:spcPct val="100000"/>
              </a:lnSpc>
              <a:spcBef>
                <a:spcPts val="500"/>
              </a:spcBef>
              <a:spcAft>
                <a:spcPts val="0"/>
              </a:spcAft>
              <a:buClr>
                <a:schemeClr val="dk1"/>
              </a:buClr>
              <a:buSzPts val="2400"/>
              <a:buChar char="○"/>
            </a:pPr>
            <a:r>
              <a:rPr lang="en-AU" sz="2400"/>
              <a:t>Test on remaining</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But what if we only have a single dataset?</a:t>
            </a:r>
            <a:endParaRPr/>
          </a:p>
          <a:p>
            <a:pPr marL="457200" lvl="1" indent="0" algn="l" rtl="0">
              <a:lnSpc>
                <a:spcPct val="100000"/>
              </a:lnSpc>
              <a:spcBef>
                <a:spcPts val="500"/>
              </a:spcBef>
              <a:spcAft>
                <a:spcPts val="0"/>
              </a:spcAft>
              <a:buClr>
                <a:schemeClr val="dk1"/>
              </a:buClr>
              <a:buSzPts val="2400"/>
              <a:buNone/>
            </a:pPr>
            <a:endParaRPr sz="2400"/>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endParaRPr sz="2400"/>
          </a:p>
        </p:txBody>
      </p:sp>
      <p:sp>
        <p:nvSpPr>
          <p:cNvPr id="707" name="Google Shape;707;p79">
            <a:extLst>
              <a:ext uri="{FF2B5EF4-FFF2-40B4-BE49-F238E27FC236}">
                <a16:creationId xmlns:a16="http://schemas.microsoft.com/office/drawing/2014/main" id="{2E042015-50E9-AE9B-A570-7280208516E2}"/>
              </a:ext>
            </a:extLst>
          </p:cNvPr>
          <p:cNvSpPr txBox="1"/>
          <p:nvPr/>
        </p:nvSpPr>
        <p:spPr>
          <a:xfrm>
            <a:off x="6674105" y="1520963"/>
            <a:ext cx="18532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b="1" u="sng">
                <a:solidFill>
                  <a:schemeClr val="dk1"/>
                </a:solidFill>
                <a:latin typeface="Calibri"/>
                <a:ea typeface="Calibri"/>
                <a:cs typeface="Calibri"/>
                <a:sym typeface="Calibri"/>
              </a:rPr>
              <a:t>Data I have today</a:t>
            </a:r>
            <a:endParaRPr/>
          </a:p>
        </p:txBody>
      </p:sp>
      <p:sp>
        <p:nvSpPr>
          <p:cNvPr id="708" name="Google Shape;708;p79">
            <a:extLst>
              <a:ext uri="{FF2B5EF4-FFF2-40B4-BE49-F238E27FC236}">
                <a16:creationId xmlns:a16="http://schemas.microsoft.com/office/drawing/2014/main" id="{4E28A7B9-39ED-6A01-54C6-AD94662276D8}"/>
              </a:ext>
            </a:extLst>
          </p:cNvPr>
          <p:cNvSpPr txBox="1"/>
          <p:nvPr/>
        </p:nvSpPr>
        <p:spPr>
          <a:xfrm>
            <a:off x="8817101" y="1445023"/>
            <a:ext cx="34578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b="1" u="sng">
                <a:solidFill>
                  <a:schemeClr val="dk1"/>
                </a:solidFill>
                <a:latin typeface="Calibri"/>
                <a:ea typeface="Calibri"/>
                <a:cs typeface="Calibri"/>
                <a:sym typeface="Calibri"/>
              </a:rPr>
              <a:t>Data I want my model to make predictions on </a:t>
            </a:r>
            <a:endParaRPr/>
          </a:p>
        </p:txBody>
      </p:sp>
      <p:sp>
        <p:nvSpPr>
          <p:cNvPr id="709" name="Google Shape;709;p79">
            <a:extLst>
              <a:ext uri="{FF2B5EF4-FFF2-40B4-BE49-F238E27FC236}">
                <a16:creationId xmlns:a16="http://schemas.microsoft.com/office/drawing/2014/main" id="{7F88612E-A8C0-3518-42C6-CD8F949CE4D2}"/>
              </a:ext>
            </a:extLst>
          </p:cNvPr>
          <p:cNvSpPr/>
          <p:nvPr/>
        </p:nvSpPr>
        <p:spPr>
          <a:xfrm>
            <a:off x="7111911" y="2240437"/>
            <a:ext cx="1028700" cy="1042988"/>
          </a:xfrm>
          <a:prstGeom prst="can">
            <a:avLst>
              <a:gd name="adj" fmla="val 25000"/>
            </a:avLst>
          </a:prstGeom>
          <a:solidFill>
            <a:schemeClr val="accent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0" name="Google Shape;710;p79">
            <a:extLst>
              <a:ext uri="{FF2B5EF4-FFF2-40B4-BE49-F238E27FC236}">
                <a16:creationId xmlns:a16="http://schemas.microsoft.com/office/drawing/2014/main" id="{62B7984F-294E-FD1B-7067-06967F658B5B}"/>
              </a:ext>
            </a:extLst>
          </p:cNvPr>
          <p:cNvSpPr/>
          <p:nvPr/>
        </p:nvSpPr>
        <p:spPr>
          <a:xfrm>
            <a:off x="9641196" y="2199440"/>
            <a:ext cx="1028700" cy="1042988"/>
          </a:xfrm>
          <a:prstGeom prst="can">
            <a:avLst>
              <a:gd name="adj" fmla="val 25000"/>
            </a:avLst>
          </a:prstGeom>
          <a:solidFill>
            <a:srgbClr val="FFFF00"/>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1" name="Google Shape;711;p79">
            <a:extLst>
              <a:ext uri="{FF2B5EF4-FFF2-40B4-BE49-F238E27FC236}">
                <a16:creationId xmlns:a16="http://schemas.microsoft.com/office/drawing/2014/main" id="{C36B9D4D-EF92-A9AA-2052-5715E41B504C}"/>
              </a:ext>
            </a:extLst>
          </p:cNvPr>
          <p:cNvSpPr txBox="1"/>
          <p:nvPr/>
        </p:nvSpPr>
        <p:spPr>
          <a:xfrm>
            <a:off x="6616698" y="4263032"/>
            <a:ext cx="18532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b="1" u="sng">
                <a:solidFill>
                  <a:schemeClr val="dk1"/>
                </a:solidFill>
                <a:latin typeface="Calibri"/>
                <a:ea typeface="Calibri"/>
                <a:cs typeface="Calibri"/>
                <a:sym typeface="Calibri"/>
              </a:rPr>
              <a:t>Data I have today</a:t>
            </a:r>
            <a:endParaRPr/>
          </a:p>
        </p:txBody>
      </p:sp>
      <p:sp>
        <p:nvSpPr>
          <p:cNvPr id="712" name="Google Shape;712;p79">
            <a:extLst>
              <a:ext uri="{FF2B5EF4-FFF2-40B4-BE49-F238E27FC236}">
                <a16:creationId xmlns:a16="http://schemas.microsoft.com/office/drawing/2014/main" id="{D611689A-5BE1-E63A-5909-EFC66FC5697C}"/>
              </a:ext>
            </a:extLst>
          </p:cNvPr>
          <p:cNvSpPr/>
          <p:nvPr/>
        </p:nvSpPr>
        <p:spPr>
          <a:xfrm>
            <a:off x="7072750" y="4804091"/>
            <a:ext cx="1028700" cy="1042988"/>
          </a:xfrm>
          <a:prstGeom prst="can">
            <a:avLst>
              <a:gd name="adj" fmla="val 25000"/>
            </a:avLst>
          </a:prstGeom>
          <a:solidFill>
            <a:schemeClr val="accent1"/>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3" name="Google Shape;713;p79">
            <a:extLst>
              <a:ext uri="{FF2B5EF4-FFF2-40B4-BE49-F238E27FC236}">
                <a16:creationId xmlns:a16="http://schemas.microsoft.com/office/drawing/2014/main" id="{9B679C54-385E-EC53-BDA7-702B1CBA25CF}"/>
              </a:ext>
            </a:extLst>
          </p:cNvPr>
          <p:cNvSpPr txBox="1"/>
          <p:nvPr/>
        </p:nvSpPr>
        <p:spPr>
          <a:xfrm>
            <a:off x="9540910" y="4447698"/>
            <a:ext cx="82426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3600" dirty="0">
                <a:solidFill>
                  <a:schemeClr val="dk1"/>
                </a:solidFill>
                <a:latin typeface="Calibri"/>
                <a:ea typeface="Calibri"/>
                <a:cs typeface="Calibri"/>
                <a:sym typeface="Calibri"/>
              </a:rPr>
              <a:t>???</a:t>
            </a:r>
            <a:endParaRPr dirty="0"/>
          </a:p>
        </p:txBody>
      </p:sp>
      <p:sp>
        <p:nvSpPr>
          <p:cNvPr id="714" name="Google Shape;714;p79">
            <a:extLst>
              <a:ext uri="{FF2B5EF4-FFF2-40B4-BE49-F238E27FC236}">
                <a16:creationId xmlns:a16="http://schemas.microsoft.com/office/drawing/2014/main" id="{B7D30F7E-BFDE-E4B8-A8F8-09CB332AFA2C}"/>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87</a:t>
            </a:fld>
            <a:endParaRPr/>
          </a:p>
        </p:txBody>
      </p:sp>
    </p:spTree>
    <p:extLst>
      <p:ext uri="{BB962C8B-B14F-4D97-AF65-F5344CB8AC3E}">
        <p14:creationId xmlns:p14="http://schemas.microsoft.com/office/powerpoint/2010/main" val="41904260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51">
          <a:extLst>
            <a:ext uri="{FF2B5EF4-FFF2-40B4-BE49-F238E27FC236}">
              <a16:creationId xmlns:a16="http://schemas.microsoft.com/office/drawing/2014/main" id="{FBDD422A-D2EE-B8C0-D966-19F7B1FC258C}"/>
            </a:ext>
          </a:extLst>
        </p:cNvPr>
        <p:cNvGrpSpPr/>
        <p:nvPr/>
      </p:nvGrpSpPr>
      <p:grpSpPr>
        <a:xfrm>
          <a:off x="0" y="0"/>
          <a:ext cx="0" cy="0"/>
          <a:chOff x="0" y="0"/>
          <a:chExt cx="0" cy="0"/>
        </a:xfrm>
      </p:grpSpPr>
      <p:sp>
        <p:nvSpPr>
          <p:cNvPr id="752" name="Google Shape;752;p84">
            <a:extLst>
              <a:ext uri="{FF2B5EF4-FFF2-40B4-BE49-F238E27FC236}">
                <a16:creationId xmlns:a16="http://schemas.microsoft.com/office/drawing/2014/main" id="{7A2F72DE-9E5C-1544-AA63-183F38F2964F}"/>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dirty="0"/>
              <a:t>Cross-validation</a:t>
            </a:r>
            <a:endParaRPr dirty="0"/>
          </a:p>
        </p:txBody>
      </p:sp>
      <p:pic>
        <p:nvPicPr>
          <p:cNvPr id="753" name="Google Shape;753;p84" descr="Fig. 8.8. Schematic overview of k-fold cross-validation.">
            <a:extLst>
              <a:ext uri="{FF2B5EF4-FFF2-40B4-BE49-F238E27FC236}">
                <a16:creationId xmlns:a16="http://schemas.microsoft.com/office/drawing/2014/main" id="{55B2AB88-9949-15DD-FF7E-54A8BFB205DE}"/>
              </a:ext>
            </a:extLst>
          </p:cNvPr>
          <p:cNvPicPr preferRelativeResize="0"/>
          <p:nvPr/>
        </p:nvPicPr>
        <p:blipFill rotWithShape="1">
          <a:blip r:embed="rId3">
            <a:alphaModFix/>
          </a:blip>
          <a:srcRect/>
          <a:stretch/>
        </p:blipFill>
        <p:spPr>
          <a:xfrm>
            <a:off x="838200" y="1784350"/>
            <a:ext cx="10160000" cy="3289300"/>
          </a:xfrm>
          <a:prstGeom prst="rect">
            <a:avLst/>
          </a:prstGeom>
          <a:noFill/>
          <a:ln>
            <a:noFill/>
          </a:ln>
        </p:spPr>
      </p:pic>
      <p:sp>
        <p:nvSpPr>
          <p:cNvPr id="754" name="Google Shape;754;p84">
            <a:extLst>
              <a:ext uri="{FF2B5EF4-FFF2-40B4-BE49-F238E27FC236}">
                <a16:creationId xmlns:a16="http://schemas.microsoft.com/office/drawing/2014/main" id="{E34D4862-FC6D-3C26-7BDF-E7C118CA18D0}"/>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88</a:t>
            </a:fld>
            <a:endParaRPr/>
          </a:p>
        </p:txBody>
      </p:sp>
    </p:spTree>
    <p:extLst>
      <p:ext uri="{BB962C8B-B14F-4D97-AF65-F5344CB8AC3E}">
        <p14:creationId xmlns:p14="http://schemas.microsoft.com/office/powerpoint/2010/main" val="673648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7">
          <a:extLst>
            <a:ext uri="{FF2B5EF4-FFF2-40B4-BE49-F238E27FC236}">
              <a16:creationId xmlns:a16="http://schemas.microsoft.com/office/drawing/2014/main" id="{567B50F1-B991-A656-B3EC-11EEE4B832CD}"/>
            </a:ext>
          </a:extLst>
        </p:cNvPr>
        <p:cNvGrpSpPr/>
        <p:nvPr/>
      </p:nvGrpSpPr>
      <p:grpSpPr>
        <a:xfrm>
          <a:off x="0" y="0"/>
          <a:ext cx="0" cy="0"/>
          <a:chOff x="0" y="0"/>
          <a:chExt cx="0" cy="0"/>
        </a:xfrm>
      </p:grpSpPr>
      <p:sp>
        <p:nvSpPr>
          <p:cNvPr id="868" name="Google Shape;868;p97">
            <a:extLst>
              <a:ext uri="{FF2B5EF4-FFF2-40B4-BE49-F238E27FC236}">
                <a16:creationId xmlns:a16="http://schemas.microsoft.com/office/drawing/2014/main" id="{A33B8056-FE7E-D80F-2B27-EC84BFEEF663}"/>
              </a:ext>
            </a:extLst>
          </p:cNvPr>
          <p:cNvSpPr txBox="1">
            <a:spLocks noGrp="1"/>
          </p:cNvSpPr>
          <p:nvPr>
            <p:ph type="title"/>
          </p:nvPr>
        </p:nvSpPr>
        <p:spPr>
          <a:xfrm>
            <a:off x="831850" y="1709738"/>
            <a:ext cx="10515600" cy="2852700"/>
          </a:xfrm>
          <a:prstGeom prst="rect">
            <a:avLst/>
          </a:prstGeom>
        </p:spPr>
        <p:txBody>
          <a:bodyPr spcFirstLastPara="1" wrap="square" lIns="91425" tIns="45700" rIns="91425" bIns="45700" anchor="b" anchorCtr="0">
            <a:noAutofit/>
          </a:bodyPr>
          <a:lstStyle/>
          <a:p>
            <a:pPr lvl="0">
              <a:buNone/>
            </a:pPr>
            <a:r>
              <a:rPr lang="en-AU" dirty="0"/>
              <a:t>Session 4: Feature selection, hyperparameter tuning &amp; model section </a:t>
            </a:r>
            <a:endParaRPr dirty="0"/>
          </a:p>
        </p:txBody>
      </p:sp>
      <p:sp>
        <p:nvSpPr>
          <p:cNvPr id="869" name="Google Shape;869;p97">
            <a:extLst>
              <a:ext uri="{FF2B5EF4-FFF2-40B4-BE49-F238E27FC236}">
                <a16:creationId xmlns:a16="http://schemas.microsoft.com/office/drawing/2014/main" id="{91B6688B-3656-718E-A81D-3B83619612F5}"/>
              </a:ext>
            </a:extLst>
          </p:cNvPr>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89</a:t>
            </a:fld>
            <a:endParaRPr/>
          </a:p>
        </p:txBody>
      </p:sp>
    </p:spTree>
    <p:extLst>
      <p:ext uri="{BB962C8B-B14F-4D97-AF65-F5344CB8AC3E}">
        <p14:creationId xmlns:p14="http://schemas.microsoft.com/office/powerpoint/2010/main" val="2481385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Scenario:</a:t>
            </a:r>
            <a:endParaRPr/>
          </a:p>
        </p:txBody>
      </p:sp>
      <p:sp>
        <p:nvSpPr>
          <p:cNvPr id="231" name="Google Shape;231;p31"/>
          <p:cNvSpPr txBox="1">
            <a:spLocks noGrp="1"/>
          </p:cNvSpPr>
          <p:nvPr>
            <p:ph type="body" idx="1"/>
          </p:nvPr>
        </p:nvSpPr>
        <p:spPr>
          <a:xfrm>
            <a:off x="316353" y="1532425"/>
            <a:ext cx="62460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AU" sz="2400"/>
              <a:t>You’ve collected information about a set of samples/individuals. </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r>
              <a:rPr lang="en-AU" sz="2400"/>
              <a:t>How do we use this data to infer the probability of some outcome? </a:t>
            </a:r>
            <a:endParaRPr/>
          </a:p>
          <a:p>
            <a:pPr marL="342900" lvl="0" indent="-342900" algn="l" rtl="0">
              <a:lnSpc>
                <a:spcPct val="100000"/>
              </a:lnSpc>
              <a:spcBef>
                <a:spcPts val="1000"/>
              </a:spcBef>
              <a:spcAft>
                <a:spcPts val="0"/>
              </a:spcAft>
              <a:buClr>
                <a:schemeClr val="dk1"/>
              </a:buClr>
              <a:buSzPts val="2400"/>
              <a:buFont typeface="Arial"/>
              <a:buChar char="•"/>
            </a:pPr>
            <a:r>
              <a:rPr lang="en-AU" sz="2400"/>
              <a:t>Infer risk of disease</a:t>
            </a:r>
            <a:endParaRPr/>
          </a:p>
          <a:p>
            <a:pPr marL="342900" lvl="0" indent="-342900" algn="l" rtl="0">
              <a:lnSpc>
                <a:spcPct val="100000"/>
              </a:lnSpc>
              <a:spcBef>
                <a:spcPts val="1000"/>
              </a:spcBef>
              <a:spcAft>
                <a:spcPts val="0"/>
              </a:spcAft>
              <a:buClr>
                <a:schemeClr val="dk1"/>
              </a:buClr>
              <a:buSzPts val="2400"/>
              <a:buFont typeface="Arial"/>
              <a:buChar char="•"/>
            </a:pPr>
            <a:r>
              <a:rPr lang="en-AU" sz="2400"/>
              <a:t>Predict if data is low quality</a:t>
            </a:r>
            <a:endParaRPr/>
          </a:p>
          <a:p>
            <a:pPr marL="342900" lvl="0" indent="-342900" algn="l" rtl="0">
              <a:lnSpc>
                <a:spcPct val="100000"/>
              </a:lnSpc>
              <a:spcBef>
                <a:spcPts val="1000"/>
              </a:spcBef>
              <a:spcAft>
                <a:spcPts val="0"/>
              </a:spcAft>
              <a:buClr>
                <a:schemeClr val="dk1"/>
              </a:buClr>
              <a:buSzPts val="2400"/>
              <a:buFont typeface="Arial"/>
              <a:buChar char="•"/>
            </a:pPr>
            <a:r>
              <a:rPr lang="en-AU" sz="2400"/>
              <a:t>Predict if a given variant is deleterious or not</a:t>
            </a:r>
            <a:endParaRPr/>
          </a:p>
          <a:p>
            <a:pPr marL="0" marR="0" lvl="0" indent="0" algn="l" rtl="0">
              <a:lnSpc>
                <a:spcPct val="100000"/>
              </a:lnSpc>
              <a:spcBef>
                <a:spcPts val="1000"/>
              </a:spcBef>
              <a:spcAft>
                <a:spcPts val="0"/>
              </a:spcAft>
              <a:buClr>
                <a:schemeClr val="dk1"/>
              </a:buClr>
              <a:buSzPts val="2400"/>
              <a:buFont typeface="Arial"/>
              <a:buNone/>
            </a:pPr>
            <a:endParaRPr sz="2400"/>
          </a:p>
          <a:p>
            <a:pPr marL="0" marR="0" lvl="0" indent="0" algn="l" rtl="0">
              <a:lnSpc>
                <a:spcPct val="100000"/>
              </a:lnSpc>
              <a:spcBef>
                <a:spcPts val="1000"/>
              </a:spcBef>
              <a:spcAft>
                <a:spcPts val="0"/>
              </a:spcAft>
              <a:buClr>
                <a:schemeClr val="dk1"/>
              </a:buClr>
              <a:buSzPts val="2400"/>
              <a:buFont typeface="Arial"/>
              <a:buNone/>
            </a:pPr>
            <a:endParaRPr sz="2400"/>
          </a:p>
        </p:txBody>
      </p:sp>
      <p:pic>
        <p:nvPicPr>
          <p:cNvPr id="232" name="Google Shape;232;p31" descr="Your Data is a Pile of Crap – Teaching Academia"/>
          <p:cNvPicPr preferRelativeResize="0"/>
          <p:nvPr/>
        </p:nvPicPr>
        <p:blipFill rotWithShape="1">
          <a:blip r:embed="rId3">
            <a:alphaModFix/>
          </a:blip>
          <a:srcRect/>
          <a:stretch/>
        </p:blipFill>
        <p:spPr>
          <a:xfrm>
            <a:off x="6562221" y="1472120"/>
            <a:ext cx="5502631" cy="3499835"/>
          </a:xfrm>
          <a:prstGeom prst="rect">
            <a:avLst/>
          </a:prstGeom>
          <a:noFill/>
          <a:ln>
            <a:noFill/>
          </a:ln>
        </p:spPr>
      </p:pic>
      <p:sp>
        <p:nvSpPr>
          <p:cNvPr id="233" name="Google Shape;233;p31"/>
          <p:cNvSpPr txBox="1"/>
          <p:nvPr/>
        </p:nvSpPr>
        <p:spPr>
          <a:xfrm>
            <a:off x="6562224" y="5161599"/>
            <a:ext cx="52488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dk1"/>
                </a:solidFill>
                <a:latin typeface="Calibri"/>
                <a:ea typeface="Calibri"/>
                <a:cs typeface="Calibri"/>
                <a:sym typeface="Calibri"/>
              </a:rPr>
              <a:t>Please collect your data in a single spreadsheet and not like this pile.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31"/>
          <p:cNvSpPr txBox="1">
            <a:spLocks noGrp="1"/>
          </p:cNvSpPr>
          <p:nvPr>
            <p:ph type="sldNum" idx="12"/>
          </p:nvPr>
        </p:nvSpPr>
        <p:spPr>
          <a:xfrm>
            <a:off x="10960059" y="6172501"/>
            <a:ext cx="8460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AU"/>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3">
          <a:extLst>
            <a:ext uri="{FF2B5EF4-FFF2-40B4-BE49-F238E27FC236}">
              <a16:creationId xmlns:a16="http://schemas.microsoft.com/office/drawing/2014/main" id="{6DC79CF9-9B2F-4B74-D330-B2101F7A6A32}"/>
            </a:ext>
          </a:extLst>
        </p:cNvPr>
        <p:cNvGrpSpPr/>
        <p:nvPr/>
      </p:nvGrpSpPr>
      <p:grpSpPr>
        <a:xfrm>
          <a:off x="0" y="0"/>
          <a:ext cx="0" cy="0"/>
          <a:chOff x="0" y="0"/>
          <a:chExt cx="0" cy="0"/>
        </a:xfrm>
      </p:grpSpPr>
      <p:sp>
        <p:nvSpPr>
          <p:cNvPr id="874" name="Google Shape;874;p98">
            <a:extLst>
              <a:ext uri="{FF2B5EF4-FFF2-40B4-BE49-F238E27FC236}">
                <a16:creationId xmlns:a16="http://schemas.microsoft.com/office/drawing/2014/main" id="{0198DB1A-9084-A6B2-22C9-8064430AE321}"/>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Irrelevant features</a:t>
            </a:r>
            <a:endParaRPr/>
          </a:p>
        </p:txBody>
      </p:sp>
      <p:sp>
        <p:nvSpPr>
          <p:cNvPr id="875" name="Google Shape;875;p98">
            <a:extLst>
              <a:ext uri="{FF2B5EF4-FFF2-40B4-BE49-F238E27FC236}">
                <a16:creationId xmlns:a16="http://schemas.microsoft.com/office/drawing/2014/main" id="{E2FD86B4-58B5-AC86-9B35-787B9E39F5B2}"/>
              </a:ext>
            </a:extLst>
          </p:cNvPr>
          <p:cNvSpPr txBox="1">
            <a:spLocks noGrp="1"/>
          </p:cNvSpPr>
          <p:nvPr>
            <p:ph type="body" idx="1"/>
          </p:nvPr>
        </p:nvSpPr>
        <p:spPr>
          <a:xfrm>
            <a:off x="316356" y="1532415"/>
            <a:ext cx="5779500" cy="4377000"/>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pPr>
            <a:r>
              <a:rPr lang="en-AU" sz="2400" dirty="0"/>
              <a:t>Especially in ‘omics data, only a subset will be relevant to the outcome we want to predict</a:t>
            </a:r>
          </a:p>
          <a:p>
            <a:pPr marL="0" marR="0" lvl="0" indent="0" algn="l" rtl="0">
              <a:lnSpc>
                <a:spcPct val="100000"/>
              </a:lnSpc>
              <a:spcBef>
                <a:spcPts val="1000"/>
              </a:spcBef>
              <a:spcAft>
                <a:spcPts val="0"/>
              </a:spcAft>
              <a:buClr>
                <a:schemeClr val="dk1"/>
              </a:buClr>
              <a:buSzPts val="2800"/>
              <a:buFont typeface="Arial"/>
              <a:buNone/>
            </a:pPr>
            <a:endParaRPr sz="2000" dirty="0"/>
          </a:p>
          <a:p>
            <a:pPr marL="0" marR="0" lvl="0" indent="0" algn="l" rtl="0">
              <a:lnSpc>
                <a:spcPct val="100000"/>
              </a:lnSpc>
              <a:spcBef>
                <a:spcPts val="1000"/>
              </a:spcBef>
              <a:spcAft>
                <a:spcPts val="0"/>
              </a:spcAft>
              <a:buClr>
                <a:schemeClr val="dk1"/>
              </a:buClr>
              <a:buSzPts val="2800"/>
              <a:buFont typeface="Arial"/>
              <a:buNone/>
            </a:pPr>
            <a:r>
              <a:rPr lang="en-AU" sz="2400" dirty="0"/>
              <a:t>Often we hypothesises or explicitly know that only a subset of features are relevant for a given predictive task</a:t>
            </a:r>
            <a:endParaRPr sz="2800" dirty="0"/>
          </a:p>
          <a:p>
            <a:pPr marL="0" marR="0" lvl="0" indent="0" algn="l" rtl="0">
              <a:lnSpc>
                <a:spcPct val="100000"/>
              </a:lnSpc>
              <a:spcBef>
                <a:spcPts val="1000"/>
              </a:spcBef>
              <a:spcAft>
                <a:spcPts val="0"/>
              </a:spcAft>
              <a:buClr>
                <a:schemeClr val="dk1"/>
              </a:buClr>
              <a:buSzPts val="2800"/>
              <a:buFont typeface="Arial"/>
              <a:buNone/>
            </a:pPr>
            <a:endParaRPr sz="2400" dirty="0"/>
          </a:p>
          <a:p>
            <a:pPr marL="216000" lvl="1" indent="-89000" algn="l" rtl="0">
              <a:lnSpc>
                <a:spcPct val="100000"/>
              </a:lnSpc>
              <a:spcBef>
                <a:spcPts val="500"/>
              </a:spcBef>
              <a:spcAft>
                <a:spcPts val="0"/>
              </a:spcAft>
              <a:buClr>
                <a:schemeClr val="dk1"/>
              </a:buClr>
              <a:buSzPts val="2000"/>
              <a:buNone/>
            </a:pPr>
            <a:endParaRPr sz="2400" dirty="0"/>
          </a:p>
        </p:txBody>
      </p:sp>
      <p:pic>
        <p:nvPicPr>
          <p:cNvPr id="876" name="Google Shape;876;p98">
            <a:extLst>
              <a:ext uri="{FF2B5EF4-FFF2-40B4-BE49-F238E27FC236}">
                <a16:creationId xmlns:a16="http://schemas.microsoft.com/office/drawing/2014/main" id="{0E231724-E65D-1FA0-22DD-447DB29B75FA}"/>
              </a:ext>
            </a:extLst>
          </p:cNvPr>
          <p:cNvPicPr preferRelativeResize="0"/>
          <p:nvPr/>
        </p:nvPicPr>
        <p:blipFill rotWithShape="1">
          <a:blip r:embed="rId3">
            <a:alphaModFix/>
          </a:blip>
          <a:srcRect/>
          <a:stretch/>
        </p:blipFill>
        <p:spPr>
          <a:xfrm>
            <a:off x="6327440" y="1472027"/>
            <a:ext cx="5646448" cy="3221893"/>
          </a:xfrm>
          <a:prstGeom prst="rect">
            <a:avLst/>
          </a:prstGeom>
          <a:noFill/>
          <a:ln>
            <a:noFill/>
          </a:ln>
        </p:spPr>
      </p:pic>
      <p:sp>
        <p:nvSpPr>
          <p:cNvPr id="877" name="Google Shape;877;p98">
            <a:extLst>
              <a:ext uri="{FF2B5EF4-FFF2-40B4-BE49-F238E27FC236}">
                <a16:creationId xmlns:a16="http://schemas.microsoft.com/office/drawing/2014/main" id="{24BAF9A8-B28C-8A4A-0C34-4C70D3026298}"/>
              </a:ext>
            </a:extLst>
          </p:cNvPr>
          <p:cNvSpPr txBox="1"/>
          <p:nvPr/>
        </p:nvSpPr>
        <p:spPr>
          <a:xfrm>
            <a:off x="316356" y="4791558"/>
            <a:ext cx="11007000" cy="138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AU" sz="2800" b="1" dirty="0">
                <a:solidFill>
                  <a:schemeClr val="dk1"/>
                </a:solidFill>
                <a:latin typeface="Calibri"/>
                <a:ea typeface="Calibri"/>
                <a:cs typeface="Calibri"/>
                <a:sym typeface="Calibri"/>
              </a:rPr>
              <a:t>Feature selection</a:t>
            </a:r>
            <a:r>
              <a:rPr lang="en-AU" sz="2800" dirty="0">
                <a:solidFill>
                  <a:schemeClr val="dk1"/>
                </a:solidFill>
                <a:latin typeface="Calibri"/>
                <a:ea typeface="Calibri"/>
                <a:cs typeface="Calibri"/>
                <a:sym typeface="Calibri"/>
              </a:rPr>
              <a:t> is the act of selecting only a subset of measurements need for the task</a:t>
            </a:r>
            <a:endParaRPr dirty="0"/>
          </a:p>
          <a:p>
            <a:pPr marL="216000" marR="0" lvl="1" indent="-89000" algn="l" rtl="0">
              <a:lnSpc>
                <a:spcPct val="100000"/>
              </a:lnSpc>
              <a:spcBef>
                <a:spcPts val="5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48913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98"/>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lvl="0" algn="l">
              <a:lnSpc>
                <a:spcPct val="100000"/>
              </a:lnSpc>
              <a:buClr>
                <a:schemeClr val="dk1"/>
              </a:buClr>
              <a:buSzPts val="2800"/>
              <a:buNone/>
            </a:pPr>
            <a:r>
              <a:rPr lang="en-AU" dirty="0"/>
              <a:t>Including irrelevant variables can: </a:t>
            </a:r>
          </a:p>
        </p:txBody>
      </p:sp>
      <p:sp>
        <p:nvSpPr>
          <p:cNvPr id="875" name="Google Shape;875;p98"/>
          <p:cNvSpPr txBox="1">
            <a:spLocks noGrp="1"/>
          </p:cNvSpPr>
          <p:nvPr>
            <p:ph type="body" idx="1"/>
          </p:nvPr>
        </p:nvSpPr>
        <p:spPr>
          <a:xfrm>
            <a:off x="316356" y="1532415"/>
            <a:ext cx="11007000" cy="4377000"/>
          </a:xfrm>
          <a:prstGeom prst="rect">
            <a:avLst/>
          </a:prstGeom>
          <a:noFill/>
          <a:ln>
            <a:noFill/>
          </a:ln>
        </p:spPr>
        <p:txBody>
          <a:bodyPr spcFirstLastPara="1" wrap="square" lIns="91425" tIns="45700" rIns="91425" bIns="45700" anchor="t" anchorCtr="0">
            <a:noAutofit/>
          </a:bodyPr>
          <a:lstStyle/>
          <a:p>
            <a:pPr marL="800100" lvl="1" indent="-342900">
              <a:spcBef>
                <a:spcPts val="0"/>
              </a:spcBef>
              <a:buSzPts val="2800"/>
              <a:buFont typeface="Arial" panose="020B0604020202020204" pitchFamily="34" charset="0"/>
              <a:buChar char="•"/>
            </a:pPr>
            <a:r>
              <a:rPr lang="en-AU" sz="2400" dirty="0"/>
              <a:t>Reduce interpretability</a:t>
            </a:r>
          </a:p>
          <a:p>
            <a:pPr marL="1257300" lvl="2" indent="-342900">
              <a:spcBef>
                <a:spcPts val="0"/>
              </a:spcBef>
              <a:buSzPts val="2800"/>
              <a:buFont typeface="Arial" panose="020B0604020202020204" pitchFamily="34" charset="0"/>
              <a:buChar char="•"/>
            </a:pPr>
            <a:r>
              <a:rPr lang="en-AU" sz="1800" dirty="0"/>
              <a:t>a model with 10,000 measurements to consider is harder to interpret than one with 10 measurements</a:t>
            </a:r>
          </a:p>
          <a:p>
            <a:pPr marL="800100" lvl="1" indent="-342900">
              <a:spcBef>
                <a:spcPts val="0"/>
              </a:spcBef>
              <a:buSzPts val="2800"/>
              <a:buFont typeface="Arial" panose="020B0604020202020204" pitchFamily="34" charset="0"/>
              <a:buChar char="•"/>
            </a:pPr>
            <a:r>
              <a:rPr lang="en-AU" sz="2400" dirty="0"/>
              <a:t>Reduce translational impacts</a:t>
            </a:r>
          </a:p>
          <a:p>
            <a:pPr marL="1257300" lvl="2" indent="-342900">
              <a:spcBef>
                <a:spcPts val="0"/>
              </a:spcBef>
              <a:buSzPts val="2800"/>
              <a:buFont typeface="Arial" panose="020B0604020202020204" pitchFamily="34" charset="0"/>
              <a:buChar char="•"/>
            </a:pPr>
            <a:r>
              <a:rPr lang="en-AU" sz="1800" dirty="0"/>
              <a:t>we may have measured lots of things using an expensive approach but want to find a small panel that can be commercialized</a:t>
            </a:r>
          </a:p>
          <a:p>
            <a:pPr marL="800100" lvl="1" indent="-342900">
              <a:spcBef>
                <a:spcPts val="0"/>
              </a:spcBef>
              <a:buSzPts val="2800"/>
              <a:buFont typeface="Arial" panose="020B0604020202020204" pitchFamily="34" charset="0"/>
              <a:buChar char="•"/>
            </a:pPr>
            <a:r>
              <a:rPr lang="en-AU" sz="2400" dirty="0"/>
              <a:t>Impact model robustness/performance</a:t>
            </a:r>
          </a:p>
          <a:p>
            <a:pPr marL="1257300" lvl="2" indent="-342900">
              <a:spcBef>
                <a:spcPts val="0"/>
              </a:spcBef>
              <a:buSzPts val="2800"/>
              <a:buFont typeface="Arial" panose="020B0604020202020204" pitchFamily="34" charset="0"/>
              <a:buChar char="•"/>
            </a:pPr>
            <a:r>
              <a:rPr lang="en-AU" sz="1800" dirty="0"/>
              <a:t>including lots of noise is adding variability</a:t>
            </a:r>
          </a:p>
          <a:p>
            <a:pPr marL="800100" lvl="1" indent="-342900">
              <a:spcBef>
                <a:spcPts val="0"/>
              </a:spcBef>
              <a:buSzPts val="2800"/>
              <a:buFont typeface="Arial" panose="020B0604020202020204" pitchFamily="34" charset="0"/>
              <a:buChar char="•"/>
            </a:pPr>
            <a:r>
              <a:rPr lang="en-AU" sz="2400" dirty="0"/>
              <a:t>Increase computational/storage/preprocessing </a:t>
            </a:r>
            <a:r>
              <a:rPr lang="en-AU" sz="2000" dirty="0"/>
              <a:t>requirements and costs</a:t>
            </a:r>
          </a:p>
        </p:txBody>
      </p:sp>
      <p:sp>
        <p:nvSpPr>
          <p:cNvPr id="877" name="Google Shape;877;p98"/>
          <p:cNvSpPr txBox="1"/>
          <p:nvPr/>
        </p:nvSpPr>
        <p:spPr>
          <a:xfrm>
            <a:off x="316356" y="4791558"/>
            <a:ext cx="11007000" cy="138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endParaRPr dirty="0"/>
          </a:p>
          <a:p>
            <a:pPr marL="216000" marR="0" lvl="1" indent="-89000" algn="l" rtl="0">
              <a:lnSpc>
                <a:spcPct val="100000"/>
              </a:lnSpc>
              <a:spcBef>
                <a:spcPts val="5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73">
          <a:extLst>
            <a:ext uri="{FF2B5EF4-FFF2-40B4-BE49-F238E27FC236}">
              <a16:creationId xmlns:a16="http://schemas.microsoft.com/office/drawing/2014/main" id="{ECE80DCF-2FE6-4FE5-F01D-896091C005A7}"/>
            </a:ext>
          </a:extLst>
        </p:cNvPr>
        <p:cNvGrpSpPr/>
        <p:nvPr/>
      </p:nvGrpSpPr>
      <p:grpSpPr>
        <a:xfrm>
          <a:off x="0" y="0"/>
          <a:ext cx="0" cy="0"/>
          <a:chOff x="0" y="0"/>
          <a:chExt cx="0" cy="0"/>
        </a:xfrm>
      </p:grpSpPr>
      <p:sp>
        <p:nvSpPr>
          <p:cNvPr id="874" name="Google Shape;874;p98">
            <a:extLst>
              <a:ext uri="{FF2B5EF4-FFF2-40B4-BE49-F238E27FC236}">
                <a16:creationId xmlns:a16="http://schemas.microsoft.com/office/drawing/2014/main" id="{D42A95E7-F75E-8D18-86A2-8DF5BBAEBE31}"/>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lvl="0" algn="l">
              <a:lnSpc>
                <a:spcPct val="100000"/>
              </a:lnSpc>
              <a:buClr>
                <a:schemeClr val="dk1"/>
              </a:buClr>
              <a:buSzPts val="2800"/>
              <a:buNone/>
            </a:pPr>
            <a:r>
              <a:rPr lang="en-AU" dirty="0"/>
              <a:t>How do I do feature selection</a:t>
            </a:r>
          </a:p>
        </p:txBody>
      </p:sp>
      <p:sp>
        <p:nvSpPr>
          <p:cNvPr id="877" name="Google Shape;877;p98">
            <a:extLst>
              <a:ext uri="{FF2B5EF4-FFF2-40B4-BE49-F238E27FC236}">
                <a16:creationId xmlns:a16="http://schemas.microsoft.com/office/drawing/2014/main" id="{AD18B222-B1C2-0275-4ABE-F7D2D4D1880E}"/>
              </a:ext>
            </a:extLst>
          </p:cNvPr>
          <p:cNvSpPr txBox="1"/>
          <p:nvPr/>
        </p:nvSpPr>
        <p:spPr>
          <a:xfrm>
            <a:off x="316356" y="4791558"/>
            <a:ext cx="11007000" cy="138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endParaRPr dirty="0"/>
          </a:p>
          <a:p>
            <a:pPr marL="216000" marR="0" lvl="1" indent="-89000" algn="l" rtl="0">
              <a:lnSpc>
                <a:spcPct val="100000"/>
              </a:lnSpc>
              <a:spcBef>
                <a:spcPts val="5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p:txBody>
      </p:sp>
      <p:sp>
        <p:nvSpPr>
          <p:cNvPr id="4" name="Google Shape;875;p98">
            <a:extLst>
              <a:ext uri="{FF2B5EF4-FFF2-40B4-BE49-F238E27FC236}">
                <a16:creationId xmlns:a16="http://schemas.microsoft.com/office/drawing/2014/main" id="{5C1A379B-E662-8562-3AE9-876D6EECD881}"/>
              </a:ext>
            </a:extLst>
          </p:cNvPr>
          <p:cNvSpPr txBox="1">
            <a:spLocks noGrp="1"/>
          </p:cNvSpPr>
          <p:nvPr>
            <p:ph type="body" idx="1"/>
          </p:nvPr>
        </p:nvSpPr>
        <p:spPr>
          <a:xfrm>
            <a:off x="316356" y="1532415"/>
            <a:ext cx="6733128" cy="4377000"/>
          </a:xfrm>
          <a:prstGeom prst="rect">
            <a:avLst/>
          </a:prstGeom>
          <a:noFill/>
          <a:ln>
            <a:noFill/>
          </a:ln>
        </p:spPr>
        <p:txBody>
          <a:bodyPr spcFirstLastPara="1" wrap="square" lIns="91425" tIns="45700" rIns="91425" bIns="45700" anchor="t" anchorCtr="0">
            <a:noAutofit/>
          </a:bodyPr>
          <a:lstStyle/>
          <a:p>
            <a:pPr marL="457200" lvl="1" indent="0">
              <a:spcBef>
                <a:spcPts val="0"/>
              </a:spcBef>
              <a:buSzPts val="2800"/>
              <a:buNone/>
            </a:pPr>
            <a:r>
              <a:rPr lang="en-AU" sz="2400" dirty="0"/>
              <a:t>It’s a big topic! Options include:</a:t>
            </a:r>
          </a:p>
          <a:p>
            <a:pPr marL="800100" lvl="1" indent="-342900">
              <a:spcBef>
                <a:spcPts val="0"/>
              </a:spcBef>
              <a:buSzPts val="2800"/>
            </a:pPr>
            <a:r>
              <a:rPr lang="en-AU" sz="2400" dirty="0"/>
              <a:t>Domain expertise</a:t>
            </a:r>
          </a:p>
          <a:p>
            <a:pPr marL="800100" lvl="1" indent="-342900">
              <a:spcBef>
                <a:spcPts val="0"/>
              </a:spcBef>
              <a:buSzPts val="2800"/>
            </a:pPr>
            <a:r>
              <a:rPr lang="en-AU" sz="2400" dirty="0"/>
              <a:t>Picking the top features based on their individual discriminative ability</a:t>
            </a:r>
          </a:p>
          <a:p>
            <a:pPr marL="1257300" lvl="2" indent="-342900">
              <a:spcBef>
                <a:spcPts val="0"/>
              </a:spcBef>
              <a:buSzPts val="2800"/>
            </a:pPr>
            <a:r>
              <a:rPr lang="en-AU" sz="2000" dirty="0"/>
              <a:t>Fold change, Effect size etc</a:t>
            </a:r>
          </a:p>
          <a:p>
            <a:pPr marL="800100" lvl="1" indent="-342900">
              <a:spcBef>
                <a:spcPts val="0"/>
              </a:spcBef>
              <a:buSzPts val="2800"/>
            </a:pPr>
            <a:r>
              <a:rPr lang="en-AU" sz="2400" dirty="0"/>
              <a:t>Picking features based on some iterative process</a:t>
            </a:r>
          </a:p>
          <a:p>
            <a:pPr marL="1257300" lvl="2" indent="-342900">
              <a:spcBef>
                <a:spcPts val="0"/>
              </a:spcBef>
              <a:buSzPts val="2800"/>
            </a:pPr>
            <a:r>
              <a:rPr lang="en-AU" sz="2000" dirty="0"/>
              <a:t>Stepwise selection etc</a:t>
            </a:r>
          </a:p>
          <a:p>
            <a:pPr marL="800100" lvl="1" indent="-342900">
              <a:spcBef>
                <a:spcPts val="0"/>
              </a:spcBef>
              <a:buSzPts val="2800"/>
            </a:pPr>
            <a:r>
              <a:rPr lang="en-AU" sz="2400" dirty="0"/>
              <a:t>Some models do this inherently</a:t>
            </a:r>
          </a:p>
          <a:p>
            <a:pPr marL="1257300" lvl="2" indent="-342900">
              <a:spcBef>
                <a:spcPts val="0"/>
              </a:spcBef>
              <a:buSzPts val="2800"/>
            </a:pPr>
            <a:r>
              <a:rPr lang="en-AU" sz="2000" dirty="0"/>
              <a:t>Lasso is a clear example</a:t>
            </a:r>
          </a:p>
          <a:p>
            <a:pPr marL="800100" lvl="1" indent="-342900">
              <a:spcBef>
                <a:spcPts val="0"/>
              </a:spcBef>
              <a:buSzPts val="2800"/>
            </a:pPr>
            <a:endParaRPr lang="en-AU" sz="2400" dirty="0"/>
          </a:p>
          <a:p>
            <a:pPr marL="800100" lvl="1" indent="-342900">
              <a:spcBef>
                <a:spcPts val="0"/>
              </a:spcBef>
              <a:buSzPts val="2800"/>
            </a:pPr>
            <a:endParaRPr lang="en-AU" sz="2400" dirty="0"/>
          </a:p>
          <a:p>
            <a:pPr marL="800100" lvl="1" indent="-342900">
              <a:spcBef>
                <a:spcPts val="0"/>
              </a:spcBef>
              <a:buSzPts val="2800"/>
            </a:pPr>
            <a:endParaRPr lang="en-AU" sz="2400" dirty="0"/>
          </a:p>
          <a:p>
            <a:pPr marL="457200" lvl="1" indent="0">
              <a:spcBef>
                <a:spcPts val="0"/>
              </a:spcBef>
              <a:buSzPts val="2800"/>
              <a:buNone/>
            </a:pPr>
            <a:endParaRPr lang="en-AU" sz="2400" dirty="0"/>
          </a:p>
          <a:p>
            <a:pPr marL="457200" lvl="1" indent="0">
              <a:spcBef>
                <a:spcPts val="0"/>
              </a:spcBef>
              <a:buSzPts val="2800"/>
              <a:buNone/>
            </a:pPr>
            <a:endParaRPr lang="en-AU" sz="2400" dirty="0"/>
          </a:p>
          <a:p>
            <a:pPr marL="800100" lvl="1" indent="-342900">
              <a:spcBef>
                <a:spcPts val="0"/>
              </a:spcBef>
              <a:buSzPts val="2800"/>
              <a:buFont typeface="Arial" panose="020B0604020202020204" pitchFamily="34" charset="0"/>
              <a:buChar char="•"/>
            </a:pPr>
            <a:endParaRPr lang="en-AU" sz="2000" dirty="0"/>
          </a:p>
        </p:txBody>
      </p:sp>
      <p:pic>
        <p:nvPicPr>
          <p:cNvPr id="3074" name="Picture 2" descr="Feature Engineering and Selection: A Practical Approach for Predictive Models book cover">
            <a:extLst>
              <a:ext uri="{FF2B5EF4-FFF2-40B4-BE49-F238E27FC236}">
                <a16:creationId xmlns:a16="http://schemas.microsoft.com/office/drawing/2014/main" id="{42F755C7-1A35-AB84-DC1E-3687013D1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010" y="680742"/>
            <a:ext cx="3544820" cy="50842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C69CAE-510E-64B4-9C76-AD55E475491B}"/>
              </a:ext>
            </a:extLst>
          </p:cNvPr>
          <p:cNvSpPr txBox="1"/>
          <p:nvPr/>
        </p:nvSpPr>
        <p:spPr>
          <a:xfrm>
            <a:off x="7595235" y="5765027"/>
            <a:ext cx="6115050" cy="307777"/>
          </a:xfrm>
          <a:prstGeom prst="rect">
            <a:avLst/>
          </a:prstGeom>
          <a:noFill/>
        </p:spPr>
        <p:txBody>
          <a:bodyPr wrap="square">
            <a:spAutoFit/>
          </a:bodyPr>
          <a:lstStyle/>
          <a:p>
            <a:r>
              <a:rPr lang="en-AU" sz="1400" dirty="0"/>
              <a:t>https://</a:t>
            </a:r>
            <a:r>
              <a:rPr lang="en-AU" sz="1400" dirty="0" err="1"/>
              <a:t>bookdown.org</a:t>
            </a:r>
            <a:r>
              <a:rPr lang="en-AU" sz="1400" dirty="0"/>
              <a:t>/max/FES/</a:t>
            </a:r>
            <a:endParaRPr lang="en-US" dirty="0"/>
          </a:p>
        </p:txBody>
      </p:sp>
    </p:spTree>
    <p:extLst>
      <p:ext uri="{BB962C8B-B14F-4D97-AF65-F5344CB8AC3E}">
        <p14:creationId xmlns:p14="http://schemas.microsoft.com/office/powerpoint/2010/main" val="2103458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73">
          <a:extLst>
            <a:ext uri="{FF2B5EF4-FFF2-40B4-BE49-F238E27FC236}">
              <a16:creationId xmlns:a16="http://schemas.microsoft.com/office/drawing/2014/main" id="{D9175CC9-3703-6388-85E6-237DBB26160C}"/>
            </a:ext>
          </a:extLst>
        </p:cNvPr>
        <p:cNvGrpSpPr/>
        <p:nvPr/>
      </p:nvGrpSpPr>
      <p:grpSpPr>
        <a:xfrm>
          <a:off x="0" y="0"/>
          <a:ext cx="0" cy="0"/>
          <a:chOff x="0" y="0"/>
          <a:chExt cx="0" cy="0"/>
        </a:xfrm>
      </p:grpSpPr>
      <p:sp>
        <p:nvSpPr>
          <p:cNvPr id="874" name="Google Shape;874;p98">
            <a:extLst>
              <a:ext uri="{FF2B5EF4-FFF2-40B4-BE49-F238E27FC236}">
                <a16:creationId xmlns:a16="http://schemas.microsoft.com/office/drawing/2014/main" id="{FFC8F1A0-4E52-F299-7A4A-C8F4B73C5429}"/>
              </a:ext>
            </a:extLst>
          </p:cNvPr>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dirty="0"/>
              <a:t>Example in our diabetes data</a:t>
            </a:r>
            <a:endParaRPr dirty="0"/>
          </a:p>
        </p:txBody>
      </p:sp>
      <p:sp>
        <p:nvSpPr>
          <p:cNvPr id="875" name="Google Shape;875;p98">
            <a:extLst>
              <a:ext uri="{FF2B5EF4-FFF2-40B4-BE49-F238E27FC236}">
                <a16:creationId xmlns:a16="http://schemas.microsoft.com/office/drawing/2014/main" id="{867FA35E-535E-B59B-C9C2-77C8B2AFDCCC}"/>
              </a:ext>
            </a:extLst>
          </p:cNvPr>
          <p:cNvSpPr txBox="1">
            <a:spLocks noGrp="1"/>
          </p:cNvSpPr>
          <p:nvPr>
            <p:ph type="body" idx="1"/>
          </p:nvPr>
        </p:nvSpPr>
        <p:spPr>
          <a:xfrm>
            <a:off x="316356" y="1532415"/>
            <a:ext cx="9216264" cy="4377000"/>
          </a:xfrm>
          <a:prstGeom prst="rect">
            <a:avLst/>
          </a:prstGeom>
          <a:noFill/>
          <a:ln>
            <a:noFill/>
          </a:ln>
        </p:spPr>
        <p:txBody>
          <a:bodyPr spcFirstLastPara="1" wrap="square" lIns="91425" tIns="45700" rIns="91425" bIns="45700" anchor="t" anchorCtr="0">
            <a:noAutofit/>
          </a:bodyPr>
          <a:lstStyle/>
          <a:p>
            <a:pPr marL="0" lvl="0" indent="0">
              <a:spcBef>
                <a:spcPts val="0"/>
              </a:spcBef>
              <a:buSzPts val="2800"/>
            </a:pPr>
            <a:r>
              <a:rPr lang="en-AU" sz="2400" dirty="0"/>
              <a:t>Only ~15 measurements but still we may want to simplify</a:t>
            </a:r>
          </a:p>
          <a:p>
            <a:pPr marL="0" lvl="0" indent="0">
              <a:spcBef>
                <a:spcPts val="0"/>
              </a:spcBef>
              <a:buSzPts val="2800"/>
            </a:pPr>
            <a:endParaRPr lang="en-AU" sz="2400" dirty="0"/>
          </a:p>
          <a:p>
            <a:pPr marL="0" lvl="0" indent="0">
              <a:spcBef>
                <a:spcPts val="0"/>
              </a:spcBef>
              <a:buSzPts val="2800"/>
            </a:pPr>
            <a:r>
              <a:rPr lang="en-AU" sz="2400" dirty="0"/>
              <a:t>One idea: look at the strength of association each feature has individually with our diabetes outcome</a:t>
            </a:r>
          </a:p>
          <a:p>
            <a:pPr marL="342900" lvl="0" indent="-342900">
              <a:spcBef>
                <a:spcPts val="0"/>
              </a:spcBef>
              <a:buSzPts val="2800"/>
              <a:buFont typeface="Arial" panose="020B0604020202020204" pitchFamily="34" charset="0"/>
              <a:buChar char="•"/>
            </a:pPr>
            <a:r>
              <a:rPr lang="en-AU" sz="2400" dirty="0"/>
              <a:t>Measure `strength of association` via logistic regression using significance of coefficient as the measure</a:t>
            </a:r>
          </a:p>
          <a:p>
            <a:pPr marL="342900" lvl="0" indent="-342900">
              <a:spcBef>
                <a:spcPts val="0"/>
              </a:spcBef>
              <a:buSzPts val="2800"/>
              <a:buFont typeface="Arial" panose="020B0604020202020204" pitchFamily="34" charset="0"/>
              <a:buChar char="•"/>
            </a:pPr>
            <a:r>
              <a:rPr lang="en-AU" sz="2400" dirty="0"/>
              <a:t>Rank features by significance</a:t>
            </a:r>
          </a:p>
          <a:p>
            <a:pPr marL="342900" lvl="0" indent="-342900">
              <a:spcBef>
                <a:spcPts val="0"/>
              </a:spcBef>
              <a:buSzPts val="2800"/>
              <a:buFont typeface="Arial" panose="020B0604020202020204" pitchFamily="34" charset="0"/>
              <a:buChar char="•"/>
            </a:pPr>
            <a:r>
              <a:rPr lang="en-AU" sz="2400" dirty="0"/>
              <a:t>Take the top `k`</a:t>
            </a:r>
          </a:p>
          <a:p>
            <a:pPr marL="342900" lvl="0" indent="-342900">
              <a:spcBef>
                <a:spcPts val="0"/>
              </a:spcBef>
              <a:buSzPts val="2800"/>
              <a:buFont typeface="Arial" panose="020B0604020202020204" pitchFamily="34" charset="0"/>
              <a:buChar char="•"/>
            </a:pPr>
            <a:endParaRPr lang="en-AU" sz="2400" dirty="0"/>
          </a:p>
          <a:p>
            <a:pPr marL="0" lvl="0" indent="0">
              <a:spcBef>
                <a:spcPts val="0"/>
              </a:spcBef>
              <a:buSzPts val="2800"/>
            </a:pPr>
            <a:endParaRPr lang="en-AU" sz="2400" dirty="0"/>
          </a:p>
        </p:txBody>
      </p:sp>
    </p:spTree>
    <p:extLst>
      <p:ext uri="{BB962C8B-B14F-4D97-AF65-F5344CB8AC3E}">
        <p14:creationId xmlns:p14="http://schemas.microsoft.com/office/powerpoint/2010/main" val="2563644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51AC-19A8-6E2D-3A88-B7796A41551D}"/>
              </a:ext>
            </a:extLst>
          </p:cNvPr>
          <p:cNvSpPr>
            <a:spLocks noGrp="1"/>
          </p:cNvSpPr>
          <p:nvPr>
            <p:ph type="title"/>
          </p:nvPr>
        </p:nvSpPr>
        <p:spPr/>
        <p:txBody>
          <a:bodyPr/>
          <a:lstStyle/>
          <a:p>
            <a:pPr>
              <a:buNone/>
            </a:pPr>
            <a:r>
              <a:rPr lang="en-US" dirty="0"/>
              <a:t>Issues that come up</a:t>
            </a:r>
          </a:p>
        </p:txBody>
      </p:sp>
      <p:sp>
        <p:nvSpPr>
          <p:cNvPr id="3" name="Text Placeholder 2">
            <a:extLst>
              <a:ext uri="{FF2B5EF4-FFF2-40B4-BE49-F238E27FC236}">
                <a16:creationId xmlns:a16="http://schemas.microsoft.com/office/drawing/2014/main" id="{81C0F8CE-B174-8B0B-C7D4-DE3D58F8409D}"/>
              </a:ext>
            </a:extLst>
          </p:cNvPr>
          <p:cNvSpPr>
            <a:spLocks noGrp="1"/>
          </p:cNvSpPr>
          <p:nvPr>
            <p:ph type="body" idx="1"/>
          </p:nvPr>
        </p:nvSpPr>
        <p:spPr/>
        <p:txBody>
          <a:bodyPr/>
          <a:lstStyle/>
          <a:p>
            <a:pPr marL="685800" indent="-457200">
              <a:buFont typeface="Arial" panose="020B0604020202020204" pitchFamily="34" charset="0"/>
              <a:buChar char="•"/>
            </a:pPr>
            <a:r>
              <a:rPr lang="en-US" dirty="0"/>
              <a:t>On what data do I do this?</a:t>
            </a:r>
          </a:p>
          <a:p>
            <a:pPr marL="685800" indent="-457200">
              <a:buFont typeface="Arial" panose="020B0604020202020204" pitchFamily="34" charset="0"/>
              <a:buChar char="•"/>
            </a:pPr>
            <a:r>
              <a:rPr lang="en-US" dirty="0"/>
              <a:t>How do I pick `k`? Is this obvious?</a:t>
            </a:r>
          </a:p>
          <a:p>
            <a:pPr marL="685800" indent="-457200">
              <a:buFont typeface="Arial" panose="020B0604020202020204" pitchFamily="34" charset="0"/>
              <a:buChar char="•"/>
            </a:pPr>
            <a:r>
              <a:rPr lang="en-US" dirty="0"/>
              <a:t>What if I have correlated features?</a:t>
            </a:r>
          </a:p>
          <a:p>
            <a:pPr marL="685800" indent="-457200">
              <a:buFont typeface="Arial" panose="020B0604020202020204" pitchFamily="34" charset="0"/>
              <a:buChar char="•"/>
            </a:pPr>
            <a:r>
              <a:rPr lang="en-US" dirty="0"/>
              <a:t>What if I have both categorical and continuous features? </a:t>
            </a:r>
          </a:p>
          <a:p>
            <a:pPr marL="1143000" lvl="1" indent="-457200">
              <a:buFont typeface="Arial" panose="020B0604020202020204" pitchFamily="34" charset="0"/>
              <a:buChar char="•"/>
            </a:pPr>
            <a:r>
              <a:rPr lang="en-US" dirty="0"/>
              <a:t>This always happens and is not always obvious</a:t>
            </a:r>
          </a:p>
        </p:txBody>
      </p:sp>
      <p:sp>
        <p:nvSpPr>
          <p:cNvPr id="4" name="Slide Number Placeholder 3">
            <a:extLst>
              <a:ext uri="{FF2B5EF4-FFF2-40B4-BE49-F238E27FC236}">
                <a16:creationId xmlns:a16="http://schemas.microsoft.com/office/drawing/2014/main" id="{4C4E5D33-86E0-5B96-AB1F-658B3FA1EE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AU" smtClean="0"/>
              <a:t>94</a:t>
            </a:fld>
            <a:endParaRPr lang="en-AU"/>
          </a:p>
        </p:txBody>
      </p:sp>
    </p:spTree>
    <p:extLst>
      <p:ext uri="{BB962C8B-B14F-4D97-AF65-F5344CB8AC3E}">
        <p14:creationId xmlns:p14="http://schemas.microsoft.com/office/powerpoint/2010/main" val="288976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BBF86-FB90-30A8-4BBB-8A66C511B2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E17DD-73E5-99FF-682B-76346550EFD6}"/>
              </a:ext>
            </a:extLst>
          </p:cNvPr>
          <p:cNvSpPr>
            <a:spLocks noGrp="1"/>
          </p:cNvSpPr>
          <p:nvPr>
            <p:ph type="title"/>
          </p:nvPr>
        </p:nvSpPr>
        <p:spPr/>
        <p:txBody>
          <a:bodyPr/>
          <a:lstStyle/>
          <a:p>
            <a:pPr>
              <a:buNone/>
            </a:pPr>
            <a:r>
              <a:rPr lang="en-US" dirty="0"/>
              <a:t>How many features to pick?</a:t>
            </a:r>
          </a:p>
        </p:txBody>
      </p:sp>
      <p:sp>
        <p:nvSpPr>
          <p:cNvPr id="3" name="Text Placeholder 2">
            <a:extLst>
              <a:ext uri="{FF2B5EF4-FFF2-40B4-BE49-F238E27FC236}">
                <a16:creationId xmlns:a16="http://schemas.microsoft.com/office/drawing/2014/main" id="{FDC2581B-41E9-4C18-1EF7-316A3F424E28}"/>
              </a:ext>
            </a:extLst>
          </p:cNvPr>
          <p:cNvSpPr>
            <a:spLocks noGrp="1"/>
          </p:cNvSpPr>
          <p:nvPr>
            <p:ph type="body" idx="1"/>
          </p:nvPr>
        </p:nvSpPr>
        <p:spPr/>
        <p:txBody>
          <a:bodyPr/>
          <a:lstStyle/>
          <a:p>
            <a:r>
              <a:rPr lang="en-US" dirty="0"/>
              <a:t>Sometimes this question might be fully determined by the context you want to use your model in</a:t>
            </a:r>
          </a:p>
          <a:p>
            <a:r>
              <a:rPr lang="en-US" dirty="0"/>
              <a:t>	Example: I need 10 genetic variants because I have a very specific array I want to use and that’s all it supports</a:t>
            </a:r>
          </a:p>
          <a:p>
            <a:r>
              <a:rPr lang="en-US" dirty="0"/>
              <a:t>But most of the time, this is yet another “hyperparameter” that you need to figure out</a:t>
            </a:r>
          </a:p>
          <a:p>
            <a:r>
              <a:rPr lang="en-US" dirty="0"/>
              <a:t>	Same as those in out models</a:t>
            </a:r>
          </a:p>
        </p:txBody>
      </p:sp>
      <p:sp>
        <p:nvSpPr>
          <p:cNvPr id="4" name="Slide Number Placeholder 3">
            <a:extLst>
              <a:ext uri="{FF2B5EF4-FFF2-40B4-BE49-F238E27FC236}">
                <a16:creationId xmlns:a16="http://schemas.microsoft.com/office/drawing/2014/main" id="{5BC579D8-B0CA-B250-0ECB-EE7251D1B1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AU" smtClean="0"/>
              <a:t>95</a:t>
            </a:fld>
            <a:endParaRPr lang="en-AU"/>
          </a:p>
        </p:txBody>
      </p:sp>
    </p:spTree>
    <p:extLst>
      <p:ext uri="{BB962C8B-B14F-4D97-AF65-F5344CB8AC3E}">
        <p14:creationId xmlns:p14="http://schemas.microsoft.com/office/powerpoint/2010/main" val="34817995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99"/>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dirty="0"/>
              <a:t>Picking hyper-parameters</a:t>
            </a:r>
            <a:endParaRPr dirty="0"/>
          </a:p>
        </p:txBody>
      </p:sp>
      <p:sp>
        <p:nvSpPr>
          <p:cNvPr id="883" name="Google Shape;883;p99"/>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96</a:t>
            </a:fld>
            <a:endParaRPr/>
          </a:p>
        </p:txBody>
      </p:sp>
      <p:pic>
        <p:nvPicPr>
          <p:cNvPr id="884" name="Google Shape;884;p99"/>
          <p:cNvPicPr preferRelativeResize="0"/>
          <p:nvPr/>
        </p:nvPicPr>
        <p:blipFill rotWithShape="1">
          <a:blip r:embed="rId3">
            <a:alphaModFix/>
          </a:blip>
          <a:srcRect/>
          <a:stretch/>
        </p:blipFill>
        <p:spPr>
          <a:xfrm>
            <a:off x="5400261" y="1690688"/>
            <a:ext cx="5753853" cy="3955774"/>
          </a:xfrm>
          <a:prstGeom prst="rect">
            <a:avLst/>
          </a:prstGeom>
          <a:noFill/>
          <a:ln>
            <a:noFill/>
          </a:ln>
        </p:spPr>
      </p:pic>
      <p:sp>
        <p:nvSpPr>
          <p:cNvPr id="885" name="Google Shape;885;p99"/>
          <p:cNvSpPr txBox="1">
            <a:spLocks noGrp="1"/>
          </p:cNvSpPr>
          <p:nvPr>
            <p:ph type="body" idx="1"/>
          </p:nvPr>
        </p:nvSpPr>
        <p:spPr>
          <a:xfrm>
            <a:off x="316356" y="1532415"/>
            <a:ext cx="57795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AU" sz="2800" dirty="0"/>
              <a:t>Many models have parameters that control how complex they are:</a:t>
            </a:r>
            <a:endParaRPr dirty="0"/>
          </a:p>
          <a:p>
            <a:pPr marL="457200" lvl="0" indent="-457200" algn="l" rtl="0">
              <a:lnSpc>
                <a:spcPct val="100000"/>
              </a:lnSpc>
              <a:spcBef>
                <a:spcPts val="1000"/>
              </a:spcBef>
              <a:spcAft>
                <a:spcPts val="0"/>
              </a:spcAft>
              <a:buClr>
                <a:schemeClr val="dk1"/>
              </a:buClr>
              <a:buSzPts val="2400"/>
              <a:buFont typeface="Arial"/>
              <a:buChar char="•"/>
            </a:pPr>
            <a:r>
              <a:rPr lang="en-AU" sz="2400" dirty="0"/>
              <a:t>Tree depth in decision trees</a:t>
            </a:r>
            <a:endParaRPr dirty="0"/>
          </a:p>
          <a:p>
            <a:pPr marL="457200" lvl="0" indent="-457200" algn="l" rtl="0">
              <a:lnSpc>
                <a:spcPct val="100000"/>
              </a:lnSpc>
              <a:spcBef>
                <a:spcPts val="1000"/>
              </a:spcBef>
              <a:spcAft>
                <a:spcPts val="0"/>
              </a:spcAft>
              <a:buClr>
                <a:schemeClr val="dk1"/>
              </a:buClr>
              <a:buSzPts val="2400"/>
              <a:buFont typeface="Arial"/>
              <a:buChar char="•"/>
            </a:pPr>
            <a:r>
              <a:rPr lang="en-AU" sz="2400" dirty="0"/>
              <a:t>Regularisation penalty in penalized regression </a:t>
            </a:r>
            <a:endParaRPr dirty="0"/>
          </a:p>
          <a:p>
            <a:pPr marL="457200" lvl="0" indent="-457200" algn="l" rtl="0">
              <a:lnSpc>
                <a:spcPct val="100000"/>
              </a:lnSpc>
              <a:spcBef>
                <a:spcPts val="1000"/>
              </a:spcBef>
              <a:spcAft>
                <a:spcPts val="0"/>
              </a:spcAft>
              <a:buClr>
                <a:schemeClr val="dk1"/>
              </a:buClr>
              <a:buSzPts val="2400"/>
              <a:buFont typeface="Arial"/>
              <a:buChar char="•"/>
            </a:pPr>
            <a:r>
              <a:rPr lang="en-AU" sz="2400" dirty="0"/>
              <a:t>Tree depth and features per node in Random forests</a:t>
            </a:r>
            <a:endParaRPr dirty="0"/>
          </a:p>
          <a:p>
            <a:pPr marL="0" marR="0" lvl="0" indent="0" algn="l" rtl="0">
              <a:lnSpc>
                <a:spcPct val="100000"/>
              </a:lnSpc>
              <a:spcBef>
                <a:spcPts val="1000"/>
              </a:spcBef>
              <a:spcAft>
                <a:spcPts val="0"/>
              </a:spcAft>
              <a:buClr>
                <a:schemeClr val="dk1"/>
              </a:buClr>
              <a:buSzPts val="2800"/>
              <a:buFont typeface="Arial"/>
              <a:buNone/>
            </a:pPr>
            <a:r>
              <a:rPr lang="en-AU" sz="2400" dirty="0"/>
              <a:t>These are called </a:t>
            </a:r>
            <a:r>
              <a:rPr lang="en-AU" sz="2400" b="1" dirty="0"/>
              <a:t>hyperparameters, </a:t>
            </a:r>
            <a:r>
              <a:rPr lang="en-AU" sz="2400" dirty="0"/>
              <a:t>parameters of the model, not of the measurements. </a:t>
            </a:r>
            <a:endParaRPr sz="2400" b="1" dirty="0"/>
          </a:p>
          <a:p>
            <a:pPr marL="457200" lvl="0" indent="-342900" algn="l" rtl="0">
              <a:lnSpc>
                <a:spcPct val="100000"/>
              </a:lnSpc>
              <a:spcBef>
                <a:spcPts val="1000"/>
              </a:spcBef>
              <a:spcAft>
                <a:spcPts val="0"/>
              </a:spcAft>
              <a:buClr>
                <a:schemeClr val="dk1"/>
              </a:buClr>
              <a:buSzPts val="1800"/>
              <a:buFont typeface="Arial"/>
              <a:buNone/>
            </a:pPr>
            <a:endParaRPr sz="1800" dirty="0"/>
          </a:p>
        </p:txBody>
      </p:sp>
      <p:sp>
        <p:nvSpPr>
          <p:cNvPr id="2" name="TextBox 1">
            <a:extLst>
              <a:ext uri="{FF2B5EF4-FFF2-40B4-BE49-F238E27FC236}">
                <a16:creationId xmlns:a16="http://schemas.microsoft.com/office/drawing/2014/main" id="{683A9FCA-2311-416D-DD4C-83F616E651F7}"/>
              </a:ext>
            </a:extLst>
          </p:cNvPr>
          <p:cNvSpPr txBox="1"/>
          <p:nvPr/>
        </p:nvSpPr>
        <p:spPr>
          <a:xfrm>
            <a:off x="6000750" y="5338685"/>
            <a:ext cx="1099981" cy="307777"/>
          </a:xfrm>
          <a:prstGeom prst="rect">
            <a:avLst/>
          </a:prstGeom>
          <a:noFill/>
        </p:spPr>
        <p:txBody>
          <a:bodyPr wrap="none" rtlCol="0">
            <a:spAutoFit/>
          </a:bodyPr>
          <a:lstStyle/>
          <a:p>
            <a:r>
              <a:rPr lang="en-US" dirty="0"/>
              <a:t>Underfitting</a:t>
            </a:r>
          </a:p>
        </p:txBody>
      </p:sp>
      <p:sp>
        <p:nvSpPr>
          <p:cNvPr id="3" name="TextBox 2">
            <a:extLst>
              <a:ext uri="{FF2B5EF4-FFF2-40B4-BE49-F238E27FC236}">
                <a16:creationId xmlns:a16="http://schemas.microsoft.com/office/drawing/2014/main" id="{69F6B97C-C4CD-45A5-2D15-8149A951452B}"/>
              </a:ext>
            </a:extLst>
          </p:cNvPr>
          <p:cNvSpPr txBox="1"/>
          <p:nvPr/>
        </p:nvSpPr>
        <p:spPr>
          <a:xfrm>
            <a:off x="9399270" y="5356288"/>
            <a:ext cx="1000595" cy="307777"/>
          </a:xfrm>
          <a:prstGeom prst="rect">
            <a:avLst/>
          </a:prstGeom>
          <a:noFill/>
        </p:spPr>
        <p:txBody>
          <a:bodyPr wrap="none" rtlCol="0">
            <a:spAutoFit/>
          </a:bodyPr>
          <a:lstStyle/>
          <a:p>
            <a:r>
              <a:rPr lang="en-US" dirty="0"/>
              <a:t>Overfitting</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00"/>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a:t>How do we determine a final model</a:t>
            </a:r>
            <a:endParaRPr/>
          </a:p>
        </p:txBody>
      </p:sp>
      <p:sp>
        <p:nvSpPr>
          <p:cNvPr id="891" name="Google Shape;891;p100"/>
          <p:cNvSpPr txBox="1">
            <a:spLocks noGrp="1"/>
          </p:cNvSpPr>
          <p:nvPr>
            <p:ph type="body" idx="1"/>
          </p:nvPr>
        </p:nvSpPr>
        <p:spPr>
          <a:xfrm>
            <a:off x="316356" y="1532415"/>
            <a:ext cx="11408400" cy="4377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AU" sz="2800"/>
              <a:t>There’s a lot of options in predictive modelling:</a:t>
            </a:r>
            <a:endParaRPr/>
          </a:p>
          <a:p>
            <a:pPr marL="457200" lvl="0" indent="-457200" algn="l" rtl="0">
              <a:lnSpc>
                <a:spcPct val="100000"/>
              </a:lnSpc>
              <a:spcBef>
                <a:spcPts val="1000"/>
              </a:spcBef>
              <a:spcAft>
                <a:spcPts val="0"/>
              </a:spcAft>
              <a:buClr>
                <a:schemeClr val="dk1"/>
              </a:buClr>
              <a:buSzPts val="2800"/>
              <a:buFont typeface="Arial"/>
              <a:buChar char="•"/>
            </a:pPr>
            <a:r>
              <a:rPr lang="en-AU" sz="2800"/>
              <a:t>What model to pick?</a:t>
            </a:r>
            <a:endParaRPr/>
          </a:p>
          <a:p>
            <a:pPr marL="457200" lvl="0" indent="-457200" algn="l" rtl="0">
              <a:lnSpc>
                <a:spcPct val="100000"/>
              </a:lnSpc>
              <a:spcBef>
                <a:spcPts val="1000"/>
              </a:spcBef>
              <a:spcAft>
                <a:spcPts val="0"/>
              </a:spcAft>
              <a:buClr>
                <a:schemeClr val="dk1"/>
              </a:buClr>
              <a:buSzPts val="2800"/>
              <a:buFont typeface="Arial"/>
              <a:buChar char="•"/>
            </a:pPr>
            <a:r>
              <a:rPr lang="en-AU" sz="2800"/>
              <a:t>What features to include?</a:t>
            </a:r>
            <a:endParaRPr/>
          </a:p>
          <a:p>
            <a:pPr marL="457200" lvl="0" indent="-457200" algn="l" rtl="0">
              <a:lnSpc>
                <a:spcPct val="100000"/>
              </a:lnSpc>
              <a:spcBef>
                <a:spcPts val="1000"/>
              </a:spcBef>
              <a:spcAft>
                <a:spcPts val="0"/>
              </a:spcAft>
              <a:buClr>
                <a:schemeClr val="dk1"/>
              </a:buClr>
              <a:buSzPts val="2800"/>
              <a:buFont typeface="Arial"/>
              <a:buChar char="•"/>
            </a:pPr>
            <a:r>
              <a:rPr lang="en-AU" sz="2800"/>
              <a:t>What parameters to set?</a:t>
            </a:r>
            <a:endParaRPr/>
          </a:p>
          <a:p>
            <a:pPr marL="457200" lvl="0" indent="-279400" algn="l" rtl="0">
              <a:lnSpc>
                <a:spcPct val="100000"/>
              </a:lnSpc>
              <a:spcBef>
                <a:spcPts val="1000"/>
              </a:spcBef>
              <a:spcAft>
                <a:spcPts val="0"/>
              </a:spcAft>
              <a:buClr>
                <a:schemeClr val="dk1"/>
              </a:buClr>
              <a:buSzPts val="2800"/>
              <a:buFont typeface="Arial"/>
              <a:buNone/>
            </a:pPr>
            <a:endParaRPr sz="2800"/>
          </a:p>
          <a:p>
            <a:pPr marL="0" marR="0" lvl="0" indent="0" algn="l" rtl="0">
              <a:lnSpc>
                <a:spcPct val="100000"/>
              </a:lnSpc>
              <a:spcBef>
                <a:spcPts val="1000"/>
              </a:spcBef>
              <a:spcAft>
                <a:spcPts val="0"/>
              </a:spcAft>
              <a:buClr>
                <a:schemeClr val="dk1"/>
              </a:buClr>
              <a:buSzPts val="2800"/>
              <a:buFont typeface="Arial"/>
              <a:buNone/>
            </a:pPr>
            <a:r>
              <a:rPr lang="en-AU" sz="2800"/>
              <a:t>How can we do this in a way that is robust to over-fitting?</a:t>
            </a:r>
            <a:endParaRPr/>
          </a:p>
        </p:txBody>
      </p:sp>
      <p:sp>
        <p:nvSpPr>
          <p:cNvPr id="892" name="Google Shape;892;p100"/>
          <p:cNvSpPr txBox="1">
            <a:spLocks noGrp="1"/>
          </p:cNvSpPr>
          <p:nvPr>
            <p:ph type="sldNum" idx="12"/>
          </p:nvPr>
        </p:nvSpPr>
        <p:spPr>
          <a:xfrm>
            <a:off x="10960059" y="6172501"/>
            <a:ext cx="846000" cy="365100"/>
          </a:xfrm>
          <a:prstGeom prst="rect">
            <a:avLst/>
          </a:prstGeom>
          <a:noFill/>
          <a:ln>
            <a:noFill/>
          </a:ln>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AU"/>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pic>
        <p:nvPicPr>
          <p:cNvPr id="898" name="Google Shape;898;p101"/>
          <p:cNvPicPr preferRelativeResize="0"/>
          <p:nvPr/>
        </p:nvPicPr>
        <p:blipFill rotWithShape="1">
          <a:blip r:embed="rId3">
            <a:alphaModFix/>
          </a:blip>
          <a:srcRect l="6235" b="53812"/>
          <a:stretch/>
        </p:blipFill>
        <p:spPr>
          <a:xfrm>
            <a:off x="5556563" y="4542241"/>
            <a:ext cx="6168202" cy="1325563"/>
          </a:xfrm>
          <a:prstGeom prst="rect">
            <a:avLst/>
          </a:prstGeom>
          <a:noFill/>
          <a:ln>
            <a:noFill/>
          </a:ln>
        </p:spPr>
      </p:pic>
      <p:sp>
        <p:nvSpPr>
          <p:cNvPr id="899" name="Google Shape;899;p101"/>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1: Decide, then Test/train</a:t>
            </a:r>
            <a:endParaRPr/>
          </a:p>
        </p:txBody>
      </p:sp>
      <p:sp>
        <p:nvSpPr>
          <p:cNvPr id="900" name="Google Shape;900;p101"/>
          <p:cNvSpPr txBox="1">
            <a:spLocks noGrp="1"/>
          </p:cNvSpPr>
          <p:nvPr>
            <p:ph type="body" idx="1"/>
          </p:nvPr>
        </p:nvSpPr>
        <p:spPr>
          <a:xfrm>
            <a:off x="467235" y="1567149"/>
            <a:ext cx="9413700" cy="4928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3000"/>
              <a:buFont typeface="Arial"/>
              <a:buNone/>
            </a:pPr>
            <a:r>
              <a:rPr lang="en-AU" sz="3000"/>
              <a:t>Peek at entire dataset, see </a:t>
            </a:r>
            <a:br>
              <a:rPr lang="en-AU" sz="3000"/>
            </a:br>
            <a:r>
              <a:rPr lang="en-AU" sz="3000"/>
              <a:t>which parameters work well,</a:t>
            </a:r>
            <a:br>
              <a:rPr lang="en-AU" sz="3000"/>
            </a:br>
            <a:r>
              <a:rPr lang="en-AU" sz="3000"/>
              <a:t> then run cross-validation.</a:t>
            </a:r>
            <a:endParaRPr/>
          </a:p>
          <a:p>
            <a:pPr marL="0" marR="0" lvl="0" indent="0" algn="l" rtl="0">
              <a:lnSpc>
                <a:spcPct val="100000"/>
              </a:lnSpc>
              <a:spcBef>
                <a:spcPts val="1000"/>
              </a:spcBef>
              <a:spcAft>
                <a:spcPts val="0"/>
              </a:spcAft>
              <a:buClr>
                <a:schemeClr val="dk1"/>
              </a:buClr>
              <a:buSzPts val="3000"/>
              <a:buFont typeface="Arial"/>
              <a:buNone/>
            </a:pPr>
            <a:endParaRPr sz="3000"/>
          </a:p>
          <a:p>
            <a:pPr marL="0" marR="0" lvl="0" indent="0" algn="l" rtl="0">
              <a:lnSpc>
                <a:spcPct val="100000"/>
              </a:lnSpc>
              <a:spcBef>
                <a:spcPts val="1000"/>
              </a:spcBef>
              <a:spcAft>
                <a:spcPts val="0"/>
              </a:spcAft>
              <a:buClr>
                <a:schemeClr val="dk1"/>
              </a:buClr>
              <a:buSzPts val="3000"/>
              <a:buFont typeface="Arial"/>
              <a:buNone/>
            </a:pPr>
            <a:r>
              <a:rPr lang="en-AU" sz="3000"/>
              <a:t>Why is this wrong?</a:t>
            </a:r>
            <a:endParaRPr/>
          </a:p>
          <a:p>
            <a:pPr marL="216000" lvl="1" indent="-25500" algn="l" rtl="0">
              <a:lnSpc>
                <a:spcPct val="100000"/>
              </a:lnSpc>
              <a:spcBef>
                <a:spcPts val="500"/>
              </a:spcBef>
              <a:spcAft>
                <a:spcPts val="0"/>
              </a:spcAft>
              <a:buClr>
                <a:schemeClr val="dk1"/>
              </a:buClr>
              <a:buSzPts val="3000"/>
              <a:buNone/>
            </a:pPr>
            <a:endParaRPr sz="3000"/>
          </a:p>
        </p:txBody>
      </p:sp>
      <p:sp>
        <p:nvSpPr>
          <p:cNvPr id="901" name="Google Shape;901;p101"/>
          <p:cNvSpPr/>
          <p:nvPr/>
        </p:nvSpPr>
        <p:spPr>
          <a:xfrm>
            <a:off x="5556563" y="1524000"/>
            <a:ext cx="6168300" cy="594300"/>
          </a:xfrm>
          <a:prstGeom prst="rect">
            <a:avLst/>
          </a:prstGeom>
          <a:solidFill>
            <a:srgbClr val="A5A5A5"/>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a:solidFill>
                  <a:schemeClr val="lt1"/>
                </a:solidFill>
                <a:latin typeface="Calibri"/>
                <a:ea typeface="Calibri"/>
                <a:cs typeface="Calibri"/>
                <a:sym typeface="Calibri"/>
              </a:rPr>
              <a:t>Data</a:t>
            </a:r>
            <a:endParaRPr/>
          </a:p>
        </p:txBody>
      </p:sp>
      <p:pic>
        <p:nvPicPr>
          <p:cNvPr id="902" name="Google Shape;902;p101" descr="Eyes with solid fill"/>
          <p:cNvPicPr preferRelativeResize="0"/>
          <p:nvPr/>
        </p:nvPicPr>
        <p:blipFill rotWithShape="1">
          <a:blip r:embed="rId4">
            <a:alphaModFix/>
          </a:blip>
          <a:srcRect/>
          <a:stretch/>
        </p:blipFill>
        <p:spPr>
          <a:xfrm>
            <a:off x="9006840" y="1809380"/>
            <a:ext cx="914400" cy="914400"/>
          </a:xfrm>
          <a:prstGeom prst="rect">
            <a:avLst/>
          </a:prstGeom>
          <a:noFill/>
          <a:ln>
            <a:noFill/>
          </a:ln>
        </p:spPr>
      </p:pic>
      <p:cxnSp>
        <p:nvCxnSpPr>
          <p:cNvPr id="903" name="Google Shape;903;p101"/>
          <p:cNvCxnSpPr/>
          <p:nvPr/>
        </p:nvCxnSpPr>
        <p:spPr>
          <a:xfrm>
            <a:off x="8670728" y="2688944"/>
            <a:ext cx="0" cy="1480200"/>
          </a:xfrm>
          <a:prstGeom prst="straightConnector1">
            <a:avLst/>
          </a:prstGeom>
          <a:noFill/>
          <a:ln w="9525" cap="flat" cmpd="sng">
            <a:solidFill>
              <a:schemeClr val="accent1"/>
            </a:solidFill>
            <a:prstDash val="solid"/>
            <a:miter lim="800000"/>
            <a:headEnd type="none" w="sm" len="sm"/>
            <a:tailEnd type="triangle" w="med" len="med"/>
          </a:ln>
        </p:spPr>
      </p:cxnSp>
      <p:sp>
        <p:nvSpPr>
          <p:cNvPr id="904" name="Google Shape;904;p101"/>
          <p:cNvSpPr txBox="1"/>
          <p:nvPr/>
        </p:nvSpPr>
        <p:spPr>
          <a:xfrm>
            <a:off x="9037320" y="3322320"/>
            <a:ext cx="18135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dk1"/>
                </a:solidFill>
                <a:latin typeface="Calibri"/>
                <a:ea typeface="Calibri"/>
                <a:cs typeface="Calibri"/>
                <a:sym typeface="Calibri"/>
              </a:rPr>
              <a:t>Pick best option,</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then train model</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p102"/>
          <p:cNvPicPr preferRelativeResize="0"/>
          <p:nvPr/>
        </p:nvPicPr>
        <p:blipFill rotWithShape="1">
          <a:blip r:embed="rId3">
            <a:alphaModFix/>
          </a:blip>
          <a:srcRect l="6235" b="53812"/>
          <a:stretch/>
        </p:blipFill>
        <p:spPr>
          <a:xfrm>
            <a:off x="5556563" y="4542241"/>
            <a:ext cx="6168202" cy="1325563"/>
          </a:xfrm>
          <a:prstGeom prst="rect">
            <a:avLst/>
          </a:prstGeom>
          <a:noFill/>
          <a:ln>
            <a:noFill/>
          </a:ln>
        </p:spPr>
      </p:pic>
      <p:sp>
        <p:nvSpPr>
          <p:cNvPr id="911" name="Google Shape;911;p102"/>
          <p:cNvSpPr txBox="1">
            <a:spLocks noGrp="1"/>
          </p:cNvSpPr>
          <p:nvPr>
            <p:ph type="title"/>
          </p:nvPr>
        </p:nvSpPr>
        <p:spPr>
          <a:xfrm>
            <a:off x="496575" y="395075"/>
            <a:ext cx="11408400" cy="887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2"/>
              </a:buClr>
              <a:buSzPts val="3200"/>
              <a:buFont typeface="Georgia"/>
              <a:buNone/>
            </a:pPr>
            <a:r>
              <a:rPr lang="en-AU" b="1"/>
              <a:t>Strategy 1: Decide, then Test/train</a:t>
            </a:r>
            <a:endParaRPr/>
          </a:p>
        </p:txBody>
      </p:sp>
      <p:sp>
        <p:nvSpPr>
          <p:cNvPr id="912" name="Google Shape;912;p102"/>
          <p:cNvSpPr txBox="1">
            <a:spLocks noGrp="1"/>
          </p:cNvSpPr>
          <p:nvPr>
            <p:ph type="body" idx="1"/>
          </p:nvPr>
        </p:nvSpPr>
        <p:spPr>
          <a:xfrm>
            <a:off x="467235" y="1567149"/>
            <a:ext cx="9413700" cy="4928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3000"/>
              <a:buFont typeface="Arial"/>
              <a:buNone/>
            </a:pPr>
            <a:r>
              <a:rPr lang="en-AU" sz="3000"/>
              <a:t>Peek at entire dataset, see </a:t>
            </a:r>
            <a:br>
              <a:rPr lang="en-AU" sz="3000"/>
            </a:br>
            <a:r>
              <a:rPr lang="en-AU" sz="3000"/>
              <a:t>which parameters work well,</a:t>
            </a:r>
            <a:br>
              <a:rPr lang="en-AU" sz="3000"/>
            </a:br>
            <a:r>
              <a:rPr lang="en-AU" sz="3000"/>
              <a:t> then run cross-validation.</a:t>
            </a:r>
            <a:endParaRPr/>
          </a:p>
          <a:p>
            <a:pPr marL="0" marR="0" lvl="0" indent="0" algn="l" rtl="0">
              <a:lnSpc>
                <a:spcPct val="100000"/>
              </a:lnSpc>
              <a:spcBef>
                <a:spcPts val="1000"/>
              </a:spcBef>
              <a:spcAft>
                <a:spcPts val="0"/>
              </a:spcAft>
              <a:buClr>
                <a:schemeClr val="dk1"/>
              </a:buClr>
              <a:buSzPts val="3000"/>
              <a:buFont typeface="Arial"/>
              <a:buNone/>
            </a:pPr>
            <a:endParaRPr sz="3000"/>
          </a:p>
          <a:p>
            <a:pPr marL="0" marR="0" lvl="0" indent="0" algn="l" rtl="0">
              <a:lnSpc>
                <a:spcPct val="100000"/>
              </a:lnSpc>
              <a:spcBef>
                <a:spcPts val="1000"/>
              </a:spcBef>
              <a:spcAft>
                <a:spcPts val="0"/>
              </a:spcAft>
              <a:buClr>
                <a:schemeClr val="dk1"/>
              </a:buClr>
              <a:buSzPts val="3000"/>
              <a:buFont typeface="Arial"/>
              <a:buNone/>
            </a:pPr>
            <a:r>
              <a:rPr lang="en-AU" sz="3000"/>
              <a:t>Why is this wrong?</a:t>
            </a:r>
            <a:endParaRPr/>
          </a:p>
          <a:p>
            <a:pPr marL="216000" lvl="1" indent="-216000" algn="l" rtl="0">
              <a:lnSpc>
                <a:spcPct val="100000"/>
              </a:lnSpc>
              <a:spcBef>
                <a:spcPts val="500"/>
              </a:spcBef>
              <a:spcAft>
                <a:spcPts val="0"/>
              </a:spcAft>
              <a:buClr>
                <a:schemeClr val="dk1"/>
              </a:buClr>
              <a:buSzPts val="3000"/>
              <a:buChar char="○"/>
            </a:pPr>
            <a:r>
              <a:rPr lang="en-AU" sz="3000"/>
              <a:t>The test dataset is no longer</a:t>
            </a:r>
            <a:br>
              <a:rPr lang="en-AU" sz="3000"/>
            </a:br>
            <a:r>
              <a:rPr lang="en-AU" sz="3000"/>
              <a:t>with held! Its been used to </a:t>
            </a:r>
            <a:br>
              <a:rPr lang="en-AU" sz="3000"/>
            </a:br>
            <a:r>
              <a:rPr lang="en-AU" sz="3000"/>
              <a:t>optimise model choices</a:t>
            </a:r>
            <a:endParaRPr/>
          </a:p>
          <a:p>
            <a:pPr marL="216000" lvl="1" indent="-216000" algn="l" rtl="0">
              <a:lnSpc>
                <a:spcPct val="100000"/>
              </a:lnSpc>
              <a:spcBef>
                <a:spcPts val="500"/>
              </a:spcBef>
              <a:spcAft>
                <a:spcPts val="0"/>
              </a:spcAft>
              <a:buClr>
                <a:schemeClr val="dk1"/>
              </a:buClr>
              <a:buSzPts val="3000"/>
              <a:buChar char="○"/>
            </a:pPr>
            <a:r>
              <a:rPr lang="en-AU" sz="3000" b="1"/>
              <a:t>DO NOT DO THIS!</a:t>
            </a:r>
            <a:endParaRPr/>
          </a:p>
        </p:txBody>
      </p:sp>
      <p:sp>
        <p:nvSpPr>
          <p:cNvPr id="913" name="Google Shape;913;p102"/>
          <p:cNvSpPr/>
          <p:nvPr/>
        </p:nvSpPr>
        <p:spPr>
          <a:xfrm>
            <a:off x="5556563" y="1524000"/>
            <a:ext cx="6168300" cy="594300"/>
          </a:xfrm>
          <a:prstGeom prst="rect">
            <a:avLst/>
          </a:prstGeom>
          <a:solidFill>
            <a:srgbClr val="A5A5A5"/>
          </a:solidFill>
          <a:ln w="12700" cap="flat" cmpd="sng">
            <a:solidFill>
              <a:srgbClr val="062F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800">
                <a:solidFill>
                  <a:schemeClr val="lt1"/>
                </a:solidFill>
                <a:latin typeface="Calibri"/>
                <a:ea typeface="Calibri"/>
                <a:cs typeface="Calibri"/>
                <a:sym typeface="Calibri"/>
              </a:rPr>
              <a:t>Data</a:t>
            </a:r>
            <a:endParaRPr/>
          </a:p>
        </p:txBody>
      </p:sp>
      <p:pic>
        <p:nvPicPr>
          <p:cNvPr id="914" name="Google Shape;914;p102" descr="Eyes with solid fill"/>
          <p:cNvPicPr preferRelativeResize="0"/>
          <p:nvPr/>
        </p:nvPicPr>
        <p:blipFill rotWithShape="1">
          <a:blip r:embed="rId4">
            <a:alphaModFix/>
          </a:blip>
          <a:srcRect/>
          <a:stretch/>
        </p:blipFill>
        <p:spPr>
          <a:xfrm>
            <a:off x="9006840" y="1809380"/>
            <a:ext cx="914400" cy="914400"/>
          </a:xfrm>
          <a:prstGeom prst="rect">
            <a:avLst/>
          </a:prstGeom>
          <a:noFill/>
          <a:ln>
            <a:noFill/>
          </a:ln>
        </p:spPr>
      </p:pic>
      <p:cxnSp>
        <p:nvCxnSpPr>
          <p:cNvPr id="915" name="Google Shape;915;p102"/>
          <p:cNvCxnSpPr/>
          <p:nvPr/>
        </p:nvCxnSpPr>
        <p:spPr>
          <a:xfrm>
            <a:off x="8670728" y="2688944"/>
            <a:ext cx="0" cy="1480200"/>
          </a:xfrm>
          <a:prstGeom prst="straightConnector1">
            <a:avLst/>
          </a:prstGeom>
          <a:noFill/>
          <a:ln w="9525" cap="flat" cmpd="sng">
            <a:solidFill>
              <a:schemeClr val="accent1"/>
            </a:solidFill>
            <a:prstDash val="solid"/>
            <a:miter lim="800000"/>
            <a:headEnd type="none" w="sm" len="sm"/>
            <a:tailEnd type="triangle" w="med" len="med"/>
          </a:ln>
        </p:spPr>
      </p:cxnSp>
      <p:sp>
        <p:nvSpPr>
          <p:cNvPr id="916" name="Google Shape;916;p102"/>
          <p:cNvSpPr txBox="1"/>
          <p:nvPr/>
        </p:nvSpPr>
        <p:spPr>
          <a:xfrm>
            <a:off x="9037320" y="3322320"/>
            <a:ext cx="18135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800">
                <a:solidFill>
                  <a:schemeClr val="dk1"/>
                </a:solidFill>
                <a:latin typeface="Calibri"/>
                <a:ea typeface="Calibri"/>
                <a:cs typeface="Calibri"/>
                <a:sym typeface="Calibri"/>
              </a:rPr>
              <a:t>Pick best option,</a:t>
            </a:r>
            <a:br>
              <a:rPr lang="en-AU" sz="1800">
                <a:solidFill>
                  <a:schemeClr val="dk1"/>
                </a:solidFill>
                <a:latin typeface="Calibri"/>
                <a:ea typeface="Calibri"/>
                <a:cs typeface="Calibri"/>
                <a:sym typeface="Calibri"/>
              </a:rPr>
            </a:br>
            <a:r>
              <a:rPr lang="en-AU" sz="1800">
                <a:solidFill>
                  <a:schemeClr val="dk1"/>
                </a:solidFill>
                <a:latin typeface="Calibri"/>
                <a:ea typeface="Calibri"/>
                <a:cs typeface="Calibri"/>
                <a:sym typeface="Calibri"/>
              </a:rPr>
              <a:t> then train model</a:t>
            </a:r>
            <a:endParaRPr/>
          </a:p>
        </p:txBody>
      </p:sp>
    </p:spTree>
  </p:cSld>
  <p:clrMapOvr>
    <a:masterClrMapping/>
  </p:clrMapOvr>
</p:sld>
</file>

<file path=ppt/theme/theme1.xml><?xml version="1.0" encoding="utf-8"?>
<a:theme xmlns:a="http://schemas.openxmlformats.org/drawingml/2006/main" name="BioCommons">
  <a:themeElements>
    <a:clrScheme name="Custom 5">
      <a:dk1>
        <a:srgbClr val="1B243B"/>
      </a:dk1>
      <a:lt1>
        <a:srgbClr val="FFFFFF"/>
      </a:lt1>
      <a:dk2>
        <a:srgbClr val="1B243B"/>
      </a:dk2>
      <a:lt2>
        <a:srgbClr val="FFFFFF"/>
      </a:lt2>
      <a:accent1>
        <a:srgbClr val="ED087C"/>
      </a:accent1>
      <a:accent2>
        <a:srgbClr val="B21E8D"/>
      </a:accent2>
      <a:accent3>
        <a:srgbClr val="5AC3B1"/>
      </a:accent3>
      <a:accent4>
        <a:srgbClr val="2CB77C"/>
      </a:accent4>
      <a:accent5>
        <a:srgbClr val="146899"/>
      </a:accent5>
      <a:accent6>
        <a:srgbClr val="F49F1D"/>
      </a:accent6>
      <a:hlink>
        <a:srgbClr val="5AC3B1"/>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ioCommons">
  <a:themeElements>
    <a:clrScheme name="Custom 5">
      <a:dk1>
        <a:srgbClr val="1B243B"/>
      </a:dk1>
      <a:lt1>
        <a:srgbClr val="FFFFFF"/>
      </a:lt1>
      <a:dk2>
        <a:srgbClr val="1B243B"/>
      </a:dk2>
      <a:lt2>
        <a:srgbClr val="FFFFFF"/>
      </a:lt2>
      <a:accent1>
        <a:srgbClr val="ED087C"/>
      </a:accent1>
      <a:accent2>
        <a:srgbClr val="B21E8D"/>
      </a:accent2>
      <a:accent3>
        <a:srgbClr val="5AC3B1"/>
      </a:accent3>
      <a:accent4>
        <a:srgbClr val="2CB77C"/>
      </a:accent4>
      <a:accent5>
        <a:srgbClr val="146899"/>
      </a:accent5>
      <a:accent6>
        <a:srgbClr val="F49F1D"/>
      </a:accent6>
      <a:hlink>
        <a:srgbClr val="5AC3B1"/>
      </a:hlink>
      <a:folHlink>
        <a:srgbClr val="1FB1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8047</Words>
  <Application>Microsoft Macintosh PowerPoint</Application>
  <PresentationFormat>Widescreen</PresentationFormat>
  <Paragraphs>1158</Paragraphs>
  <Slides>145</Slides>
  <Notes>141</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145</vt:i4>
      </vt:variant>
    </vt:vector>
  </HeadingPairs>
  <TitlesOfParts>
    <vt:vector size="155" baseType="lpstr">
      <vt:lpstr>Courier New</vt:lpstr>
      <vt:lpstr>Arial</vt:lpstr>
      <vt:lpstr>Roboto</vt:lpstr>
      <vt:lpstr>Nunito SemiBold</vt:lpstr>
      <vt:lpstr>Georgia</vt:lpstr>
      <vt:lpstr>Nunito</vt:lpstr>
      <vt:lpstr>Cambria Math</vt:lpstr>
      <vt:lpstr>Calibri</vt:lpstr>
      <vt:lpstr>BioCommons</vt:lpstr>
      <vt:lpstr>BioCommons</vt:lpstr>
      <vt:lpstr>Applying machine learning in life sciences:</vt:lpstr>
      <vt:lpstr>Acknowledgement of Country</vt:lpstr>
      <vt:lpstr>Ben Goudey: who am I?</vt:lpstr>
      <vt:lpstr>Aim of this workshop </vt:lpstr>
      <vt:lpstr>What you will not learn</vt:lpstr>
      <vt:lpstr>Content across the two days</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Whats the relationship with AI? What is AI?</vt:lpstr>
      <vt:lpstr>When People Say “AI,” They Might Mean…</vt:lpstr>
      <vt:lpstr>When People Say “AI,” They Might Mean…</vt:lpstr>
      <vt:lpstr>When People Say “AI,” They Might Mean…</vt:lpstr>
      <vt:lpstr>Different goals for supervised ML</vt:lpstr>
      <vt:lpstr>Key terminology to describe a dataset</vt:lpstr>
      <vt:lpstr>Supervised learning</vt:lpstr>
      <vt:lpstr>Primary goal: Generalisable predictive model </vt:lpstr>
      <vt:lpstr>Problem: how to assess generalisability from available data </vt:lpstr>
      <vt:lpstr>tidymodels</vt:lpstr>
      <vt:lpstr>Fitting a model in tidymodels</vt:lpstr>
      <vt:lpstr>Fitting a model in tidymodels</vt:lpstr>
      <vt:lpstr>Interactive Session 1</vt:lpstr>
      <vt:lpstr>Problem scenario for exploration</vt:lpstr>
      <vt:lpstr>Notes about the code</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&amp; area under curves (AUC)</vt:lpstr>
      <vt:lpstr>Which metric to pick is context specific</vt:lpstr>
      <vt:lpstr>A quick tour of some machine learning models</vt:lpstr>
      <vt:lpstr>Linear or Logistic regression</vt:lpstr>
      <vt:lpstr>Penalized regression</vt:lpstr>
      <vt:lpstr>Decision tree</vt:lpstr>
      <vt:lpstr>Random Forest</vt:lpstr>
      <vt:lpstr>Neural network</vt:lpstr>
      <vt:lpstr>Neural network (simplified)</vt:lpstr>
      <vt:lpstr>Neural network - more neurons, more flexibility</vt:lpstr>
      <vt:lpstr>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Data leakage and learning “uninteresting” things</vt:lpstr>
      <vt:lpstr>Interactive Session 3</vt:lpstr>
      <vt:lpstr>Interactive session 3</vt:lpstr>
      <vt:lpstr>Return from interactive session 3</vt:lpstr>
      <vt:lpstr>Wrap-up of day 1</vt:lpstr>
      <vt:lpstr>Wrap-up of day 1</vt:lpstr>
      <vt:lpstr>Q/A</vt:lpstr>
      <vt:lpstr>Applying machine learning in life sciences – Day 2:</vt:lpstr>
      <vt:lpstr>Ben Goudey: who am I?</vt:lpstr>
      <vt:lpstr>Aim of this workshop </vt:lpstr>
      <vt:lpstr>Content across the two days</vt:lpstr>
      <vt:lpstr>Classes of machine learning techniques</vt:lpstr>
      <vt:lpstr>Different goals for supervised ML</vt:lpstr>
      <vt:lpstr>Supervised learning</vt:lpstr>
      <vt:lpstr>Primary goal: Generalisable predictive model </vt:lpstr>
      <vt:lpstr>Cool models but when do these models help?</vt:lpstr>
      <vt:lpstr>Under and overfitting: enemies of generalisation</vt:lpstr>
      <vt:lpstr>Evaluation framework</vt:lpstr>
      <vt:lpstr>Cross-validation</vt:lpstr>
      <vt:lpstr>Session 4: Feature selection, hyperparameter tuning &amp; model section </vt:lpstr>
      <vt:lpstr>Irrelevant features</vt:lpstr>
      <vt:lpstr>Including irrelevant variables can: </vt:lpstr>
      <vt:lpstr>How do I do feature selection</vt:lpstr>
      <vt:lpstr>Example in our diabetes data</vt:lpstr>
      <vt:lpstr>Issues that come up</vt:lpstr>
      <vt:lpstr>How many features to pick?</vt:lpstr>
      <vt:lpstr>Picking hyper-parameters</vt:lpstr>
      <vt:lpstr>How do we determine a final model</vt:lpstr>
      <vt:lpstr>Strategy 1: Decide, then Test/train</vt:lpstr>
      <vt:lpstr>Strategy 1: Decide, then Test/train</vt:lpstr>
      <vt:lpstr>Strategy 2: Decide, then Test/train</vt:lpstr>
      <vt:lpstr>Potential downsides of Strategy 2</vt:lpstr>
      <vt:lpstr>Strategy 3: repeated and nested cross-validation</vt:lpstr>
      <vt:lpstr>Practical comments</vt:lpstr>
      <vt:lpstr>Something to keep in mind as well</vt:lpstr>
      <vt:lpstr>When have people screwed this up?</vt:lpstr>
      <vt:lpstr>When have people screwed this up?</vt:lpstr>
      <vt:lpstr>When have people screwed this up?</vt:lpstr>
      <vt:lpstr>But Ben, people don’t make that mistake any more, right?</vt:lpstr>
      <vt:lpstr>Experimental design is a hugely problematic area still</vt:lpstr>
      <vt:lpstr>Session conclusions</vt:lpstr>
      <vt:lpstr>Interactive Session 4</vt:lpstr>
      <vt:lpstr>Interactive session 4</vt:lpstr>
      <vt:lpstr>Return from interactive session 4</vt:lpstr>
      <vt:lpstr>Session 5: A real world example</vt:lpstr>
      <vt:lpstr>Concepts and tools we’ve learnt about so far</vt:lpstr>
      <vt:lpstr>Different goals for supervised ML</vt:lpstr>
      <vt:lpstr>Different goals for supervised ML</vt:lpstr>
      <vt:lpstr>Recall the data we are using</vt:lpstr>
      <vt:lpstr>Implementation plan</vt:lpstr>
      <vt:lpstr>Code snippet</vt:lpstr>
      <vt:lpstr>Does BMI improve prediction of incident diabetes between 2 and 7 years from onset?</vt:lpstr>
      <vt:lpstr>Implementation plan</vt:lpstr>
      <vt:lpstr>Does BMI improve prediction of incident diabetes between 2 and 7 years from onset?</vt:lpstr>
      <vt:lpstr>Implementation plan</vt:lpstr>
      <vt:lpstr>Implementation plan</vt:lpstr>
      <vt:lpstr>What models, features or hyper-parameters will I use?</vt:lpstr>
      <vt:lpstr>Implementation plan</vt:lpstr>
      <vt:lpstr>Interactive Session 5</vt:lpstr>
      <vt:lpstr>Interactive session 5</vt:lpstr>
      <vt:lpstr>Return from interactive session 5</vt:lpstr>
      <vt:lpstr>How will we simulate the held-out set(s) for prediction?</vt:lpstr>
      <vt:lpstr>How will we simulate the held-out set(s) for prediction?</vt:lpstr>
      <vt:lpstr>Session 6:  Common issues in machine learning in life sciences</vt:lpstr>
      <vt:lpstr>Summary of today</vt:lpstr>
      <vt:lpstr>Data changes over time</vt:lpstr>
      <vt:lpstr>Measurement noise</vt:lpstr>
      <vt:lpstr>Complicated datasets</vt:lpstr>
      <vt:lpstr>How big does my sample size need to be?</vt:lpstr>
      <vt:lpstr>ML in practice – SepsisWatch</vt:lpstr>
      <vt:lpstr>But what about Deep Learning?!</vt:lpstr>
      <vt:lpstr>Other facets </vt:lpstr>
      <vt:lpstr>Further resources</vt:lpstr>
      <vt:lpstr>Further resources</vt:lpstr>
      <vt:lpstr>Conclusions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Benjamin Goudey</cp:lastModifiedBy>
  <cp:revision>1</cp:revision>
  <dcterms:modified xsi:type="dcterms:W3CDTF">2025-08-20T02:47:08Z</dcterms:modified>
</cp:coreProperties>
</file>